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1.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Override PartName="/ppt/diagrams/data10.xml" ContentType="application/vnd.openxmlformats-officedocument.drawingml.diagramData+xml"/>
  <Override PartName="/ppt/diagrams/data9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63" r:id="rId4"/>
    <p:sldId id="257" r:id="rId5"/>
    <p:sldId id="258" r:id="rId6"/>
    <p:sldId id="259" r:id="rId7"/>
    <p:sldId id="260" r:id="rId8"/>
    <p:sldId id="261" r:id="rId9"/>
    <p:sldId id="265" r:id="rId10"/>
    <p:sldId id="264" r:id="rId11"/>
    <p:sldId id="266" r:id="rId12"/>
    <p:sldId id="267" r:id="rId13"/>
    <p:sldId id="268" r:id="rId14"/>
    <p:sldId id="286" r:id="rId15"/>
    <p:sldId id="269" r:id="rId16"/>
    <p:sldId id="270" r:id="rId17"/>
    <p:sldId id="289" r:id="rId18"/>
    <p:sldId id="290" r:id="rId19"/>
    <p:sldId id="271" r:id="rId20"/>
    <p:sldId id="272" r:id="rId21"/>
    <p:sldId id="273" r:id="rId22"/>
    <p:sldId id="274" r:id="rId23"/>
    <p:sldId id="291" r:id="rId24"/>
    <p:sldId id="292" r:id="rId25"/>
    <p:sldId id="275" r:id="rId26"/>
    <p:sldId id="276" r:id="rId27"/>
    <p:sldId id="277" r:id="rId28"/>
    <p:sldId id="280" r:id="rId29"/>
    <p:sldId id="293" r:id="rId30"/>
    <p:sldId id="281" r:id="rId31"/>
    <p:sldId id="282" r:id="rId32"/>
    <p:sldId id="283" r:id="rId33"/>
    <p:sldId id="284" r:id="rId34"/>
    <p:sldId id="285" r:id="rId35"/>
    <p:sldId id="287" r:id="rId36"/>
    <p:sldId id="294" r:id="rId3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a:srgbClr val="0000FF"/>
    <a:srgbClr val="FF33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86401" autoAdjust="0"/>
  </p:normalViewPr>
  <p:slideViewPr>
    <p:cSldViewPr>
      <p:cViewPr varScale="1">
        <p:scale>
          <a:sx n="74" d="100"/>
          <a:sy n="74" d="100"/>
        </p:scale>
        <p:origin x="-1362" y="-90"/>
      </p:cViewPr>
      <p:guideLst>
        <p:guide orient="horz" pos="2160"/>
        <p:guide pos="2880"/>
      </p:guideLst>
    </p:cSldViewPr>
  </p:slideViewPr>
  <p:outlineViewPr>
    <p:cViewPr>
      <p:scale>
        <a:sx n="33" d="100"/>
        <a:sy n="33" d="100"/>
      </p:scale>
      <p:origin x="0" y="221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0.png"/><Relationship Id="rId4" Type="http://schemas.openxmlformats.org/officeDocument/2006/relationships/image" Target="../media/image7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gif"/></Relationships>
</file>

<file path=ppt/diagrams/_rels/data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image" Target="../media/image55.png"/></Relationships>
</file>

<file path=ppt/diagrams/_rels/data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image" Target="../media/image650.png"/><Relationship Id="rId5" Type="http://schemas.openxmlformats.org/officeDocument/2006/relationships/image" Target="../media/image60.png"/><Relationship Id="rId4" Type="http://schemas.openxmlformats.org/officeDocument/2006/relationships/image" Target="../media/image56.png"/></Relationships>
</file>

<file path=ppt/diagrams/_rels/data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2.png"/><Relationship Id="rId4" Type="http://schemas.openxmlformats.org/officeDocument/2006/relationships/image" Target="../media/image63.png"/></Relationships>
</file>

<file path=ppt/diagrams/_rels/data90.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image" Target="../media/image77.png"/><Relationship Id="rId4" Type="http://schemas.openxmlformats.org/officeDocument/2006/relationships/image" Target="../media/image8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image" Target="../media/image5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D8810-F9A2-461D-B5D5-D995BCD921D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CO"/>
        </a:p>
      </dgm:t>
    </dgm:pt>
    <dgm:pt modelId="{421F93C3-DABB-4815-AAEC-D8267B14C21E}">
      <dgm:prSet phldrT="[Texto]" custT="1"/>
      <dgm:spPr/>
      <dgm:t>
        <a:bodyPr/>
        <a:lstStyle/>
        <a:p>
          <a:r>
            <a:rPr lang="es-CO" sz="3200" b="1" dirty="0" smtClean="0"/>
            <a:t>ESTADÍSTICA:</a:t>
          </a:r>
          <a:endParaRPr lang="es-CO" sz="3200" b="1" dirty="0"/>
        </a:p>
      </dgm:t>
    </dgm:pt>
    <dgm:pt modelId="{1C809104-A6F7-4DD5-97C8-4139A842456D}" type="parTrans" cxnId="{D3A1C367-04C2-442D-A4D3-BB8B18113110}">
      <dgm:prSet/>
      <dgm:spPr/>
      <dgm:t>
        <a:bodyPr/>
        <a:lstStyle/>
        <a:p>
          <a:endParaRPr lang="es-CO"/>
        </a:p>
      </dgm:t>
    </dgm:pt>
    <dgm:pt modelId="{CB1C6640-92CF-450F-9028-6E0BAAB7BA64}" type="sibTrans" cxnId="{D3A1C367-04C2-442D-A4D3-BB8B18113110}">
      <dgm:prSet/>
      <dgm:spPr/>
      <dgm:t>
        <a:bodyPr/>
        <a:lstStyle/>
        <a:p>
          <a:endParaRPr lang="es-CO"/>
        </a:p>
      </dgm:t>
    </dgm:pt>
    <dgm:pt modelId="{A9304CE8-ED4F-46A8-B1AC-273683C0D5E8}">
      <dgm:prSet phldrT="[Texto]" custT="1"/>
      <dgm:spPr/>
      <dgm:t>
        <a:bodyPr/>
        <a:lstStyle/>
        <a:p>
          <a:pPr algn="just" rtl="0"/>
          <a:r>
            <a:rPr lang="es-CO" sz="1600" dirty="0" smtClean="0">
              <a:latin typeface="Arial" pitchFamily="34" charset="0"/>
              <a:cs typeface="Arial" pitchFamily="34" charset="0"/>
            </a:rPr>
            <a:t>Considerada como la teoría de la información no solo como función descriptiva, si no como el objeto básico de hacer estimaciones  a cerca de los valores estadísticos de la población.</a:t>
          </a:r>
          <a:endParaRPr lang="es-CO" sz="1600" dirty="0">
            <a:latin typeface="Arial" pitchFamily="34" charset="0"/>
            <a:cs typeface="Arial" pitchFamily="34" charset="0"/>
          </a:endParaRPr>
        </a:p>
      </dgm:t>
    </dgm:pt>
    <dgm:pt modelId="{ECEDD70B-F17D-4F24-919B-938C8E156ECD}" type="parTrans" cxnId="{CD75A0B6-1BDA-4EB8-BA95-F86892ED6A4E}">
      <dgm:prSet/>
      <dgm:spPr/>
      <dgm:t>
        <a:bodyPr/>
        <a:lstStyle/>
        <a:p>
          <a:endParaRPr lang="es-CO"/>
        </a:p>
      </dgm:t>
    </dgm:pt>
    <dgm:pt modelId="{95D2EFA6-959D-40DD-A5A8-771D4F6BE1C9}" type="sibTrans" cxnId="{CD75A0B6-1BDA-4EB8-BA95-F86892ED6A4E}">
      <dgm:prSet/>
      <dgm:spPr/>
      <dgm:t>
        <a:bodyPr/>
        <a:lstStyle/>
        <a:p>
          <a:endParaRPr lang="es-CO"/>
        </a:p>
      </dgm:t>
    </dgm:pt>
    <dgm:pt modelId="{33AD4F35-A3A1-4D94-86A9-CED8C589A41D}">
      <dgm:prSet phldrT="[Texto]" custT="1"/>
      <dgm:spPr/>
      <dgm:t>
        <a:bodyPr/>
        <a:lstStyle/>
        <a:p>
          <a:r>
            <a:rPr lang="es-CO" sz="2800" b="1" dirty="0" smtClean="0">
              <a:latin typeface="Arial" pitchFamily="34" charset="0"/>
              <a:cs typeface="Arial" pitchFamily="34" charset="0"/>
            </a:rPr>
            <a:t>APLICACIÓN DE MEDIDAS:</a:t>
          </a:r>
          <a:endParaRPr lang="es-CO" sz="2800" b="1" dirty="0">
            <a:latin typeface="Arial" pitchFamily="34" charset="0"/>
            <a:cs typeface="Arial" pitchFamily="34" charset="0"/>
          </a:endParaRPr>
        </a:p>
      </dgm:t>
    </dgm:pt>
    <dgm:pt modelId="{57FB37E0-0F50-44FA-BFE7-7316F5B15662}" type="parTrans" cxnId="{CA2D6DEA-0E67-4703-B2A3-FF7A4ED345A4}">
      <dgm:prSet/>
      <dgm:spPr/>
      <dgm:t>
        <a:bodyPr/>
        <a:lstStyle/>
        <a:p>
          <a:endParaRPr lang="es-CO"/>
        </a:p>
      </dgm:t>
    </dgm:pt>
    <dgm:pt modelId="{698F8571-E61D-4688-AAA7-01023E49F3E5}" type="sibTrans" cxnId="{CA2D6DEA-0E67-4703-B2A3-FF7A4ED345A4}">
      <dgm:prSet/>
      <dgm:spPr/>
      <dgm:t>
        <a:bodyPr/>
        <a:lstStyle/>
        <a:p>
          <a:endParaRPr lang="es-CO"/>
        </a:p>
      </dgm:t>
    </dgm:pt>
    <dgm:pt modelId="{42C34D52-8622-4C19-A1A6-625F7E14FE68}">
      <dgm:prSet phldrT="[Texto]" custT="1"/>
      <dgm:spPr/>
      <dgm:t>
        <a:bodyPr/>
        <a:lstStyle/>
        <a:p>
          <a:pPr algn="just"/>
          <a:r>
            <a:rPr lang="es-CO" sz="1600" dirty="0" smtClean="0">
              <a:latin typeface="Arial" pitchFamily="34" charset="0"/>
              <a:cs typeface="Arial" pitchFamily="34" charset="0"/>
            </a:rPr>
            <a:t>Como promedios, desviaciones, etc. y la interpretación y análisis de datos a fin de obtener conclusiones se realiza un proceso deductivo de lo general a lo particular.</a:t>
          </a:r>
          <a:endParaRPr lang="es-CO" sz="1600" dirty="0">
            <a:latin typeface="Arial" pitchFamily="34" charset="0"/>
            <a:cs typeface="Arial" pitchFamily="34" charset="0"/>
          </a:endParaRPr>
        </a:p>
      </dgm:t>
    </dgm:pt>
    <dgm:pt modelId="{9D99E275-EFCB-4FD7-B33D-370A7E689754}" type="parTrans" cxnId="{B4E796FB-FFFD-4326-B7B1-9C0599F40021}">
      <dgm:prSet/>
      <dgm:spPr/>
      <dgm:t>
        <a:bodyPr/>
        <a:lstStyle/>
        <a:p>
          <a:endParaRPr lang="es-CO"/>
        </a:p>
      </dgm:t>
    </dgm:pt>
    <dgm:pt modelId="{8CD83269-726B-4BEB-BD73-D3F2A3565879}" type="sibTrans" cxnId="{B4E796FB-FFFD-4326-B7B1-9C0599F40021}">
      <dgm:prSet/>
      <dgm:spPr/>
      <dgm:t>
        <a:bodyPr/>
        <a:lstStyle/>
        <a:p>
          <a:endParaRPr lang="es-CO"/>
        </a:p>
      </dgm:t>
    </dgm:pt>
    <dgm:pt modelId="{782FA11C-991B-4636-8351-8B9D5E5AD1BC}">
      <dgm:prSet phldrT="[Texto]"/>
      <dgm:spPr/>
      <dgm:t>
        <a:bodyPr/>
        <a:lstStyle/>
        <a:p>
          <a:r>
            <a:rPr lang="es-CO" b="1" dirty="0" smtClean="0"/>
            <a:t>INFERENCIA ESTADISTICA O MÉTODO INDUCTIVO</a:t>
          </a:r>
          <a:endParaRPr lang="es-CO" b="1" dirty="0"/>
        </a:p>
      </dgm:t>
    </dgm:pt>
    <dgm:pt modelId="{55DFA4A4-827B-4BA3-8612-DF5413C37342}" type="parTrans" cxnId="{62B4F194-2B98-4806-9391-66A50D42B0EA}">
      <dgm:prSet/>
      <dgm:spPr/>
      <dgm:t>
        <a:bodyPr/>
        <a:lstStyle/>
        <a:p>
          <a:endParaRPr lang="es-CO"/>
        </a:p>
      </dgm:t>
    </dgm:pt>
    <dgm:pt modelId="{2F349036-78BF-47A5-A22B-515DE5AC8339}" type="sibTrans" cxnId="{62B4F194-2B98-4806-9391-66A50D42B0EA}">
      <dgm:prSet/>
      <dgm:spPr/>
      <dgm:t>
        <a:bodyPr/>
        <a:lstStyle/>
        <a:p>
          <a:endParaRPr lang="es-CO"/>
        </a:p>
      </dgm:t>
    </dgm:pt>
    <dgm:pt modelId="{F8E5119D-399F-4D9F-BA67-A6807AD8F2DB}">
      <dgm:prSet phldrT="[Texto]" custT="1"/>
      <dgm:spPr/>
      <dgm:t>
        <a:bodyPr/>
        <a:lstStyle/>
        <a:p>
          <a:pPr algn="just"/>
          <a:r>
            <a:rPr lang="es-CO" sz="1600" dirty="0" smtClean="0">
              <a:latin typeface="Arial" pitchFamily="34" charset="0"/>
              <a:cs typeface="Arial" pitchFamily="34" charset="0"/>
            </a:rPr>
            <a:t>Se logra obtener resultados mediante investigación de muestreo, considerados como estimadores de valores estadísticos, correspondiente a las características de las unidades que conforman la población.</a:t>
          </a:r>
          <a:endParaRPr lang="es-CO" sz="1600" dirty="0">
            <a:latin typeface="Arial" pitchFamily="34" charset="0"/>
            <a:cs typeface="Arial" pitchFamily="34" charset="0"/>
          </a:endParaRPr>
        </a:p>
      </dgm:t>
    </dgm:pt>
    <dgm:pt modelId="{E19F1890-9129-4F36-9E04-368F92CDEB9B}" type="parTrans" cxnId="{AB87B4EA-77D5-4C5E-9571-38C881F3A3B2}">
      <dgm:prSet/>
      <dgm:spPr/>
      <dgm:t>
        <a:bodyPr/>
        <a:lstStyle/>
        <a:p>
          <a:endParaRPr lang="es-CO"/>
        </a:p>
      </dgm:t>
    </dgm:pt>
    <dgm:pt modelId="{88D0EC77-85CF-4D67-9E28-28C010CF9E31}" type="sibTrans" cxnId="{AB87B4EA-77D5-4C5E-9571-38C881F3A3B2}">
      <dgm:prSet/>
      <dgm:spPr/>
      <dgm:t>
        <a:bodyPr/>
        <a:lstStyle/>
        <a:p>
          <a:endParaRPr lang="es-CO"/>
        </a:p>
      </dgm:t>
    </dgm:pt>
    <dgm:pt modelId="{AAE53CF3-3E35-4B55-BA4A-D6CCAA265726}" type="pres">
      <dgm:prSet presAssocID="{FFAD8810-F9A2-461D-B5D5-D995BCD921DE}" presName="Name0" presStyleCnt="0">
        <dgm:presLayoutVars>
          <dgm:dir/>
          <dgm:animLvl val="lvl"/>
          <dgm:resizeHandles val="exact"/>
        </dgm:presLayoutVars>
      </dgm:prSet>
      <dgm:spPr/>
      <dgm:t>
        <a:bodyPr/>
        <a:lstStyle/>
        <a:p>
          <a:endParaRPr lang="es-CO"/>
        </a:p>
      </dgm:t>
    </dgm:pt>
    <dgm:pt modelId="{1E84DD4A-433C-49CC-8655-7DD4B1A4E27F}" type="pres">
      <dgm:prSet presAssocID="{782FA11C-991B-4636-8351-8B9D5E5AD1BC}" presName="boxAndChildren" presStyleCnt="0"/>
      <dgm:spPr/>
    </dgm:pt>
    <dgm:pt modelId="{FD62AADF-9209-46A3-AA60-4327D6CAEEA2}" type="pres">
      <dgm:prSet presAssocID="{782FA11C-991B-4636-8351-8B9D5E5AD1BC}" presName="parentTextBox" presStyleLbl="node1" presStyleIdx="0" presStyleCnt="3"/>
      <dgm:spPr/>
      <dgm:t>
        <a:bodyPr/>
        <a:lstStyle/>
        <a:p>
          <a:endParaRPr lang="es-CO"/>
        </a:p>
      </dgm:t>
    </dgm:pt>
    <dgm:pt modelId="{9852F7F8-54F3-4A0C-BDC1-399164D44CBC}" type="pres">
      <dgm:prSet presAssocID="{782FA11C-991B-4636-8351-8B9D5E5AD1BC}" presName="entireBox" presStyleLbl="node1" presStyleIdx="0" presStyleCnt="3" custScaleY="138610"/>
      <dgm:spPr/>
      <dgm:t>
        <a:bodyPr/>
        <a:lstStyle/>
        <a:p>
          <a:endParaRPr lang="es-CO"/>
        </a:p>
      </dgm:t>
    </dgm:pt>
    <dgm:pt modelId="{56A90CA6-E563-42BE-A355-CF04BB35FE2A}" type="pres">
      <dgm:prSet presAssocID="{782FA11C-991B-4636-8351-8B9D5E5AD1BC}" presName="descendantBox" presStyleCnt="0"/>
      <dgm:spPr/>
    </dgm:pt>
    <dgm:pt modelId="{D0BFED5D-5256-4FBC-BD43-F91E68AEFB39}" type="pres">
      <dgm:prSet presAssocID="{F8E5119D-399F-4D9F-BA67-A6807AD8F2DB}" presName="childTextBox" presStyleLbl="fgAccFollowNode1" presStyleIdx="0" presStyleCnt="3" custScaleY="139599">
        <dgm:presLayoutVars>
          <dgm:bulletEnabled val="1"/>
        </dgm:presLayoutVars>
      </dgm:prSet>
      <dgm:spPr/>
      <dgm:t>
        <a:bodyPr/>
        <a:lstStyle/>
        <a:p>
          <a:endParaRPr lang="es-CO"/>
        </a:p>
      </dgm:t>
    </dgm:pt>
    <dgm:pt modelId="{36718816-90A2-4D30-B088-B410CBE7D5F4}" type="pres">
      <dgm:prSet presAssocID="{698F8571-E61D-4688-AAA7-01023E49F3E5}" presName="sp" presStyleCnt="0"/>
      <dgm:spPr/>
    </dgm:pt>
    <dgm:pt modelId="{EE62098C-2A62-47F2-BA0B-384DC2A652B4}" type="pres">
      <dgm:prSet presAssocID="{33AD4F35-A3A1-4D94-86A9-CED8C589A41D}" presName="arrowAndChildren" presStyleCnt="0"/>
      <dgm:spPr/>
    </dgm:pt>
    <dgm:pt modelId="{AE73A77A-CE96-424C-B735-EB4A5A91C6AE}" type="pres">
      <dgm:prSet presAssocID="{33AD4F35-A3A1-4D94-86A9-CED8C589A41D}" presName="parentTextArrow" presStyleLbl="node1" presStyleIdx="0" presStyleCnt="3"/>
      <dgm:spPr/>
      <dgm:t>
        <a:bodyPr/>
        <a:lstStyle/>
        <a:p>
          <a:endParaRPr lang="es-CO"/>
        </a:p>
      </dgm:t>
    </dgm:pt>
    <dgm:pt modelId="{8EBB697A-77C4-4048-AC14-5C5FE37584B8}" type="pres">
      <dgm:prSet presAssocID="{33AD4F35-A3A1-4D94-86A9-CED8C589A41D}" presName="arrow" presStyleLbl="node1" presStyleIdx="1" presStyleCnt="3" custScaleY="156374"/>
      <dgm:spPr/>
      <dgm:t>
        <a:bodyPr/>
        <a:lstStyle/>
        <a:p>
          <a:endParaRPr lang="es-CO"/>
        </a:p>
      </dgm:t>
    </dgm:pt>
    <dgm:pt modelId="{C6FC15D2-A49A-41BE-8CBB-2F6BA76FE672}" type="pres">
      <dgm:prSet presAssocID="{33AD4F35-A3A1-4D94-86A9-CED8C589A41D}" presName="descendantArrow" presStyleCnt="0"/>
      <dgm:spPr/>
    </dgm:pt>
    <dgm:pt modelId="{B7DC0B2F-2AD6-42FA-B65D-FFD2F730FE44}" type="pres">
      <dgm:prSet presAssocID="{42C34D52-8622-4C19-A1A6-625F7E14FE68}" presName="childTextArrow" presStyleLbl="fgAccFollowNode1" presStyleIdx="1" presStyleCnt="3" custScaleY="136212" custLinFactNeighborX="2782" custLinFactNeighborY="-2168">
        <dgm:presLayoutVars>
          <dgm:bulletEnabled val="1"/>
        </dgm:presLayoutVars>
      </dgm:prSet>
      <dgm:spPr/>
      <dgm:t>
        <a:bodyPr/>
        <a:lstStyle/>
        <a:p>
          <a:endParaRPr lang="es-CO"/>
        </a:p>
      </dgm:t>
    </dgm:pt>
    <dgm:pt modelId="{2CC18480-9D57-482B-8D54-C5776FD1DA74}" type="pres">
      <dgm:prSet presAssocID="{CB1C6640-92CF-450F-9028-6E0BAAB7BA64}" presName="sp" presStyleCnt="0"/>
      <dgm:spPr/>
    </dgm:pt>
    <dgm:pt modelId="{A354721D-A6D4-492B-AB98-C5F9B44B2087}" type="pres">
      <dgm:prSet presAssocID="{421F93C3-DABB-4815-AAEC-D8267B14C21E}" presName="arrowAndChildren" presStyleCnt="0"/>
      <dgm:spPr/>
    </dgm:pt>
    <dgm:pt modelId="{4FF07A2E-D9F7-4974-86B9-EC9FAE5CF836}" type="pres">
      <dgm:prSet presAssocID="{421F93C3-DABB-4815-AAEC-D8267B14C21E}" presName="parentTextArrow" presStyleLbl="node1" presStyleIdx="1" presStyleCnt="3"/>
      <dgm:spPr/>
      <dgm:t>
        <a:bodyPr/>
        <a:lstStyle/>
        <a:p>
          <a:endParaRPr lang="es-CO"/>
        </a:p>
      </dgm:t>
    </dgm:pt>
    <dgm:pt modelId="{2C02529E-CA63-481E-A6AB-6D381725BB4E}" type="pres">
      <dgm:prSet presAssocID="{421F93C3-DABB-4815-AAEC-D8267B14C21E}" presName="arrow" presStyleLbl="node1" presStyleIdx="2" presStyleCnt="3" custScaleY="170528" custLinFactNeighborY="3483"/>
      <dgm:spPr/>
      <dgm:t>
        <a:bodyPr/>
        <a:lstStyle/>
        <a:p>
          <a:endParaRPr lang="es-CO"/>
        </a:p>
      </dgm:t>
    </dgm:pt>
    <dgm:pt modelId="{AD6E0BCC-BB7D-4CE1-8337-7D5E2F8D4E08}" type="pres">
      <dgm:prSet presAssocID="{421F93C3-DABB-4815-AAEC-D8267B14C21E}" presName="descendantArrow" presStyleCnt="0"/>
      <dgm:spPr/>
    </dgm:pt>
    <dgm:pt modelId="{23C3B855-7B1F-4FF1-8FFC-4176517020D2}" type="pres">
      <dgm:prSet presAssocID="{A9304CE8-ED4F-46A8-B1AC-273683C0D5E8}" presName="childTextArrow" presStyleLbl="fgAccFollowNode1" presStyleIdx="2" presStyleCnt="3" custScaleX="100000" custScaleY="192251" custLinFactNeighborX="0" custLinFactNeighborY="17369">
        <dgm:presLayoutVars>
          <dgm:bulletEnabled val="1"/>
        </dgm:presLayoutVars>
      </dgm:prSet>
      <dgm:spPr/>
      <dgm:t>
        <a:bodyPr/>
        <a:lstStyle/>
        <a:p>
          <a:endParaRPr lang="es-CO"/>
        </a:p>
      </dgm:t>
    </dgm:pt>
  </dgm:ptLst>
  <dgm:cxnLst>
    <dgm:cxn modelId="{48D0F28F-54CA-4ACA-93CE-F60314E58F72}" type="presOf" srcId="{421F93C3-DABB-4815-AAEC-D8267B14C21E}" destId="{4FF07A2E-D9F7-4974-86B9-EC9FAE5CF836}" srcOrd="0" destOrd="0" presId="urn:microsoft.com/office/officeart/2005/8/layout/process4"/>
    <dgm:cxn modelId="{D3A1C367-04C2-442D-A4D3-BB8B18113110}" srcId="{FFAD8810-F9A2-461D-B5D5-D995BCD921DE}" destId="{421F93C3-DABB-4815-AAEC-D8267B14C21E}" srcOrd="0" destOrd="0" parTransId="{1C809104-A6F7-4DD5-97C8-4139A842456D}" sibTransId="{CB1C6640-92CF-450F-9028-6E0BAAB7BA64}"/>
    <dgm:cxn modelId="{F3040E48-51C5-4232-8D74-CFF0339DBBD3}" type="presOf" srcId="{42C34D52-8622-4C19-A1A6-625F7E14FE68}" destId="{B7DC0B2F-2AD6-42FA-B65D-FFD2F730FE44}" srcOrd="0" destOrd="0" presId="urn:microsoft.com/office/officeart/2005/8/layout/process4"/>
    <dgm:cxn modelId="{200E7511-DD3A-4655-8F50-2ABD7D42F911}" type="presOf" srcId="{A9304CE8-ED4F-46A8-B1AC-273683C0D5E8}" destId="{23C3B855-7B1F-4FF1-8FFC-4176517020D2}" srcOrd="0" destOrd="0" presId="urn:microsoft.com/office/officeart/2005/8/layout/process4"/>
    <dgm:cxn modelId="{D884A62D-576D-447D-AF0F-CE4F4E726641}" type="presOf" srcId="{FFAD8810-F9A2-461D-B5D5-D995BCD921DE}" destId="{AAE53CF3-3E35-4B55-BA4A-D6CCAA265726}" srcOrd="0" destOrd="0" presId="urn:microsoft.com/office/officeart/2005/8/layout/process4"/>
    <dgm:cxn modelId="{08270C50-F767-474F-96F9-FFBAEFC5C5B4}" type="presOf" srcId="{782FA11C-991B-4636-8351-8B9D5E5AD1BC}" destId="{9852F7F8-54F3-4A0C-BDC1-399164D44CBC}" srcOrd="1" destOrd="0" presId="urn:microsoft.com/office/officeart/2005/8/layout/process4"/>
    <dgm:cxn modelId="{68BB02C5-CE6C-4E29-9A04-333B4EC6A491}" type="presOf" srcId="{33AD4F35-A3A1-4D94-86A9-CED8C589A41D}" destId="{AE73A77A-CE96-424C-B735-EB4A5A91C6AE}" srcOrd="0" destOrd="0" presId="urn:microsoft.com/office/officeart/2005/8/layout/process4"/>
    <dgm:cxn modelId="{CD75A0B6-1BDA-4EB8-BA95-F86892ED6A4E}" srcId="{421F93C3-DABB-4815-AAEC-D8267B14C21E}" destId="{A9304CE8-ED4F-46A8-B1AC-273683C0D5E8}" srcOrd="0" destOrd="0" parTransId="{ECEDD70B-F17D-4F24-919B-938C8E156ECD}" sibTransId="{95D2EFA6-959D-40DD-A5A8-771D4F6BE1C9}"/>
    <dgm:cxn modelId="{952E3DD1-D550-4A9F-91A5-D0545FA48C5D}" type="presOf" srcId="{421F93C3-DABB-4815-AAEC-D8267B14C21E}" destId="{2C02529E-CA63-481E-A6AB-6D381725BB4E}" srcOrd="1" destOrd="0" presId="urn:microsoft.com/office/officeart/2005/8/layout/process4"/>
    <dgm:cxn modelId="{091D02F6-1100-4CE8-AF25-418610AD36E2}" type="presOf" srcId="{33AD4F35-A3A1-4D94-86A9-CED8C589A41D}" destId="{8EBB697A-77C4-4048-AC14-5C5FE37584B8}" srcOrd="1" destOrd="0" presId="urn:microsoft.com/office/officeart/2005/8/layout/process4"/>
    <dgm:cxn modelId="{716AEE53-777C-4657-B454-BB90056310B7}" type="presOf" srcId="{F8E5119D-399F-4D9F-BA67-A6807AD8F2DB}" destId="{D0BFED5D-5256-4FBC-BD43-F91E68AEFB39}" srcOrd="0" destOrd="0" presId="urn:microsoft.com/office/officeart/2005/8/layout/process4"/>
    <dgm:cxn modelId="{62B4F194-2B98-4806-9391-66A50D42B0EA}" srcId="{FFAD8810-F9A2-461D-B5D5-D995BCD921DE}" destId="{782FA11C-991B-4636-8351-8B9D5E5AD1BC}" srcOrd="2" destOrd="0" parTransId="{55DFA4A4-827B-4BA3-8612-DF5413C37342}" sibTransId="{2F349036-78BF-47A5-A22B-515DE5AC8339}"/>
    <dgm:cxn modelId="{6488D9A4-E7DD-4F0D-97F7-C38946BB0A1A}" type="presOf" srcId="{782FA11C-991B-4636-8351-8B9D5E5AD1BC}" destId="{FD62AADF-9209-46A3-AA60-4327D6CAEEA2}" srcOrd="0" destOrd="0" presId="urn:microsoft.com/office/officeart/2005/8/layout/process4"/>
    <dgm:cxn modelId="{AB87B4EA-77D5-4C5E-9571-38C881F3A3B2}" srcId="{782FA11C-991B-4636-8351-8B9D5E5AD1BC}" destId="{F8E5119D-399F-4D9F-BA67-A6807AD8F2DB}" srcOrd="0" destOrd="0" parTransId="{E19F1890-9129-4F36-9E04-368F92CDEB9B}" sibTransId="{88D0EC77-85CF-4D67-9E28-28C010CF9E31}"/>
    <dgm:cxn modelId="{B4E796FB-FFFD-4326-B7B1-9C0599F40021}" srcId="{33AD4F35-A3A1-4D94-86A9-CED8C589A41D}" destId="{42C34D52-8622-4C19-A1A6-625F7E14FE68}" srcOrd="0" destOrd="0" parTransId="{9D99E275-EFCB-4FD7-B33D-370A7E689754}" sibTransId="{8CD83269-726B-4BEB-BD73-D3F2A3565879}"/>
    <dgm:cxn modelId="{CA2D6DEA-0E67-4703-B2A3-FF7A4ED345A4}" srcId="{FFAD8810-F9A2-461D-B5D5-D995BCD921DE}" destId="{33AD4F35-A3A1-4D94-86A9-CED8C589A41D}" srcOrd="1" destOrd="0" parTransId="{57FB37E0-0F50-44FA-BFE7-7316F5B15662}" sibTransId="{698F8571-E61D-4688-AAA7-01023E49F3E5}"/>
    <dgm:cxn modelId="{75605A85-EE0F-4FDD-A41F-377A983B9FF0}" type="presParOf" srcId="{AAE53CF3-3E35-4B55-BA4A-D6CCAA265726}" destId="{1E84DD4A-433C-49CC-8655-7DD4B1A4E27F}" srcOrd="0" destOrd="0" presId="urn:microsoft.com/office/officeart/2005/8/layout/process4"/>
    <dgm:cxn modelId="{04609A20-6089-4C9E-9C52-E52418F6DD58}" type="presParOf" srcId="{1E84DD4A-433C-49CC-8655-7DD4B1A4E27F}" destId="{FD62AADF-9209-46A3-AA60-4327D6CAEEA2}" srcOrd="0" destOrd="0" presId="urn:microsoft.com/office/officeart/2005/8/layout/process4"/>
    <dgm:cxn modelId="{B3177E5E-E5FA-4E58-A262-07487C6A8E3F}" type="presParOf" srcId="{1E84DD4A-433C-49CC-8655-7DD4B1A4E27F}" destId="{9852F7F8-54F3-4A0C-BDC1-399164D44CBC}" srcOrd="1" destOrd="0" presId="urn:microsoft.com/office/officeart/2005/8/layout/process4"/>
    <dgm:cxn modelId="{AF46A2A1-3032-40EC-B1E9-6A0FFFC11A3A}" type="presParOf" srcId="{1E84DD4A-433C-49CC-8655-7DD4B1A4E27F}" destId="{56A90CA6-E563-42BE-A355-CF04BB35FE2A}" srcOrd="2" destOrd="0" presId="urn:microsoft.com/office/officeart/2005/8/layout/process4"/>
    <dgm:cxn modelId="{1AE45FB4-D5DD-4891-93D5-E472C11EDE63}" type="presParOf" srcId="{56A90CA6-E563-42BE-A355-CF04BB35FE2A}" destId="{D0BFED5D-5256-4FBC-BD43-F91E68AEFB39}" srcOrd="0" destOrd="0" presId="urn:microsoft.com/office/officeart/2005/8/layout/process4"/>
    <dgm:cxn modelId="{3C550E60-46F0-4322-92F2-72D47DC3DA00}" type="presParOf" srcId="{AAE53CF3-3E35-4B55-BA4A-D6CCAA265726}" destId="{36718816-90A2-4D30-B088-B410CBE7D5F4}" srcOrd="1" destOrd="0" presId="urn:microsoft.com/office/officeart/2005/8/layout/process4"/>
    <dgm:cxn modelId="{4A5F73CD-A231-4D53-A00E-77BEBBB8D837}" type="presParOf" srcId="{AAE53CF3-3E35-4B55-BA4A-D6CCAA265726}" destId="{EE62098C-2A62-47F2-BA0B-384DC2A652B4}" srcOrd="2" destOrd="0" presId="urn:microsoft.com/office/officeart/2005/8/layout/process4"/>
    <dgm:cxn modelId="{FE7279D6-E8C2-4E70-9234-00914AF18069}" type="presParOf" srcId="{EE62098C-2A62-47F2-BA0B-384DC2A652B4}" destId="{AE73A77A-CE96-424C-B735-EB4A5A91C6AE}" srcOrd="0" destOrd="0" presId="urn:microsoft.com/office/officeart/2005/8/layout/process4"/>
    <dgm:cxn modelId="{AD37095B-8BF8-4160-81EE-CF03762520AC}" type="presParOf" srcId="{EE62098C-2A62-47F2-BA0B-384DC2A652B4}" destId="{8EBB697A-77C4-4048-AC14-5C5FE37584B8}" srcOrd="1" destOrd="0" presId="urn:microsoft.com/office/officeart/2005/8/layout/process4"/>
    <dgm:cxn modelId="{52256FB9-C354-4559-B170-D24086AA085E}" type="presParOf" srcId="{EE62098C-2A62-47F2-BA0B-384DC2A652B4}" destId="{C6FC15D2-A49A-41BE-8CBB-2F6BA76FE672}" srcOrd="2" destOrd="0" presId="urn:microsoft.com/office/officeart/2005/8/layout/process4"/>
    <dgm:cxn modelId="{822FBA20-4B16-4E2F-B463-DC7657C55E52}" type="presParOf" srcId="{C6FC15D2-A49A-41BE-8CBB-2F6BA76FE672}" destId="{B7DC0B2F-2AD6-42FA-B65D-FFD2F730FE44}" srcOrd="0" destOrd="0" presId="urn:microsoft.com/office/officeart/2005/8/layout/process4"/>
    <dgm:cxn modelId="{0DA99FF0-9B9B-4E19-9D2D-7C8C4E4DDE0E}" type="presParOf" srcId="{AAE53CF3-3E35-4B55-BA4A-D6CCAA265726}" destId="{2CC18480-9D57-482B-8D54-C5776FD1DA74}" srcOrd="3" destOrd="0" presId="urn:microsoft.com/office/officeart/2005/8/layout/process4"/>
    <dgm:cxn modelId="{09375763-B7D5-46B2-92E4-8F611A414F42}" type="presParOf" srcId="{AAE53CF3-3E35-4B55-BA4A-D6CCAA265726}" destId="{A354721D-A6D4-492B-AB98-C5F9B44B2087}" srcOrd="4" destOrd="0" presId="urn:microsoft.com/office/officeart/2005/8/layout/process4"/>
    <dgm:cxn modelId="{3A58295B-C549-4DCA-B8E7-CE015325016A}" type="presParOf" srcId="{A354721D-A6D4-492B-AB98-C5F9B44B2087}" destId="{4FF07A2E-D9F7-4974-86B9-EC9FAE5CF836}" srcOrd="0" destOrd="0" presId="urn:microsoft.com/office/officeart/2005/8/layout/process4"/>
    <dgm:cxn modelId="{CFB57EC0-0F6F-4B19-8BB2-F498685ECB5E}" type="presParOf" srcId="{A354721D-A6D4-492B-AB98-C5F9B44B2087}" destId="{2C02529E-CA63-481E-A6AB-6D381725BB4E}" srcOrd="1" destOrd="0" presId="urn:microsoft.com/office/officeart/2005/8/layout/process4"/>
    <dgm:cxn modelId="{ED6B7887-1A6A-4D11-9E62-3AE5B7CA7B8E}" type="presParOf" srcId="{A354721D-A6D4-492B-AB98-C5F9B44B2087}" destId="{AD6E0BCC-BB7D-4CE1-8337-7D5E2F8D4E08}" srcOrd="2" destOrd="0" presId="urn:microsoft.com/office/officeart/2005/8/layout/process4"/>
    <dgm:cxn modelId="{21222EEF-1B6D-4F4C-AF27-654E48C5F807}" type="presParOf" srcId="{AD6E0BCC-BB7D-4CE1-8337-7D5E2F8D4E08}" destId="{23C3B855-7B1F-4FF1-8FFC-4176517020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D489C4-E6AC-4BEE-A1B4-549A064A4517}" type="doc">
      <dgm:prSet loTypeId="urn:microsoft.com/office/officeart/2005/8/layout/target3" loCatId="relationship" qsTypeId="urn:microsoft.com/office/officeart/2005/8/quickstyle/simple5" qsCatId="simple" csTypeId="urn:microsoft.com/office/officeart/2005/8/colors/colorful2" csCatId="colorful" phldr="1"/>
      <dgm:spPr/>
      <dgm:t>
        <a:bodyPr/>
        <a:lstStyle/>
        <a:p>
          <a:endParaRPr lang="es-CO"/>
        </a:p>
      </dgm:t>
    </dgm:pt>
    <dgm:pt modelId="{ED118AEE-87F9-40FB-A53C-A19FD7019208}">
      <dgm:prSet phldrT="[Texto]" custT="1"/>
      <dgm:spPr>
        <a:blipFill rotWithShape="1">
          <a:blip xmlns:r="http://schemas.openxmlformats.org/officeDocument/2006/relationships" r:embed="rId1"/>
          <a:stretch>
            <a:fillRect/>
          </a:stretch>
        </a:blipFill>
      </dgm:spPr>
      <dgm:t>
        <a:bodyPr/>
        <a:lstStyle/>
        <a:p>
          <a:r>
            <a:rPr lang="es-CO">
              <a:noFill/>
            </a:rPr>
            <a:t> </a:t>
          </a:r>
        </a:p>
      </dgm:t>
    </dgm:pt>
    <dgm:pt modelId="{12AEC4A3-8FB0-4F87-90FB-FCEFFE811508}" type="parTrans" cxnId="{F3E76DA4-15FE-42B7-957B-195AD823BA76}">
      <dgm:prSet/>
      <dgm:spPr/>
      <dgm:t>
        <a:bodyPr/>
        <a:lstStyle/>
        <a:p>
          <a:endParaRPr lang="es-CO"/>
        </a:p>
      </dgm:t>
    </dgm:pt>
    <dgm:pt modelId="{3940A312-FE91-4452-8437-DDE79CE4FE90}" type="sibTrans" cxnId="{F3E76DA4-15FE-42B7-957B-195AD823BA76}">
      <dgm:prSet/>
      <dgm:spPr/>
      <dgm:t>
        <a:bodyPr/>
        <a:lstStyle/>
        <a:p>
          <a:endParaRPr lang="es-CO"/>
        </a:p>
      </dgm:t>
    </dgm:pt>
    <dgm:pt modelId="{BB79A4AF-1EF9-449C-B504-05829EF1B8FA}">
      <dgm:prSet phldrT="[Texto]" custT="1"/>
      <dgm:spPr>
        <a:blipFill rotWithShape="1">
          <a:blip xmlns:r="http://schemas.openxmlformats.org/officeDocument/2006/relationships" r:embed="rId2"/>
          <a:stretch>
            <a:fillRect/>
          </a:stretch>
        </a:blipFill>
      </dgm:spPr>
      <dgm:t>
        <a:bodyPr/>
        <a:lstStyle/>
        <a:p>
          <a:r>
            <a:rPr lang="es-CO">
              <a:noFill/>
            </a:rPr>
            <a:t> </a:t>
          </a:r>
        </a:p>
      </dgm:t>
    </dgm:pt>
    <dgm:pt modelId="{93F962DE-7AB6-4A5C-BB99-3CEC93BA5D53}" type="parTrans" cxnId="{07745AAB-CAE6-4C3E-A49A-84A2965ECEF6}">
      <dgm:prSet/>
      <dgm:spPr/>
      <dgm:t>
        <a:bodyPr/>
        <a:lstStyle/>
        <a:p>
          <a:endParaRPr lang="es-CO"/>
        </a:p>
      </dgm:t>
    </dgm:pt>
    <dgm:pt modelId="{1BC14850-D4F9-44B8-97CC-8EF1A217359E}" type="sibTrans" cxnId="{07745AAB-CAE6-4C3E-A49A-84A2965ECEF6}">
      <dgm:prSet/>
      <dgm:spPr/>
      <dgm:t>
        <a:bodyPr/>
        <a:lstStyle/>
        <a:p>
          <a:endParaRPr lang="es-CO"/>
        </a:p>
      </dgm:t>
    </dgm:pt>
    <dgm:pt modelId="{E2354E53-1B26-44A1-9130-9FF1D47FA050}">
      <dgm:prSet phldrT="[Texto]" custT="1"/>
      <dgm:spPr>
        <a:noFill/>
        <a:ln>
          <a:solidFill>
            <a:srgbClr val="FF33CC"/>
          </a:solidFill>
        </a:ln>
      </dgm:spPr>
      <dgm:t>
        <a:bodyPr/>
        <a:lstStyle/>
        <a:p>
          <a:pPr algn="just"/>
          <a:endParaRPr lang="es-CO" sz="2000" dirty="0"/>
        </a:p>
      </dgm:t>
    </dgm:pt>
    <dgm:pt modelId="{40F54020-7C64-45C3-907A-ECC590E7D2D9}" type="sibTrans" cxnId="{C801BC92-EAF7-4332-9873-741EE016B0D8}">
      <dgm:prSet/>
      <dgm:spPr/>
      <dgm:t>
        <a:bodyPr/>
        <a:lstStyle/>
        <a:p>
          <a:endParaRPr lang="es-CO"/>
        </a:p>
      </dgm:t>
    </dgm:pt>
    <dgm:pt modelId="{41CF2078-95D4-4BC2-A498-B1C1C7810DFE}" type="parTrans" cxnId="{C801BC92-EAF7-4332-9873-741EE016B0D8}">
      <dgm:prSet/>
      <dgm:spPr/>
      <dgm:t>
        <a:bodyPr/>
        <a:lstStyle/>
        <a:p>
          <a:endParaRPr lang="es-CO"/>
        </a:p>
      </dgm:t>
    </dgm:pt>
    <dgm:pt modelId="{5BE9DA3D-F63A-4AF0-B545-B0FFDA4F0F1F}">
      <dgm:prSet phldrT="[Texto]" custT="1"/>
      <dgm:spPr/>
      <dgm:t>
        <a:bodyPr/>
        <a:lstStyle/>
        <a:p>
          <a:r>
            <a:rPr lang="es-CO">
              <a:noFill/>
            </a:rPr>
            <a:t> </a:t>
          </a:r>
        </a:p>
      </dgm:t>
    </dgm:pt>
    <dgm:pt modelId="{F538EAD9-6AD4-4C75-8A14-E84F1E692E48}" type="parTrans" cxnId="{784FA12D-A845-4E0C-B8E1-E88C47B3CA8E}">
      <dgm:prSet/>
      <dgm:spPr/>
      <dgm:t>
        <a:bodyPr/>
        <a:lstStyle/>
        <a:p>
          <a:endParaRPr lang="es-CO"/>
        </a:p>
      </dgm:t>
    </dgm:pt>
    <dgm:pt modelId="{22E50865-1847-46BC-9DF7-E065B4323BFB}" type="sibTrans" cxnId="{784FA12D-A845-4E0C-B8E1-E88C47B3CA8E}">
      <dgm:prSet/>
      <dgm:spPr/>
      <dgm:t>
        <a:bodyPr/>
        <a:lstStyle/>
        <a:p>
          <a:endParaRPr lang="es-CO"/>
        </a:p>
      </dgm:t>
    </dgm:pt>
    <dgm:pt modelId="{024BE1CA-85F7-4B0B-B9FA-D6B595EAB385}">
      <dgm:prSet phldrT="[Texto]" custT="1"/>
      <dgm:spPr/>
      <dgm:t>
        <a:bodyPr/>
        <a:lstStyle/>
        <a:p>
          <a:r>
            <a:rPr lang="es-CO">
              <a:noFill/>
            </a:rPr>
            <a:t> </a:t>
          </a:r>
        </a:p>
      </dgm:t>
    </dgm:pt>
    <dgm:pt modelId="{915A4F18-92E4-4974-BE08-997EDE2C29F6}" type="parTrans" cxnId="{E5997A77-3EF3-4501-B874-5EC8CEE0471C}">
      <dgm:prSet/>
      <dgm:spPr/>
      <dgm:t>
        <a:bodyPr/>
        <a:lstStyle/>
        <a:p>
          <a:endParaRPr lang="es-CO"/>
        </a:p>
      </dgm:t>
    </dgm:pt>
    <dgm:pt modelId="{3716AB16-0189-4E99-A26F-903A088C4F9E}" type="sibTrans" cxnId="{E5997A77-3EF3-4501-B874-5EC8CEE0471C}">
      <dgm:prSet/>
      <dgm:spPr/>
      <dgm:t>
        <a:bodyPr/>
        <a:lstStyle/>
        <a:p>
          <a:endParaRPr lang="es-CO"/>
        </a:p>
      </dgm:t>
    </dgm:pt>
    <dgm:pt modelId="{536AF1F9-13C8-4AB9-B0E7-F220BF79C3B2}">
      <dgm:prSet phldrT="[Texto]" custT="1"/>
      <dgm:spPr>
        <a:blipFill rotWithShape="1">
          <a:blip xmlns:r="http://schemas.openxmlformats.org/officeDocument/2006/relationships" r:embed="rId3"/>
          <a:stretch>
            <a:fillRect/>
          </a:stretch>
        </a:blipFill>
        <a:ln>
          <a:solidFill>
            <a:srgbClr val="0000CC"/>
          </a:solidFill>
        </a:ln>
      </dgm:spPr>
      <dgm:t>
        <a:bodyPr/>
        <a:lstStyle/>
        <a:p>
          <a:r>
            <a:rPr lang="es-CO">
              <a:noFill/>
            </a:rPr>
            <a:t> </a:t>
          </a:r>
        </a:p>
      </dgm:t>
    </dgm:pt>
    <dgm:pt modelId="{E4643989-77F2-4A31-92A9-C798C5034482}" type="sibTrans" cxnId="{7779CFFF-1EE7-482E-9CF5-FD3C5EB1C739}">
      <dgm:prSet/>
      <dgm:spPr/>
      <dgm:t>
        <a:bodyPr/>
        <a:lstStyle/>
        <a:p>
          <a:endParaRPr lang="es-CO"/>
        </a:p>
      </dgm:t>
    </dgm:pt>
    <dgm:pt modelId="{85F53E4C-82CB-4802-A7C9-73E8E2AAE8F2}" type="parTrans" cxnId="{7779CFFF-1EE7-482E-9CF5-FD3C5EB1C739}">
      <dgm:prSet/>
      <dgm:spPr/>
      <dgm:t>
        <a:bodyPr/>
        <a:lstStyle/>
        <a:p>
          <a:endParaRPr lang="es-CO"/>
        </a:p>
      </dgm:t>
    </dgm:pt>
    <dgm:pt modelId="{05F77FBA-4447-4ED5-B93F-DE983DBC542C}">
      <dgm:prSet phldrT="[Texto]" custT="1"/>
      <dgm:spPr>
        <a:blipFill rotWithShape="1">
          <a:blip xmlns:r="http://schemas.openxmlformats.org/officeDocument/2006/relationships" r:embed="rId4"/>
          <a:stretch>
            <a:fillRect/>
          </a:stretch>
        </a:blipFill>
        <a:ln>
          <a:solidFill>
            <a:srgbClr val="00FF00"/>
          </a:solidFill>
        </a:ln>
      </dgm:spPr>
      <dgm:t>
        <a:bodyPr/>
        <a:lstStyle/>
        <a:p>
          <a:r>
            <a:rPr lang="es-CO">
              <a:noFill/>
            </a:rPr>
            <a:t> </a:t>
          </a:r>
        </a:p>
      </dgm:t>
    </dgm:pt>
    <dgm:pt modelId="{8C931B74-3547-4D27-8389-7899F356E270}" type="sibTrans" cxnId="{5A4EA8DA-555D-4A38-8BF8-39CFA33DF320}">
      <dgm:prSet/>
      <dgm:spPr/>
      <dgm:t>
        <a:bodyPr/>
        <a:lstStyle/>
        <a:p>
          <a:endParaRPr lang="es-CO"/>
        </a:p>
      </dgm:t>
    </dgm:pt>
    <dgm:pt modelId="{AC6C8279-87E5-45C1-931F-E4E2DF9668B2}" type="parTrans" cxnId="{5A4EA8DA-555D-4A38-8BF8-39CFA33DF320}">
      <dgm:prSet/>
      <dgm:spPr/>
      <dgm:t>
        <a:bodyPr/>
        <a:lstStyle/>
        <a:p>
          <a:endParaRPr lang="es-CO"/>
        </a:p>
      </dgm:t>
    </dgm:pt>
    <dgm:pt modelId="{93F2080A-34B5-45B0-8943-055AA8FB1ED1}" type="pres">
      <dgm:prSet presAssocID="{DAD489C4-E6AC-4BEE-A1B4-549A064A4517}" presName="Name0" presStyleCnt="0">
        <dgm:presLayoutVars>
          <dgm:chMax val="7"/>
          <dgm:dir/>
          <dgm:animLvl val="lvl"/>
          <dgm:resizeHandles val="exact"/>
        </dgm:presLayoutVars>
      </dgm:prSet>
      <dgm:spPr/>
      <dgm:t>
        <a:bodyPr/>
        <a:lstStyle/>
        <a:p>
          <a:endParaRPr lang="es-CO"/>
        </a:p>
      </dgm:t>
    </dgm:pt>
    <dgm:pt modelId="{D01486BC-1545-4877-9EC5-A0C476333414}" type="pres">
      <dgm:prSet presAssocID="{E2354E53-1B26-44A1-9130-9FF1D47FA050}" presName="circle1" presStyleLbl="node1" presStyleIdx="0" presStyleCnt="3"/>
      <dgm:spPr>
        <a:solidFill>
          <a:srgbClr val="FF33CC"/>
        </a:solidFill>
      </dgm:spPr>
      <dgm:t>
        <a:bodyPr/>
        <a:lstStyle/>
        <a:p>
          <a:endParaRPr lang="es-CO"/>
        </a:p>
      </dgm:t>
    </dgm:pt>
    <dgm:pt modelId="{94761D7F-1139-466B-93C2-2A8DE24DA685}" type="pres">
      <dgm:prSet presAssocID="{E2354E53-1B26-44A1-9130-9FF1D47FA050}" presName="space" presStyleCnt="0"/>
      <dgm:spPr/>
    </dgm:pt>
    <dgm:pt modelId="{23DCEBE4-84B0-4071-8502-D2F1FF0C00C4}" type="pres">
      <dgm:prSet presAssocID="{E2354E53-1B26-44A1-9130-9FF1D47FA050}" presName="rect1" presStyleLbl="alignAcc1" presStyleIdx="0" presStyleCnt="3" custScaleX="100000" custLinFactNeighborX="134" custLinFactNeighborY="-113"/>
      <dgm:spPr/>
      <dgm:t>
        <a:bodyPr/>
        <a:lstStyle/>
        <a:p>
          <a:endParaRPr lang="es-CO"/>
        </a:p>
      </dgm:t>
    </dgm:pt>
    <dgm:pt modelId="{F435781D-D684-4F67-ACE2-E7CE24266D02}" type="pres">
      <dgm:prSet presAssocID="{536AF1F9-13C8-4AB9-B0E7-F220BF79C3B2}" presName="vertSpace2" presStyleLbl="node1" presStyleIdx="0" presStyleCnt="3"/>
      <dgm:spPr/>
    </dgm:pt>
    <dgm:pt modelId="{7B145A1C-54B2-4643-AB2C-4A4C88DFC42D}" type="pres">
      <dgm:prSet presAssocID="{536AF1F9-13C8-4AB9-B0E7-F220BF79C3B2}" presName="circle2" presStyleLbl="node1" presStyleIdx="1" presStyleCnt="3"/>
      <dgm:spPr>
        <a:solidFill>
          <a:srgbClr val="0000CC"/>
        </a:solidFill>
      </dgm:spPr>
    </dgm:pt>
    <dgm:pt modelId="{ADC14176-D980-4232-874F-56C11A692045}" type="pres">
      <dgm:prSet presAssocID="{536AF1F9-13C8-4AB9-B0E7-F220BF79C3B2}" presName="rect2" presStyleLbl="alignAcc1" presStyleIdx="1" presStyleCnt="3" custScaleX="100000" custScaleY="60895" custLinFactNeighborX="134" custLinFactNeighborY="-19812"/>
      <dgm:spPr/>
      <dgm:t>
        <a:bodyPr/>
        <a:lstStyle/>
        <a:p>
          <a:endParaRPr lang="es-CO"/>
        </a:p>
      </dgm:t>
    </dgm:pt>
    <dgm:pt modelId="{48CBA46B-9921-47F8-9694-1F80B252E1BA}" type="pres">
      <dgm:prSet presAssocID="{05F77FBA-4447-4ED5-B93F-DE983DBC542C}" presName="vertSpace3" presStyleLbl="node1" presStyleIdx="1" presStyleCnt="3"/>
      <dgm:spPr/>
    </dgm:pt>
    <dgm:pt modelId="{4D2C11B4-693D-431A-A8BD-3025F1BEBE2B}" type="pres">
      <dgm:prSet presAssocID="{05F77FBA-4447-4ED5-B93F-DE983DBC542C}" presName="circle3" presStyleLbl="node1" presStyleIdx="2" presStyleCnt="3"/>
      <dgm:spPr>
        <a:solidFill>
          <a:srgbClr val="00FF00"/>
        </a:solidFill>
      </dgm:spPr>
    </dgm:pt>
    <dgm:pt modelId="{44903CAB-AED8-4253-AFCD-509DE649C588}" type="pres">
      <dgm:prSet presAssocID="{05F77FBA-4447-4ED5-B93F-DE983DBC542C}" presName="rect3" presStyleLbl="alignAcc1" presStyleIdx="2" presStyleCnt="3" custScaleX="100001" custScaleY="96421" custLinFactNeighborX="13339" custLinFactNeighborY="31906"/>
      <dgm:spPr/>
      <dgm:t>
        <a:bodyPr/>
        <a:lstStyle/>
        <a:p>
          <a:endParaRPr lang="es-CO"/>
        </a:p>
      </dgm:t>
    </dgm:pt>
    <dgm:pt modelId="{4E097212-21C0-4BD6-99E1-5FA7D2BF3818}" type="pres">
      <dgm:prSet presAssocID="{E2354E53-1B26-44A1-9130-9FF1D47FA050}" presName="rect1ParTx" presStyleLbl="alignAcc1" presStyleIdx="2" presStyleCnt="3">
        <dgm:presLayoutVars>
          <dgm:chMax val="1"/>
          <dgm:bulletEnabled val="1"/>
        </dgm:presLayoutVars>
      </dgm:prSet>
      <dgm:spPr/>
      <dgm:t>
        <a:bodyPr/>
        <a:lstStyle/>
        <a:p>
          <a:endParaRPr lang="es-CO"/>
        </a:p>
      </dgm:t>
    </dgm:pt>
    <dgm:pt modelId="{85FBE750-E68F-400F-B4BA-EB4DAC1291B7}" type="pres">
      <dgm:prSet presAssocID="{E2354E53-1B26-44A1-9130-9FF1D47FA050}" presName="rect1ChTx" presStyleLbl="alignAcc1" presStyleIdx="2" presStyleCnt="3">
        <dgm:presLayoutVars>
          <dgm:bulletEnabled val="1"/>
        </dgm:presLayoutVars>
      </dgm:prSet>
      <dgm:spPr/>
      <dgm:t>
        <a:bodyPr/>
        <a:lstStyle/>
        <a:p>
          <a:endParaRPr lang="es-CO"/>
        </a:p>
      </dgm:t>
    </dgm:pt>
    <dgm:pt modelId="{9BA239CD-4F6E-40AE-984E-4BF48D317401}" type="pres">
      <dgm:prSet presAssocID="{536AF1F9-13C8-4AB9-B0E7-F220BF79C3B2}" presName="rect2ParTx" presStyleLbl="alignAcc1" presStyleIdx="2" presStyleCnt="3">
        <dgm:presLayoutVars>
          <dgm:chMax val="1"/>
          <dgm:bulletEnabled val="1"/>
        </dgm:presLayoutVars>
      </dgm:prSet>
      <dgm:spPr/>
      <dgm:t>
        <a:bodyPr/>
        <a:lstStyle/>
        <a:p>
          <a:endParaRPr lang="es-CO"/>
        </a:p>
      </dgm:t>
    </dgm:pt>
    <dgm:pt modelId="{C38D2049-C2D9-42D0-8A7B-B94C46B32727}" type="pres">
      <dgm:prSet presAssocID="{536AF1F9-13C8-4AB9-B0E7-F220BF79C3B2}" presName="rect2ChTx" presStyleLbl="alignAcc1" presStyleIdx="2" presStyleCnt="3" custScaleX="107792" custScaleY="82759" custLinFactNeighborX="-7001" custLinFactNeighborY="9636">
        <dgm:presLayoutVars>
          <dgm:bulletEnabled val="1"/>
        </dgm:presLayoutVars>
      </dgm:prSet>
      <dgm:spPr/>
      <dgm:t>
        <a:bodyPr/>
        <a:lstStyle/>
        <a:p>
          <a:endParaRPr lang="es-CO"/>
        </a:p>
      </dgm:t>
    </dgm:pt>
    <dgm:pt modelId="{414B8FB7-C847-4A11-AA2D-6C56822FE5B2}" type="pres">
      <dgm:prSet presAssocID="{05F77FBA-4447-4ED5-B93F-DE983DBC542C}" presName="rect3ParTx" presStyleLbl="alignAcc1" presStyleIdx="2" presStyleCnt="3">
        <dgm:presLayoutVars>
          <dgm:chMax val="1"/>
          <dgm:bulletEnabled val="1"/>
        </dgm:presLayoutVars>
      </dgm:prSet>
      <dgm:spPr/>
      <dgm:t>
        <a:bodyPr/>
        <a:lstStyle/>
        <a:p>
          <a:endParaRPr lang="es-CO"/>
        </a:p>
      </dgm:t>
    </dgm:pt>
    <dgm:pt modelId="{BC2EB833-E391-41A3-9F75-AB3C7FC1A38E}" type="pres">
      <dgm:prSet presAssocID="{05F77FBA-4447-4ED5-B93F-DE983DBC542C}" presName="rect3ChTx" presStyleLbl="alignAcc1" presStyleIdx="2" presStyleCnt="3" custScaleX="100000" custScaleY="100000" custLinFactNeighborX="413" custLinFactNeighborY="31735">
        <dgm:presLayoutVars>
          <dgm:bulletEnabled val="1"/>
        </dgm:presLayoutVars>
      </dgm:prSet>
      <dgm:spPr/>
      <dgm:t>
        <a:bodyPr/>
        <a:lstStyle/>
        <a:p>
          <a:endParaRPr lang="es-CO"/>
        </a:p>
      </dgm:t>
    </dgm:pt>
  </dgm:ptLst>
  <dgm:cxnLst>
    <dgm:cxn modelId="{96C5DFD5-4ED5-4340-AFD1-57943D89EB9B}" type="presOf" srcId="{BB79A4AF-1EF9-449C-B504-05829EF1B8FA}" destId="{BC2EB833-E391-41A3-9F75-AB3C7FC1A38E}" srcOrd="0" destOrd="0" presId="urn:microsoft.com/office/officeart/2005/8/layout/target3"/>
    <dgm:cxn modelId="{F3E76DA4-15FE-42B7-957B-195AD823BA76}" srcId="{536AF1F9-13C8-4AB9-B0E7-F220BF79C3B2}" destId="{ED118AEE-87F9-40FB-A53C-A19FD7019208}" srcOrd="0" destOrd="0" parTransId="{12AEC4A3-8FB0-4F87-90FB-FCEFFE811508}" sibTransId="{3940A312-FE91-4452-8437-DDE79CE4FE90}"/>
    <dgm:cxn modelId="{4E3EA548-962F-416D-84AC-54481B50FBDE}" type="presOf" srcId="{5BE9DA3D-F63A-4AF0-B545-B0FFDA4F0F1F}" destId="{BC2EB833-E391-41A3-9F75-AB3C7FC1A38E}" srcOrd="0" destOrd="2" presId="urn:microsoft.com/office/officeart/2005/8/layout/target3"/>
    <dgm:cxn modelId="{07745AAB-CAE6-4C3E-A49A-84A2965ECEF6}" srcId="{05F77FBA-4447-4ED5-B93F-DE983DBC542C}" destId="{BB79A4AF-1EF9-449C-B504-05829EF1B8FA}" srcOrd="0" destOrd="0" parTransId="{93F962DE-7AB6-4A5C-BB99-3CEC93BA5D53}" sibTransId="{1BC14850-D4F9-44B8-97CC-8EF1A217359E}"/>
    <dgm:cxn modelId="{E062ED27-5AB2-4D31-AA51-745CAC190C21}" type="presOf" srcId="{536AF1F9-13C8-4AB9-B0E7-F220BF79C3B2}" destId="{ADC14176-D980-4232-874F-56C11A692045}" srcOrd="0" destOrd="0" presId="urn:microsoft.com/office/officeart/2005/8/layout/target3"/>
    <dgm:cxn modelId="{847DBF5D-D9B8-43B3-BCF0-92555300BF92}" type="presOf" srcId="{05F77FBA-4447-4ED5-B93F-DE983DBC542C}" destId="{44903CAB-AED8-4253-AFCD-509DE649C588}" srcOrd="0" destOrd="0" presId="urn:microsoft.com/office/officeart/2005/8/layout/target3"/>
    <dgm:cxn modelId="{7779CFFF-1EE7-482E-9CF5-FD3C5EB1C739}" srcId="{DAD489C4-E6AC-4BEE-A1B4-549A064A4517}" destId="{536AF1F9-13C8-4AB9-B0E7-F220BF79C3B2}" srcOrd="1" destOrd="0" parTransId="{85F53E4C-82CB-4802-A7C9-73E8E2AAE8F2}" sibTransId="{E4643989-77F2-4A31-92A9-C798C5034482}"/>
    <dgm:cxn modelId="{42618782-6E06-4812-A3F8-0FCFBE705E1D}" type="presOf" srcId="{E2354E53-1B26-44A1-9130-9FF1D47FA050}" destId="{23DCEBE4-84B0-4071-8502-D2F1FF0C00C4}" srcOrd="0" destOrd="0" presId="urn:microsoft.com/office/officeart/2005/8/layout/target3"/>
    <dgm:cxn modelId="{C801BC92-EAF7-4332-9873-741EE016B0D8}" srcId="{DAD489C4-E6AC-4BEE-A1B4-549A064A4517}" destId="{E2354E53-1B26-44A1-9130-9FF1D47FA050}" srcOrd="0" destOrd="0" parTransId="{41CF2078-95D4-4BC2-A498-B1C1C7810DFE}" sibTransId="{40F54020-7C64-45C3-907A-ECC590E7D2D9}"/>
    <dgm:cxn modelId="{784FA12D-A845-4E0C-B8E1-E88C47B3CA8E}" srcId="{05F77FBA-4447-4ED5-B93F-DE983DBC542C}" destId="{5BE9DA3D-F63A-4AF0-B545-B0FFDA4F0F1F}" srcOrd="2" destOrd="0" parTransId="{F538EAD9-6AD4-4C75-8A14-E84F1E692E48}" sibTransId="{22E50865-1847-46BC-9DF7-E065B4323BFB}"/>
    <dgm:cxn modelId="{0E29B981-22D9-40EA-BC55-4756195CC284}" type="presOf" srcId="{536AF1F9-13C8-4AB9-B0E7-F220BF79C3B2}" destId="{9BA239CD-4F6E-40AE-984E-4BF48D317401}" srcOrd="1" destOrd="0" presId="urn:microsoft.com/office/officeart/2005/8/layout/target3"/>
    <dgm:cxn modelId="{E5997A77-3EF3-4501-B874-5EC8CEE0471C}" srcId="{05F77FBA-4447-4ED5-B93F-DE983DBC542C}" destId="{024BE1CA-85F7-4B0B-B9FA-D6B595EAB385}" srcOrd="1" destOrd="0" parTransId="{915A4F18-92E4-4974-BE08-997EDE2C29F6}" sibTransId="{3716AB16-0189-4E99-A26F-903A088C4F9E}"/>
    <dgm:cxn modelId="{13C6944B-8C09-49DD-A5BD-4395178E7910}" type="presOf" srcId="{DAD489C4-E6AC-4BEE-A1B4-549A064A4517}" destId="{93F2080A-34B5-45B0-8943-055AA8FB1ED1}" srcOrd="0" destOrd="0" presId="urn:microsoft.com/office/officeart/2005/8/layout/target3"/>
    <dgm:cxn modelId="{5A4EA8DA-555D-4A38-8BF8-39CFA33DF320}" srcId="{DAD489C4-E6AC-4BEE-A1B4-549A064A4517}" destId="{05F77FBA-4447-4ED5-B93F-DE983DBC542C}" srcOrd="2" destOrd="0" parTransId="{AC6C8279-87E5-45C1-931F-E4E2DF9668B2}" sibTransId="{8C931B74-3547-4D27-8389-7899F356E270}"/>
    <dgm:cxn modelId="{E95FB097-44ED-448E-B9CB-D8DA00F54C3E}" type="presOf" srcId="{024BE1CA-85F7-4B0B-B9FA-D6B595EAB385}" destId="{BC2EB833-E391-41A3-9F75-AB3C7FC1A38E}" srcOrd="0" destOrd="1" presId="urn:microsoft.com/office/officeart/2005/8/layout/target3"/>
    <dgm:cxn modelId="{7F30A7FA-96DB-43A1-9727-DA51F9C11C35}" type="presOf" srcId="{05F77FBA-4447-4ED5-B93F-DE983DBC542C}" destId="{414B8FB7-C847-4A11-AA2D-6C56822FE5B2}" srcOrd="1" destOrd="0" presId="urn:microsoft.com/office/officeart/2005/8/layout/target3"/>
    <dgm:cxn modelId="{DC2BF891-EC21-4B8D-B2E5-EE14BDBC22DF}" type="presOf" srcId="{ED118AEE-87F9-40FB-A53C-A19FD7019208}" destId="{C38D2049-C2D9-42D0-8A7B-B94C46B32727}" srcOrd="0" destOrd="0" presId="urn:microsoft.com/office/officeart/2005/8/layout/target3"/>
    <dgm:cxn modelId="{8AE4E8DF-5952-4B26-8B12-4B6564B6F5EA}" type="presOf" srcId="{E2354E53-1B26-44A1-9130-9FF1D47FA050}" destId="{4E097212-21C0-4BD6-99E1-5FA7D2BF3818}" srcOrd="1" destOrd="0" presId="urn:microsoft.com/office/officeart/2005/8/layout/target3"/>
    <dgm:cxn modelId="{89B260E9-C0F2-4450-806D-6DF935992DC1}" type="presParOf" srcId="{93F2080A-34B5-45B0-8943-055AA8FB1ED1}" destId="{D01486BC-1545-4877-9EC5-A0C476333414}" srcOrd="0" destOrd="0" presId="urn:microsoft.com/office/officeart/2005/8/layout/target3"/>
    <dgm:cxn modelId="{43CDC4E8-D1A5-48EF-93E8-70684D2B8726}" type="presParOf" srcId="{93F2080A-34B5-45B0-8943-055AA8FB1ED1}" destId="{94761D7F-1139-466B-93C2-2A8DE24DA685}" srcOrd="1" destOrd="0" presId="urn:microsoft.com/office/officeart/2005/8/layout/target3"/>
    <dgm:cxn modelId="{8CD8107B-62EC-4C35-B2A9-D16B665BE923}" type="presParOf" srcId="{93F2080A-34B5-45B0-8943-055AA8FB1ED1}" destId="{23DCEBE4-84B0-4071-8502-D2F1FF0C00C4}" srcOrd="2" destOrd="0" presId="urn:microsoft.com/office/officeart/2005/8/layout/target3"/>
    <dgm:cxn modelId="{3F879498-6444-48DF-8EDA-767DF13A45F2}" type="presParOf" srcId="{93F2080A-34B5-45B0-8943-055AA8FB1ED1}" destId="{F435781D-D684-4F67-ACE2-E7CE24266D02}" srcOrd="3" destOrd="0" presId="urn:microsoft.com/office/officeart/2005/8/layout/target3"/>
    <dgm:cxn modelId="{9D59EABB-ED2C-4002-A0E0-1DB81EC3E947}" type="presParOf" srcId="{93F2080A-34B5-45B0-8943-055AA8FB1ED1}" destId="{7B145A1C-54B2-4643-AB2C-4A4C88DFC42D}" srcOrd="4" destOrd="0" presId="urn:microsoft.com/office/officeart/2005/8/layout/target3"/>
    <dgm:cxn modelId="{06D489C2-7E93-4E1B-852A-9131DC36D719}" type="presParOf" srcId="{93F2080A-34B5-45B0-8943-055AA8FB1ED1}" destId="{ADC14176-D980-4232-874F-56C11A692045}" srcOrd="5" destOrd="0" presId="urn:microsoft.com/office/officeart/2005/8/layout/target3"/>
    <dgm:cxn modelId="{EC0BD1B6-6610-415B-9F50-AE6682D0F247}" type="presParOf" srcId="{93F2080A-34B5-45B0-8943-055AA8FB1ED1}" destId="{48CBA46B-9921-47F8-9694-1F80B252E1BA}" srcOrd="6" destOrd="0" presId="urn:microsoft.com/office/officeart/2005/8/layout/target3"/>
    <dgm:cxn modelId="{C3538630-9D7B-46E6-AF40-BD06A93FF79E}" type="presParOf" srcId="{93F2080A-34B5-45B0-8943-055AA8FB1ED1}" destId="{4D2C11B4-693D-431A-A8BD-3025F1BEBE2B}" srcOrd="7" destOrd="0" presId="urn:microsoft.com/office/officeart/2005/8/layout/target3"/>
    <dgm:cxn modelId="{81A161EA-AF57-49DC-BE51-B3B63FEE1913}" type="presParOf" srcId="{93F2080A-34B5-45B0-8943-055AA8FB1ED1}" destId="{44903CAB-AED8-4253-AFCD-509DE649C588}" srcOrd="8" destOrd="0" presId="urn:microsoft.com/office/officeart/2005/8/layout/target3"/>
    <dgm:cxn modelId="{35D6A0B3-84E1-40D4-B65F-843159334CB2}" type="presParOf" srcId="{93F2080A-34B5-45B0-8943-055AA8FB1ED1}" destId="{4E097212-21C0-4BD6-99E1-5FA7D2BF3818}" srcOrd="9" destOrd="0" presId="urn:microsoft.com/office/officeart/2005/8/layout/target3"/>
    <dgm:cxn modelId="{1C989342-91CB-4E50-AAC6-9B1543BE0284}" type="presParOf" srcId="{93F2080A-34B5-45B0-8943-055AA8FB1ED1}" destId="{85FBE750-E68F-400F-B4BA-EB4DAC1291B7}" srcOrd="10" destOrd="0" presId="urn:microsoft.com/office/officeart/2005/8/layout/target3"/>
    <dgm:cxn modelId="{6E2F506B-AD68-4950-B4BF-62BD1279535F}" type="presParOf" srcId="{93F2080A-34B5-45B0-8943-055AA8FB1ED1}" destId="{9BA239CD-4F6E-40AE-984E-4BF48D317401}" srcOrd="11" destOrd="0" presId="urn:microsoft.com/office/officeart/2005/8/layout/target3"/>
    <dgm:cxn modelId="{5EE2130F-E744-4762-837B-036B40324282}" type="presParOf" srcId="{93F2080A-34B5-45B0-8943-055AA8FB1ED1}" destId="{C38D2049-C2D9-42D0-8A7B-B94C46B32727}" srcOrd="12" destOrd="0" presId="urn:microsoft.com/office/officeart/2005/8/layout/target3"/>
    <dgm:cxn modelId="{89B18D10-AE54-4F2F-884F-4F6453AEE586}" type="presParOf" srcId="{93F2080A-34B5-45B0-8943-055AA8FB1ED1}" destId="{414B8FB7-C847-4A11-AA2D-6C56822FE5B2}" srcOrd="13" destOrd="0" presId="urn:microsoft.com/office/officeart/2005/8/layout/target3"/>
    <dgm:cxn modelId="{5F290360-7533-4859-A735-093F51722D15}" type="presParOf" srcId="{93F2080A-34B5-45B0-8943-055AA8FB1ED1}" destId="{BC2EB833-E391-41A3-9F75-AB3C7FC1A38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720FDF-4C60-4E6E-B8A4-DECBC5E8EB52}"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es-CO"/>
        </a:p>
      </dgm:t>
    </dgm:pt>
    <dgm:pt modelId="{DE762613-E1CC-4182-ABB5-D1202C9C4DE7}">
      <dgm:prSet phldrT="[Texto]">
        <dgm:style>
          <a:lnRef idx="2">
            <a:schemeClr val="accent2">
              <a:shade val="50000"/>
            </a:schemeClr>
          </a:lnRef>
          <a:fillRef idx="1">
            <a:schemeClr val="accent2"/>
          </a:fillRef>
          <a:effectRef idx="0">
            <a:schemeClr val="accent2"/>
          </a:effectRef>
          <a:fontRef idx="minor">
            <a:schemeClr val="lt1"/>
          </a:fontRef>
        </dgm:style>
      </dgm:prSet>
      <dgm:spPr>
        <a:solidFill>
          <a:srgbClr val="FFFF00"/>
        </a:solidFill>
      </dgm:spPr>
      <dgm:t>
        <a:bodyPr/>
        <a:lstStyle/>
        <a:p>
          <a:r>
            <a:rPr lang="es-CO" b="1" dirty="0" smtClean="0">
              <a:solidFill>
                <a:schemeClr val="tx1"/>
              </a:solidFill>
            </a:rPr>
            <a:t>TAMAÑO ÓPTIMO EN POBLACIONES FINITAS</a:t>
          </a:r>
        </a:p>
      </dgm:t>
    </dgm:pt>
    <dgm:pt modelId="{2FE00E0A-6373-446A-A591-67A5152F7C3D}" type="parTrans" cxnId="{AC88734D-76D8-4AC8-968C-956DDFC307FF}">
      <dgm:prSet/>
      <dgm:spPr/>
      <dgm:t>
        <a:bodyPr/>
        <a:lstStyle/>
        <a:p>
          <a:endParaRPr lang="es-CO">
            <a:solidFill>
              <a:schemeClr val="tx1"/>
            </a:solidFill>
          </a:endParaRPr>
        </a:p>
      </dgm:t>
    </dgm:pt>
    <dgm:pt modelId="{CF143AC7-556F-43A4-BD90-C6A8D573F7F3}" type="sibTrans" cxnId="{AC88734D-76D8-4AC8-968C-956DDFC307FF}">
      <dgm:prSet/>
      <dgm:spPr/>
      <dgm:t>
        <a:bodyPr/>
        <a:lstStyle/>
        <a:p>
          <a:endParaRPr lang="es-CO">
            <a:solidFill>
              <a:schemeClr val="tx1"/>
            </a:solidFill>
          </a:endParaRPr>
        </a:p>
      </dgm:t>
    </dgm:pt>
    <mc:AlternateContent xmlns:mc="http://schemas.openxmlformats.org/markup-compatibility/2006" xmlns:a14="http://schemas.microsoft.com/office/drawing/2010/main">
      <mc:Choice Requires="a14">
        <dgm:pt modelId="{89F67F7F-C8AE-40CB-9D4E-59CEBB84CCC0}" type="asst">
          <dgm:prSet phldrT="[Texto]" custT="1"/>
          <dgm:spPr/>
          <dgm:t>
            <a:bodyPr/>
            <a:lstStyle/>
            <a:p>
              <a:pPr/>
              <a14:m>
                <m:oMathPara xmlns:m="http://schemas.openxmlformats.org/officeDocument/2006/math">
                  <m:oMathParaPr>
                    <m:jc m:val="centerGroup"/>
                  </m:oMathParaPr>
                  <m:oMath xmlns:m="http://schemas.openxmlformats.org/officeDocument/2006/math">
                    <m:r>
                      <a:rPr lang="es-CO" sz="2000" b="1" i="1" smtClean="0">
                        <a:solidFill>
                          <a:schemeClr val="tx1"/>
                        </a:solidFill>
                        <a:latin typeface="Cambria Math"/>
                      </a:rPr>
                      <m:t>𝒁</m:t>
                    </m:r>
                    <m:r>
                      <a:rPr lang="es-CO" sz="2000" b="1" i="1" smtClean="0">
                        <a:solidFill>
                          <a:schemeClr val="tx1"/>
                        </a:solidFill>
                        <a:latin typeface="Cambria Math"/>
                      </a:rPr>
                      <m:t>=</m:t>
                    </m:r>
                    <m:f>
                      <m:fPr>
                        <m:ctrlPr>
                          <a:rPr lang="es-CO" sz="2000" b="1" i="1" smtClean="0">
                            <a:solidFill>
                              <a:schemeClr val="tx1"/>
                            </a:solidFill>
                            <a:latin typeface="Cambria Math"/>
                          </a:rPr>
                        </m:ctrlPr>
                      </m:fPr>
                      <m:num>
                        <m:acc>
                          <m:accPr>
                            <m:chr m:val="̅"/>
                            <m:ctrlPr>
                              <a:rPr lang="es-CO" sz="2000" b="1" i="1" smtClean="0">
                                <a:solidFill>
                                  <a:schemeClr val="tx1"/>
                                </a:solidFill>
                                <a:latin typeface="Cambria Math"/>
                              </a:rPr>
                            </m:ctrlPr>
                          </m:accPr>
                          <m:e>
                            <m:r>
                              <a:rPr lang="es-CO" sz="2000" b="1" i="1" smtClean="0">
                                <a:solidFill>
                                  <a:schemeClr val="tx1"/>
                                </a:solidFill>
                                <a:latin typeface="Cambria Math"/>
                              </a:rPr>
                              <m:t>𝒙</m:t>
                            </m:r>
                          </m:e>
                        </m:acc>
                        <m:r>
                          <a:rPr lang="es-CO" sz="2000" b="1" i="1" smtClean="0">
                            <a:solidFill>
                              <a:schemeClr val="tx1"/>
                            </a:solidFill>
                            <a:latin typeface="Cambria Math"/>
                          </a:rPr>
                          <m:t>−</m:t>
                        </m:r>
                        <m:r>
                          <a:rPr lang="es-CO" sz="2000" b="1" i="1" smtClean="0">
                            <a:solidFill>
                              <a:schemeClr val="tx1"/>
                            </a:solidFill>
                            <a:latin typeface="Cambria Math"/>
                            <a:ea typeface="Cambria Math"/>
                          </a:rPr>
                          <m:t>𝝁</m:t>
                        </m:r>
                      </m:num>
                      <m:den>
                        <m:f>
                          <m:fPr>
                            <m:ctrlPr>
                              <a:rPr lang="es-CO" sz="2000" b="1" i="1" smtClean="0">
                                <a:solidFill>
                                  <a:schemeClr val="tx1"/>
                                </a:solidFill>
                                <a:latin typeface="Cambria Math"/>
                              </a:rPr>
                            </m:ctrlPr>
                          </m:fPr>
                          <m:num>
                            <m:r>
                              <a:rPr lang="es-CO" sz="2000" b="1" i="1" smtClean="0">
                                <a:solidFill>
                                  <a:schemeClr val="tx1"/>
                                </a:solidFill>
                                <a:latin typeface="Cambria Math"/>
                                <a:ea typeface="Cambria Math"/>
                              </a:rPr>
                              <m:t>𝝈</m:t>
                            </m:r>
                          </m:num>
                          <m:den>
                            <m:rad>
                              <m:radPr>
                                <m:degHide m:val="on"/>
                                <m:ctrlPr>
                                  <a:rPr lang="es-CO" sz="2000" b="1" i="1" smtClean="0">
                                    <a:solidFill>
                                      <a:schemeClr val="tx1"/>
                                    </a:solidFill>
                                    <a:latin typeface="Cambria Math"/>
                                  </a:rPr>
                                </m:ctrlPr>
                              </m:radPr>
                              <m:deg/>
                              <m:e>
                                <m:r>
                                  <a:rPr lang="es-CO" sz="2000" b="1" i="1" smtClean="0">
                                    <a:solidFill>
                                      <a:schemeClr val="tx1"/>
                                    </a:solidFill>
                                    <a:latin typeface="Cambria Math"/>
                                  </a:rPr>
                                  <m:t>𝒏</m:t>
                                </m:r>
                              </m:e>
                            </m:rad>
                          </m:den>
                        </m:f>
                        <m:r>
                          <a:rPr lang="es-CO" sz="2000" b="1" i="1" smtClean="0">
                            <a:solidFill>
                              <a:schemeClr val="tx1"/>
                            </a:solidFill>
                            <a:latin typeface="Cambria Math"/>
                          </a:rPr>
                          <m:t> </m:t>
                        </m:r>
                        <m:rad>
                          <m:radPr>
                            <m:degHide m:val="on"/>
                            <m:ctrlPr>
                              <a:rPr lang="es-CO" sz="2000" b="1" i="1" smtClean="0">
                                <a:solidFill>
                                  <a:schemeClr val="tx1"/>
                                </a:solidFill>
                                <a:latin typeface="Cambria Math"/>
                              </a:rPr>
                            </m:ctrlPr>
                          </m:radPr>
                          <m:deg/>
                          <m:e>
                            <m:f>
                              <m:fPr>
                                <m:ctrlPr>
                                  <a:rPr lang="es-CO" sz="2000" b="1" i="1" smtClean="0">
                                    <a:solidFill>
                                      <a:schemeClr val="tx1"/>
                                    </a:solidFill>
                                    <a:latin typeface="Cambria Math"/>
                                  </a:rPr>
                                </m:ctrlPr>
                              </m:fPr>
                              <m:num>
                                <m:r>
                                  <a:rPr lang="es-CO" sz="2000" b="1" i="1" smtClean="0">
                                    <a:solidFill>
                                      <a:schemeClr val="tx1"/>
                                    </a:solidFill>
                                    <a:latin typeface="Cambria Math"/>
                                  </a:rPr>
                                  <m:t>𝑵</m:t>
                                </m:r>
                                <m:r>
                                  <a:rPr lang="es-CO" sz="2000" b="1" i="1" smtClean="0">
                                    <a:solidFill>
                                      <a:schemeClr val="tx1"/>
                                    </a:solidFill>
                                    <a:latin typeface="Cambria Math"/>
                                  </a:rPr>
                                  <m:t>−</m:t>
                                </m:r>
                                <m:r>
                                  <a:rPr lang="es-CO" sz="2000" b="1" i="1" smtClean="0">
                                    <a:solidFill>
                                      <a:schemeClr val="tx1"/>
                                    </a:solidFill>
                                    <a:latin typeface="Cambria Math"/>
                                  </a:rPr>
                                  <m:t>𝒏</m:t>
                                </m:r>
                              </m:num>
                              <m:den>
                                <m:r>
                                  <a:rPr lang="es-CO" sz="2000" b="1" i="1" smtClean="0">
                                    <a:solidFill>
                                      <a:schemeClr val="tx1"/>
                                    </a:solidFill>
                                    <a:latin typeface="Cambria Math"/>
                                  </a:rPr>
                                  <m:t>𝑵</m:t>
                                </m:r>
                                <m:r>
                                  <a:rPr lang="es-CO" sz="2000" b="1" i="1" smtClean="0">
                                    <a:solidFill>
                                      <a:schemeClr val="tx1"/>
                                    </a:solidFill>
                                    <a:latin typeface="Cambria Math"/>
                                  </a:rPr>
                                  <m:t>−</m:t>
                                </m:r>
                                <m:r>
                                  <a:rPr lang="es-CO" sz="2000" b="1" i="1" smtClean="0">
                                    <a:solidFill>
                                      <a:schemeClr val="tx1"/>
                                    </a:solidFill>
                                    <a:latin typeface="Cambria Math"/>
                                  </a:rPr>
                                  <m:t>𝟏</m:t>
                                </m:r>
                              </m:den>
                            </m:f>
                          </m:e>
                        </m:rad>
                      </m:den>
                    </m:f>
                    <m:r>
                      <a:rPr lang="es-CO" sz="2000" b="1" i="1" smtClean="0">
                        <a:solidFill>
                          <a:schemeClr val="tx1"/>
                        </a:solidFill>
                        <a:latin typeface="Cambria Math"/>
                        <a:ea typeface="Cambria Math"/>
                      </a:rPr>
                      <m:t>→</m:t>
                    </m:r>
                    <m:r>
                      <a:rPr lang="es-CO" sz="2000" b="1" i="1" smtClean="0">
                        <a:solidFill>
                          <a:schemeClr val="tx1"/>
                        </a:solidFill>
                        <a:latin typeface="Cambria Math"/>
                        <a:ea typeface="Cambria Math"/>
                      </a:rPr>
                      <m:t>𝑬</m:t>
                    </m:r>
                    <m:r>
                      <a:rPr lang="es-CO" sz="2000" b="1" i="1" smtClean="0">
                        <a:solidFill>
                          <a:schemeClr val="tx1"/>
                        </a:solidFill>
                        <a:latin typeface="Cambria Math"/>
                        <a:ea typeface="Cambria Math"/>
                      </a:rPr>
                      <m:t>=</m:t>
                    </m:r>
                    <m:f>
                      <m:fPr>
                        <m:ctrlPr>
                          <a:rPr lang="es-CO" sz="2000" b="1" i="1" smtClean="0">
                            <a:solidFill>
                              <a:schemeClr val="tx1"/>
                            </a:solidFill>
                            <a:latin typeface="Cambria Math"/>
                            <a:ea typeface="Cambria Math"/>
                          </a:rPr>
                        </m:ctrlPr>
                      </m:fPr>
                      <m:num>
                        <m:r>
                          <a:rPr lang="es-CO" sz="2000" b="1" i="1" smtClean="0">
                            <a:solidFill>
                              <a:schemeClr val="tx1"/>
                            </a:solidFill>
                            <a:latin typeface="Cambria Math"/>
                            <a:ea typeface="Cambria Math"/>
                          </a:rPr>
                          <m:t>𝒛</m:t>
                        </m:r>
                        <m:r>
                          <a:rPr lang="es-CO" sz="2000" b="1" i="1" smtClean="0">
                            <a:solidFill>
                              <a:schemeClr val="tx1"/>
                            </a:solidFill>
                            <a:latin typeface="Cambria Math"/>
                            <a:ea typeface="Cambria Math"/>
                          </a:rPr>
                          <m:t> </m:t>
                        </m:r>
                        <m:r>
                          <a:rPr lang="es-CO" sz="2000" b="1" i="1" smtClean="0">
                            <a:solidFill>
                              <a:schemeClr val="tx1"/>
                            </a:solidFill>
                            <a:latin typeface="Cambria Math"/>
                            <a:ea typeface="Cambria Math"/>
                          </a:rPr>
                          <m:t>𝝈</m:t>
                        </m:r>
                      </m:num>
                      <m:den>
                        <m:rad>
                          <m:radPr>
                            <m:degHide m:val="on"/>
                            <m:ctrlPr>
                              <a:rPr lang="es-CO" sz="2000" b="1" i="1" smtClean="0">
                                <a:solidFill>
                                  <a:schemeClr val="tx1"/>
                                </a:solidFill>
                                <a:latin typeface="Cambria Math"/>
                                <a:ea typeface="Cambria Math"/>
                              </a:rPr>
                            </m:ctrlPr>
                          </m:radPr>
                          <m:deg/>
                          <m:e>
                            <m:r>
                              <a:rPr lang="es-CO" sz="2000" b="1" i="1" smtClean="0">
                                <a:solidFill>
                                  <a:schemeClr val="tx1"/>
                                </a:solidFill>
                                <a:latin typeface="Cambria Math"/>
                                <a:ea typeface="Cambria Math"/>
                              </a:rPr>
                              <m:t>𝒏</m:t>
                            </m:r>
                          </m:e>
                        </m:rad>
                      </m:den>
                    </m:f>
                    <m:rad>
                      <m:radPr>
                        <m:degHide m:val="on"/>
                        <m:ctrlPr>
                          <a:rPr lang="es-CO" sz="2000" b="1" i="1" smtClean="0">
                            <a:solidFill>
                              <a:schemeClr val="tx1"/>
                            </a:solidFill>
                            <a:latin typeface="Cambria Math"/>
                            <a:ea typeface="Cambria Math"/>
                          </a:rPr>
                        </m:ctrlPr>
                      </m:radPr>
                      <m:deg/>
                      <m:e>
                        <m:f>
                          <m:fPr>
                            <m:ctrlPr>
                              <a:rPr lang="es-CO" sz="2000" b="1" i="1" smtClean="0">
                                <a:solidFill>
                                  <a:schemeClr val="tx1"/>
                                </a:solidFill>
                                <a:latin typeface="Cambria Math"/>
                                <a:ea typeface="Cambria Math"/>
                              </a:rPr>
                            </m:ctrlPr>
                          </m:fPr>
                          <m:num>
                            <m:r>
                              <a:rPr lang="es-CO" sz="2000" b="1" i="1" smtClean="0">
                                <a:solidFill>
                                  <a:schemeClr val="tx1"/>
                                </a:solidFill>
                                <a:latin typeface="Cambria Math"/>
                                <a:ea typeface="Cambria Math"/>
                              </a:rPr>
                              <m:t>𝑵</m:t>
                            </m:r>
                            <m:r>
                              <a:rPr lang="es-CO" sz="2000" b="1" i="1" smtClean="0">
                                <a:solidFill>
                                  <a:schemeClr val="tx1"/>
                                </a:solidFill>
                                <a:latin typeface="Cambria Math"/>
                                <a:ea typeface="Cambria Math"/>
                              </a:rPr>
                              <m:t>−</m:t>
                            </m:r>
                            <m:r>
                              <a:rPr lang="es-CO" sz="2000" b="1" i="1" smtClean="0">
                                <a:solidFill>
                                  <a:schemeClr val="tx1"/>
                                </a:solidFill>
                                <a:latin typeface="Cambria Math"/>
                                <a:ea typeface="Cambria Math"/>
                              </a:rPr>
                              <m:t>𝒏</m:t>
                            </m:r>
                          </m:num>
                          <m:den>
                            <m:r>
                              <a:rPr lang="es-CO" sz="2000" b="1" i="1" smtClean="0">
                                <a:solidFill>
                                  <a:schemeClr val="tx1"/>
                                </a:solidFill>
                                <a:latin typeface="Cambria Math"/>
                                <a:ea typeface="Cambria Math"/>
                              </a:rPr>
                              <m:t>𝑵</m:t>
                            </m:r>
                          </m:den>
                        </m:f>
                      </m:e>
                    </m:rad>
                    <m:r>
                      <a:rPr lang="es-CO" sz="2000" b="1" i="1" smtClean="0">
                        <a:solidFill>
                          <a:schemeClr val="tx1"/>
                        </a:solidFill>
                        <a:latin typeface="Cambria Math"/>
                        <a:ea typeface="Cambria Math"/>
                      </a:rPr>
                      <m:t>→ </m:t>
                    </m:r>
                    <m:sSup>
                      <m:sSupPr>
                        <m:ctrlPr>
                          <a:rPr lang="es-CO" sz="2000" b="1" i="1" smtClean="0">
                            <a:solidFill>
                              <a:schemeClr val="tx1"/>
                            </a:solidFill>
                            <a:latin typeface="Cambria Math"/>
                            <a:ea typeface="Cambria Math"/>
                          </a:rPr>
                        </m:ctrlPr>
                      </m:sSupPr>
                      <m:e>
                        <m:r>
                          <a:rPr lang="es-CO" sz="2000" b="1" i="1" smtClean="0">
                            <a:solidFill>
                              <a:schemeClr val="tx1"/>
                            </a:solidFill>
                            <a:latin typeface="Cambria Math"/>
                            <a:ea typeface="Cambria Math"/>
                          </a:rPr>
                          <m:t>𝑬</m:t>
                        </m:r>
                      </m:e>
                      <m:sup>
                        <m:r>
                          <a:rPr lang="es-CO" sz="2000" b="1" i="1" smtClean="0">
                            <a:solidFill>
                              <a:schemeClr val="tx1"/>
                            </a:solidFill>
                            <a:latin typeface="Cambria Math"/>
                            <a:ea typeface="Cambria Math"/>
                          </a:rPr>
                          <m:t>𝟐</m:t>
                        </m:r>
                      </m:sup>
                    </m:sSup>
                    <m:r>
                      <a:rPr lang="es-CO" sz="2000" b="1" i="1" smtClean="0">
                        <a:solidFill>
                          <a:schemeClr val="tx1"/>
                        </a:solidFill>
                        <a:latin typeface="Cambria Math"/>
                        <a:ea typeface="Cambria Math"/>
                      </a:rPr>
                      <m:t>=</m:t>
                    </m:r>
                    <m:d>
                      <m:dPr>
                        <m:ctrlPr>
                          <a:rPr lang="es-CO" sz="2000" b="1" i="1" smtClean="0">
                            <a:solidFill>
                              <a:schemeClr val="tx1"/>
                            </a:solidFill>
                            <a:latin typeface="Cambria Math"/>
                            <a:ea typeface="Cambria Math"/>
                          </a:rPr>
                        </m:ctrlPr>
                      </m:dPr>
                      <m:e>
                        <m:f>
                          <m:fPr>
                            <m:ctrlPr>
                              <a:rPr lang="es-CO" sz="2000" b="1" i="1" smtClean="0">
                                <a:solidFill>
                                  <a:schemeClr val="tx1"/>
                                </a:solidFill>
                                <a:latin typeface="Cambria Math"/>
                                <a:ea typeface="Cambria Math"/>
                              </a:rPr>
                            </m:ctrlPr>
                          </m:fPr>
                          <m:num>
                            <m:sSup>
                              <m:sSupPr>
                                <m:ctrlPr>
                                  <a:rPr lang="es-CO" sz="2000" b="1" i="1" smtClean="0">
                                    <a:solidFill>
                                      <a:schemeClr val="tx1"/>
                                    </a:solidFill>
                                    <a:latin typeface="Cambria Math"/>
                                    <a:ea typeface="Cambria Math"/>
                                  </a:rPr>
                                </m:ctrlPr>
                              </m:sSupPr>
                              <m:e>
                                <m:r>
                                  <a:rPr lang="es-CO" sz="2000" b="1" i="1" smtClean="0">
                                    <a:solidFill>
                                      <a:schemeClr val="tx1"/>
                                    </a:solidFill>
                                    <a:latin typeface="Cambria Math"/>
                                    <a:ea typeface="Cambria Math"/>
                                  </a:rPr>
                                  <m:t>𝒁</m:t>
                                </m:r>
                              </m:e>
                              <m:sup>
                                <m:r>
                                  <a:rPr lang="es-CO" sz="2000" b="1" i="1" smtClean="0">
                                    <a:solidFill>
                                      <a:schemeClr val="tx1"/>
                                    </a:solidFill>
                                    <a:latin typeface="Cambria Math"/>
                                    <a:ea typeface="Cambria Math"/>
                                  </a:rPr>
                                  <m:t>𝟐</m:t>
                                </m:r>
                              </m:sup>
                            </m:sSup>
                            <m:r>
                              <a:rPr lang="es-CO" sz="2000" b="1" i="1" smtClean="0">
                                <a:solidFill>
                                  <a:schemeClr val="tx1"/>
                                </a:solidFill>
                                <a:latin typeface="Cambria Math"/>
                                <a:ea typeface="Cambria Math"/>
                              </a:rPr>
                              <m:t> </m:t>
                            </m:r>
                            <m:sSup>
                              <m:sSupPr>
                                <m:ctrlPr>
                                  <a:rPr lang="es-CO" sz="2000" b="1" i="1" smtClean="0">
                                    <a:solidFill>
                                      <a:schemeClr val="tx1"/>
                                    </a:solidFill>
                                    <a:latin typeface="Cambria Math"/>
                                    <a:ea typeface="Cambria Math"/>
                                  </a:rPr>
                                </m:ctrlPr>
                              </m:sSupPr>
                              <m:e>
                                <m:r>
                                  <a:rPr lang="es-CO" sz="2000" b="1" i="1" smtClean="0">
                                    <a:solidFill>
                                      <a:schemeClr val="tx1"/>
                                    </a:solidFill>
                                    <a:latin typeface="Cambria Math"/>
                                    <a:ea typeface="Cambria Math"/>
                                  </a:rPr>
                                  <m:t>𝝈</m:t>
                                </m:r>
                              </m:e>
                              <m:sup>
                                <m:r>
                                  <a:rPr lang="es-CO" sz="2000" b="1" i="1" smtClean="0">
                                    <a:solidFill>
                                      <a:schemeClr val="tx1"/>
                                    </a:solidFill>
                                    <a:latin typeface="Cambria Math"/>
                                    <a:ea typeface="Cambria Math"/>
                                  </a:rPr>
                                  <m:t>𝟐</m:t>
                                </m:r>
                              </m:sup>
                            </m:sSup>
                          </m:num>
                          <m:den>
                            <m:r>
                              <a:rPr lang="es-CO" sz="2000" b="1" i="1" smtClean="0">
                                <a:solidFill>
                                  <a:schemeClr val="tx1"/>
                                </a:solidFill>
                                <a:latin typeface="Cambria Math"/>
                                <a:ea typeface="Cambria Math"/>
                              </a:rPr>
                              <m:t>𝒏</m:t>
                            </m:r>
                          </m:den>
                        </m:f>
                      </m:e>
                    </m:d>
                    <m:d>
                      <m:dPr>
                        <m:ctrlPr>
                          <a:rPr lang="es-CO" sz="2000" b="1" i="1" smtClean="0">
                            <a:solidFill>
                              <a:schemeClr val="tx1"/>
                            </a:solidFill>
                            <a:latin typeface="Cambria Math"/>
                            <a:ea typeface="Cambria Math"/>
                          </a:rPr>
                        </m:ctrlPr>
                      </m:dPr>
                      <m:e>
                        <m:f>
                          <m:fPr>
                            <m:ctrlPr>
                              <a:rPr lang="es-CO" sz="2000" b="1" i="1" smtClean="0">
                                <a:solidFill>
                                  <a:schemeClr val="tx1"/>
                                </a:solidFill>
                                <a:latin typeface="Cambria Math"/>
                                <a:ea typeface="Cambria Math"/>
                              </a:rPr>
                            </m:ctrlPr>
                          </m:fPr>
                          <m:num>
                            <m:r>
                              <a:rPr lang="es-CO" sz="2000" b="1" i="1" smtClean="0">
                                <a:solidFill>
                                  <a:schemeClr val="tx1"/>
                                </a:solidFill>
                                <a:latin typeface="Cambria Math"/>
                                <a:ea typeface="Cambria Math"/>
                              </a:rPr>
                              <m:t>𝑵</m:t>
                            </m:r>
                            <m:r>
                              <a:rPr lang="es-CO" sz="2000" b="1" i="1" smtClean="0">
                                <a:solidFill>
                                  <a:schemeClr val="tx1"/>
                                </a:solidFill>
                                <a:latin typeface="Cambria Math"/>
                                <a:ea typeface="Cambria Math"/>
                              </a:rPr>
                              <m:t>−</m:t>
                            </m:r>
                            <m:r>
                              <a:rPr lang="es-CO" sz="2000" b="1" i="1" smtClean="0">
                                <a:solidFill>
                                  <a:schemeClr val="tx1"/>
                                </a:solidFill>
                                <a:latin typeface="Cambria Math"/>
                                <a:ea typeface="Cambria Math"/>
                              </a:rPr>
                              <m:t>𝒏</m:t>
                            </m:r>
                          </m:num>
                          <m:den>
                            <m:r>
                              <a:rPr lang="es-CO" sz="2000" b="1" i="1" smtClean="0">
                                <a:solidFill>
                                  <a:schemeClr val="tx1"/>
                                </a:solidFill>
                                <a:latin typeface="Cambria Math"/>
                                <a:ea typeface="Cambria Math"/>
                              </a:rPr>
                              <m:t>𝑵</m:t>
                            </m:r>
                          </m:den>
                        </m:f>
                      </m:e>
                    </m:d>
                  </m:oMath>
                </m:oMathPara>
              </a14:m>
              <a:endParaRPr lang="es-CO" sz="2000" b="1" dirty="0">
                <a:solidFill>
                  <a:schemeClr val="tx1"/>
                </a:solidFill>
                <a:latin typeface="Arial" pitchFamily="34" charset="0"/>
                <a:cs typeface="Arial" pitchFamily="34" charset="0"/>
              </a:endParaRPr>
            </a:p>
          </dgm:t>
        </dgm:pt>
      </mc:Choice>
      <mc:Fallback xmlns="">
        <dgm:pt modelId="{89F67F7F-C8AE-40CB-9D4E-59CEBB84CCC0}" type="asst">
          <dgm:prSet phldrT="[Texto]" custT="1"/>
          <dgm:spPr/>
          <dgm:t>
            <a:bodyPr/>
            <a:lstStyle/>
            <a:p>
              <a:r>
                <a:rPr lang="es-CO" sz="2000" b="1" i="0" smtClean="0">
                  <a:solidFill>
                    <a:schemeClr val="tx1"/>
                  </a:solidFill>
                  <a:latin typeface="Cambria Math"/>
                </a:rPr>
                <a:t>𝒁=(𝒙 ̅−</a:t>
              </a:r>
              <a:r>
                <a:rPr lang="es-CO" sz="2000" b="1" i="0" smtClean="0">
                  <a:solidFill>
                    <a:schemeClr val="tx1"/>
                  </a:solidFill>
                  <a:latin typeface="Cambria Math"/>
                  <a:ea typeface="Cambria Math"/>
                </a:rPr>
                <a:t>𝝁)/(𝝈/√</a:t>
              </a:r>
              <a:r>
                <a:rPr lang="es-CO" sz="2000" b="1" i="0" smtClean="0">
                  <a:solidFill>
                    <a:schemeClr val="tx1"/>
                  </a:solidFill>
                  <a:latin typeface="Cambria Math"/>
                </a:rPr>
                <a:t>𝒏  √((𝑵−𝒏)/(𝑵−𝟏)))</a:t>
              </a:r>
              <a:r>
                <a:rPr lang="es-CO" sz="2000" b="1" i="0" smtClean="0">
                  <a:solidFill>
                    <a:schemeClr val="tx1"/>
                  </a:solidFill>
                  <a:latin typeface="Cambria Math"/>
                  <a:ea typeface="Cambria Math"/>
                </a:rPr>
                <a:t>→𝑬=(𝒛 𝝈)/√𝒏 √((𝑵−𝒏)/𝑵)→ 𝑬^𝟐=((𝒁^𝟐  𝝈^𝟐)/𝒏)((𝑵−𝒏)/𝑵)</a:t>
              </a:r>
              <a:endParaRPr lang="es-CO" sz="2000" b="1" dirty="0">
                <a:solidFill>
                  <a:schemeClr val="tx1"/>
                </a:solidFill>
                <a:latin typeface="Arial" pitchFamily="34" charset="0"/>
                <a:cs typeface="Arial" pitchFamily="34" charset="0"/>
              </a:endParaRPr>
            </a:p>
          </dgm:t>
        </dgm:pt>
      </mc:Fallback>
    </mc:AlternateContent>
    <dgm:pt modelId="{5DBA5262-7F24-4471-99CC-EF3C4420D495}" type="parTrans" cxnId="{8B632F5E-575A-40F0-913F-DD42988ACC3F}">
      <dgm:prSet/>
      <dgm:spPr/>
      <dgm:t>
        <a:bodyPr/>
        <a:lstStyle/>
        <a:p>
          <a:endParaRPr lang="es-CO">
            <a:solidFill>
              <a:schemeClr val="tx1"/>
            </a:solidFill>
          </a:endParaRPr>
        </a:p>
      </dgm:t>
    </dgm:pt>
    <dgm:pt modelId="{AE3905AB-FD04-410F-A320-AC9F5FA80327}" type="sibTrans" cxnId="{8B632F5E-575A-40F0-913F-DD42988ACC3F}">
      <dgm:prSet/>
      <dgm:spPr/>
      <dgm:t>
        <a:bodyPr/>
        <a:lstStyle/>
        <a:p>
          <a:endParaRPr lang="es-CO">
            <a:solidFill>
              <a:schemeClr val="tx1"/>
            </a:solidFill>
          </a:endParaRPr>
        </a:p>
      </dgm:t>
    </dgm:pt>
    <dgm:pt modelId="{613FE8B3-9720-4CC4-ACF3-9EC19A97CF99}">
      <dgm:prSet phldrT="[Texto]" phldr="1"/>
      <dgm:spPr/>
      <dgm:t>
        <a:bodyPr/>
        <a:lstStyle/>
        <a:p>
          <a:endParaRPr lang="es-CO">
            <a:solidFill>
              <a:schemeClr val="tx1"/>
            </a:solidFill>
          </a:endParaRPr>
        </a:p>
      </dgm:t>
    </dgm:pt>
    <dgm:pt modelId="{A87A925F-1F31-4522-90DF-25D3666CFC5E}" type="parTrans" cxnId="{E0C39DFB-EF07-41FC-8883-3D77BDBE6FFF}">
      <dgm:prSet/>
      <dgm:spPr/>
      <dgm:t>
        <a:bodyPr/>
        <a:lstStyle/>
        <a:p>
          <a:endParaRPr lang="es-CO">
            <a:solidFill>
              <a:schemeClr val="tx1"/>
            </a:solidFill>
          </a:endParaRPr>
        </a:p>
      </dgm:t>
    </dgm:pt>
    <dgm:pt modelId="{63EECD4B-B700-4D68-9AC2-647615D348A4}" type="sibTrans" cxnId="{E0C39DFB-EF07-41FC-8883-3D77BDBE6FFF}">
      <dgm:prSet/>
      <dgm:spPr/>
      <dgm:t>
        <a:bodyPr/>
        <a:lstStyle/>
        <a:p>
          <a:endParaRPr lang="es-CO">
            <a:solidFill>
              <a:schemeClr val="tx1"/>
            </a:solidFill>
          </a:endParaRPr>
        </a:p>
      </dgm:t>
    </dgm:pt>
    <mc:AlternateContent xmlns:mc="http://schemas.openxmlformats.org/markup-compatibility/2006" xmlns:a14="http://schemas.microsoft.com/office/drawing/2010/main">
      <mc:Choice Requires="a14">
        <dgm:pt modelId="{45CE793E-5FA1-4145-93C7-D052D8B77CDC}" type="asst">
          <dgm:prSet custT="1"/>
          <dgm:spPr/>
          <dgm:t>
            <a:bodyPr/>
            <a:lstStyle/>
            <a:p>
              <a:pPr algn="l"/>
              <a:r>
                <a:rPr lang="es-CO" sz="1900" b="1" dirty="0" smtClean="0">
                  <a:solidFill>
                    <a:schemeClr val="tx1"/>
                  </a:solidFill>
                </a:rPr>
                <a:t>La formula más utilizada:</a:t>
              </a:r>
            </a:p>
            <a:p>
              <a:pPr algn="l"/>
              <a:endParaRPr lang="es-CO" sz="1900" b="1" dirty="0" smtClean="0">
                <a:solidFill>
                  <a:schemeClr val="tx1"/>
                </a:solidFill>
              </a:endParaRPr>
            </a:p>
            <a:p>
              <a:pPr algn="l"/>
              <a:r>
                <a:rPr lang="es-CO" sz="1900" b="1" dirty="0" smtClean="0">
                  <a:solidFill>
                    <a:schemeClr val="tx1"/>
                  </a:solidFill>
                </a:rPr>
                <a:t> </a:t>
              </a:r>
              <a14:m>
                <m:oMath xmlns:m="http://schemas.openxmlformats.org/officeDocument/2006/math">
                  <m:r>
                    <a:rPr lang="es-CO" sz="2400" b="1" i="1" smtClean="0">
                      <a:solidFill>
                        <a:schemeClr val="tx1"/>
                      </a:solidFill>
                      <a:latin typeface="Cambria Math"/>
                    </a:rPr>
                    <m:t>𝒏</m:t>
                  </m:r>
                  <m:r>
                    <a:rPr lang="es-CO" sz="2400" b="1" i="1" smtClean="0">
                      <a:solidFill>
                        <a:schemeClr val="tx1"/>
                      </a:solidFill>
                      <a:latin typeface="Cambria Math"/>
                    </a:rPr>
                    <m:t>=</m:t>
                  </m:r>
                  <m:f>
                    <m:fPr>
                      <m:ctrlPr>
                        <a:rPr lang="es-CO" sz="2400" b="1" i="1" smtClean="0">
                          <a:solidFill>
                            <a:schemeClr val="tx1"/>
                          </a:solidFill>
                          <a:latin typeface="Cambria Math"/>
                        </a:rPr>
                      </m:ctrlPr>
                    </m:fPr>
                    <m:num>
                      <m:sSub>
                        <m:sSubPr>
                          <m:ctrlPr>
                            <a:rPr lang="es-CO" sz="2400" b="1" i="1" smtClean="0">
                              <a:solidFill>
                                <a:schemeClr val="tx1"/>
                              </a:solidFill>
                              <a:latin typeface="Cambria Math"/>
                            </a:rPr>
                          </m:ctrlPr>
                        </m:sSubPr>
                        <m:e>
                          <m:r>
                            <a:rPr lang="es-CO" sz="2400" b="1" i="1" smtClean="0">
                              <a:solidFill>
                                <a:schemeClr val="tx1"/>
                              </a:solidFill>
                              <a:latin typeface="Cambria Math"/>
                            </a:rPr>
                            <m:t>𝒏</m:t>
                          </m:r>
                        </m:e>
                        <m:sub>
                          <m:r>
                            <a:rPr lang="es-CO" sz="2400" b="1" i="1" smtClean="0">
                              <a:solidFill>
                                <a:schemeClr val="tx1"/>
                              </a:solidFill>
                              <a:latin typeface="Cambria Math"/>
                            </a:rPr>
                            <m:t>𝟎</m:t>
                          </m:r>
                        </m:sub>
                      </m:sSub>
                    </m:num>
                    <m:den>
                      <m:r>
                        <a:rPr lang="es-CO" sz="2400" b="1" i="1" smtClean="0">
                          <a:solidFill>
                            <a:schemeClr val="tx1"/>
                          </a:solidFill>
                          <a:latin typeface="Cambria Math"/>
                        </a:rPr>
                        <m:t>𝟏</m:t>
                      </m:r>
                      <m:r>
                        <a:rPr lang="es-CO" sz="2400" b="1" i="1" smtClean="0">
                          <a:solidFill>
                            <a:schemeClr val="tx1"/>
                          </a:solidFill>
                          <a:latin typeface="Cambria Math"/>
                        </a:rPr>
                        <m:t>+ </m:t>
                      </m:r>
                      <m:f>
                        <m:fPr>
                          <m:ctrlPr>
                            <a:rPr lang="es-CO" sz="2400" b="1" i="1" smtClean="0">
                              <a:solidFill>
                                <a:schemeClr val="tx1"/>
                              </a:solidFill>
                              <a:latin typeface="Cambria Math"/>
                            </a:rPr>
                          </m:ctrlPr>
                        </m:fPr>
                        <m:num>
                          <m:sSub>
                            <m:sSubPr>
                              <m:ctrlPr>
                                <a:rPr lang="es-CO" sz="2400" b="1" i="1" smtClean="0">
                                  <a:solidFill>
                                    <a:schemeClr val="tx1"/>
                                  </a:solidFill>
                                  <a:latin typeface="Cambria Math"/>
                                </a:rPr>
                              </m:ctrlPr>
                            </m:sSubPr>
                            <m:e>
                              <m:r>
                                <a:rPr lang="es-CO" sz="2400" b="1" i="1" smtClean="0">
                                  <a:solidFill>
                                    <a:schemeClr val="tx1"/>
                                  </a:solidFill>
                                  <a:latin typeface="Cambria Math"/>
                                </a:rPr>
                                <m:t>𝒏</m:t>
                              </m:r>
                            </m:e>
                            <m:sub>
                              <m:r>
                                <a:rPr lang="es-CO" sz="2400" b="1" i="1" smtClean="0">
                                  <a:solidFill>
                                    <a:schemeClr val="tx1"/>
                                  </a:solidFill>
                                  <a:latin typeface="Cambria Math"/>
                                </a:rPr>
                                <m:t>𝟎</m:t>
                              </m:r>
                            </m:sub>
                          </m:sSub>
                        </m:num>
                        <m:den>
                          <m:r>
                            <a:rPr lang="es-CO" sz="2400" b="1" i="1" smtClean="0">
                              <a:solidFill>
                                <a:schemeClr val="tx1"/>
                              </a:solidFill>
                              <a:latin typeface="Cambria Math"/>
                            </a:rPr>
                            <m:t>𝑵</m:t>
                          </m:r>
                        </m:den>
                      </m:f>
                    </m:den>
                  </m:f>
                  <m:r>
                    <a:rPr lang="es-CO" sz="2400" b="1" i="1" smtClean="0">
                      <a:solidFill>
                        <a:schemeClr val="tx1"/>
                      </a:solidFill>
                      <a:latin typeface="Cambria Math"/>
                    </a:rPr>
                    <m:t> </m:t>
                  </m:r>
                  <m:r>
                    <a:rPr lang="es-CO" sz="2400" b="1" i="1" smtClean="0">
                      <a:solidFill>
                        <a:schemeClr val="tx1"/>
                      </a:solidFill>
                      <a:latin typeface="Cambria Math"/>
                    </a:rPr>
                    <m:t>𝒅𝒐𝒏𝒅𝒆</m:t>
                  </m:r>
                  <m:r>
                    <a:rPr lang="es-CO" sz="2400" b="1" i="1" smtClean="0">
                      <a:solidFill>
                        <a:schemeClr val="tx1"/>
                      </a:solidFill>
                      <a:latin typeface="Cambria Math"/>
                    </a:rPr>
                    <m:t> → </m:t>
                  </m:r>
                  <m:sSub>
                    <m:sSubPr>
                      <m:ctrlPr>
                        <a:rPr lang="es-CO" sz="2400" b="1" i="1" smtClean="0">
                          <a:solidFill>
                            <a:schemeClr val="tx1"/>
                          </a:solidFill>
                          <a:latin typeface="Cambria Math"/>
                          <a:ea typeface="Cambria Math"/>
                        </a:rPr>
                      </m:ctrlPr>
                    </m:sSubPr>
                    <m:e>
                      <m:r>
                        <a:rPr lang="es-CO" sz="2400" b="1" i="1" smtClean="0">
                          <a:solidFill>
                            <a:schemeClr val="tx1"/>
                          </a:solidFill>
                          <a:latin typeface="Cambria Math"/>
                          <a:ea typeface="Cambria Math"/>
                        </a:rPr>
                        <m:t>𝒏</m:t>
                      </m:r>
                    </m:e>
                    <m:sub>
                      <m:r>
                        <a:rPr lang="es-CO" sz="2400" b="1" i="1" smtClean="0">
                          <a:solidFill>
                            <a:schemeClr val="tx1"/>
                          </a:solidFill>
                          <a:latin typeface="Cambria Math"/>
                          <a:ea typeface="Cambria Math"/>
                        </a:rPr>
                        <m:t>𝟎</m:t>
                      </m:r>
                    </m:sub>
                  </m:sSub>
                  <m:r>
                    <a:rPr lang="es-CO" sz="2400" b="1" i="1" smtClean="0">
                      <a:solidFill>
                        <a:schemeClr val="tx1"/>
                      </a:solidFill>
                      <a:latin typeface="Cambria Math"/>
                      <a:ea typeface="Cambria Math"/>
                    </a:rPr>
                    <m:t>=</m:t>
                  </m:r>
                  <m:f>
                    <m:fPr>
                      <m:ctrlPr>
                        <a:rPr lang="es-CO" sz="2400" b="1" i="1" smtClean="0">
                          <a:solidFill>
                            <a:schemeClr val="tx1"/>
                          </a:solidFill>
                          <a:latin typeface="Cambria Math"/>
                          <a:ea typeface="Cambria Math"/>
                        </a:rPr>
                      </m:ctrlPr>
                    </m:fPr>
                    <m:num>
                      <m:sSup>
                        <m:sSupPr>
                          <m:ctrlPr>
                            <a:rPr lang="es-CO" sz="2400" b="1" i="1" smtClean="0">
                              <a:solidFill>
                                <a:schemeClr val="tx1"/>
                              </a:solidFill>
                              <a:latin typeface="Cambria Math"/>
                              <a:ea typeface="Cambria Math"/>
                            </a:rPr>
                          </m:ctrlPr>
                        </m:sSupPr>
                        <m:e>
                          <m:r>
                            <a:rPr lang="es-CO" sz="2400" b="1" i="1" smtClean="0">
                              <a:solidFill>
                                <a:schemeClr val="tx1"/>
                              </a:solidFill>
                              <a:latin typeface="Cambria Math"/>
                              <a:ea typeface="Cambria Math"/>
                            </a:rPr>
                            <m:t>𝒁</m:t>
                          </m:r>
                        </m:e>
                        <m:sup>
                          <m:r>
                            <a:rPr lang="es-CO" sz="2400" b="1" i="1" smtClean="0">
                              <a:solidFill>
                                <a:schemeClr val="tx1"/>
                              </a:solidFill>
                              <a:latin typeface="Cambria Math"/>
                              <a:ea typeface="Cambria Math"/>
                            </a:rPr>
                            <m:t>𝟐</m:t>
                          </m:r>
                        </m:sup>
                      </m:sSup>
                      <m:r>
                        <a:rPr lang="es-CO" sz="2400" b="1" i="1" smtClean="0">
                          <a:solidFill>
                            <a:schemeClr val="tx1"/>
                          </a:solidFill>
                          <a:latin typeface="Cambria Math"/>
                          <a:ea typeface="Cambria Math"/>
                        </a:rPr>
                        <m:t> </m:t>
                      </m:r>
                      <m:sSup>
                        <m:sSupPr>
                          <m:ctrlPr>
                            <a:rPr lang="es-CO" sz="2400" b="1" i="1" smtClean="0">
                              <a:solidFill>
                                <a:schemeClr val="tx1"/>
                              </a:solidFill>
                              <a:latin typeface="Cambria Math"/>
                              <a:ea typeface="Cambria Math"/>
                            </a:rPr>
                          </m:ctrlPr>
                        </m:sSupPr>
                        <m:e>
                          <m:r>
                            <a:rPr lang="es-CO" sz="2400" b="1" i="1" smtClean="0">
                              <a:solidFill>
                                <a:schemeClr val="tx1"/>
                              </a:solidFill>
                              <a:latin typeface="Cambria Math"/>
                              <a:ea typeface="Cambria Math"/>
                            </a:rPr>
                            <m:t>𝝈</m:t>
                          </m:r>
                        </m:e>
                        <m:sup>
                          <m:r>
                            <a:rPr lang="es-CO" sz="2400" b="1" i="1" smtClean="0">
                              <a:solidFill>
                                <a:schemeClr val="tx1"/>
                              </a:solidFill>
                              <a:latin typeface="Cambria Math"/>
                              <a:ea typeface="Cambria Math"/>
                            </a:rPr>
                            <m:t>𝟐</m:t>
                          </m:r>
                        </m:sup>
                      </m:sSup>
                    </m:num>
                    <m:den>
                      <m:r>
                        <a:rPr lang="es-CO" sz="2400" b="1" i="1" smtClean="0">
                          <a:solidFill>
                            <a:schemeClr val="tx1"/>
                          </a:solidFill>
                          <a:latin typeface="Cambria Math"/>
                          <a:ea typeface="Cambria Math"/>
                        </a:rPr>
                        <m:t>𝑬</m:t>
                      </m:r>
                    </m:den>
                  </m:f>
                  <m:r>
                    <a:rPr lang="es-CO" sz="2400" b="1" i="1" smtClean="0">
                      <a:solidFill>
                        <a:schemeClr val="tx1"/>
                      </a:solidFill>
                      <a:latin typeface="Cambria Math"/>
                      <a:ea typeface="Cambria Math"/>
                    </a:rPr>
                    <m:t>=(</m:t>
                  </m:r>
                  <m:f>
                    <m:fPr>
                      <m:ctrlPr>
                        <a:rPr lang="es-CO" sz="2400" b="1" i="1" smtClean="0">
                          <a:solidFill>
                            <a:schemeClr val="tx1"/>
                          </a:solidFill>
                          <a:latin typeface="Cambria Math"/>
                          <a:ea typeface="Cambria Math"/>
                        </a:rPr>
                      </m:ctrlPr>
                    </m:fPr>
                    <m:num>
                      <m:r>
                        <a:rPr lang="es-CO" sz="2400" b="1" i="1" smtClean="0">
                          <a:solidFill>
                            <a:schemeClr val="tx1"/>
                          </a:solidFill>
                          <a:latin typeface="Cambria Math"/>
                          <a:ea typeface="Cambria Math"/>
                        </a:rPr>
                        <m:t>𝒁</m:t>
                      </m:r>
                      <m:r>
                        <a:rPr lang="es-CO" sz="2400" b="1" i="1" smtClean="0">
                          <a:solidFill>
                            <a:schemeClr val="tx1"/>
                          </a:solidFill>
                          <a:latin typeface="Cambria Math"/>
                          <a:ea typeface="Cambria Math"/>
                        </a:rPr>
                        <m:t> </m:t>
                      </m:r>
                      <m:r>
                        <a:rPr lang="es-CO" sz="2400" b="1" i="1" smtClean="0">
                          <a:solidFill>
                            <a:schemeClr val="tx1"/>
                          </a:solidFill>
                          <a:latin typeface="Cambria Math"/>
                          <a:ea typeface="Cambria Math"/>
                        </a:rPr>
                        <m:t>𝝈</m:t>
                      </m:r>
                    </m:num>
                    <m:den>
                      <m:r>
                        <a:rPr lang="es-CO" sz="2400" b="1" i="1" smtClean="0">
                          <a:solidFill>
                            <a:schemeClr val="tx1"/>
                          </a:solidFill>
                          <a:latin typeface="Cambria Math"/>
                          <a:ea typeface="Cambria Math"/>
                        </a:rPr>
                        <m:t>𝑬</m:t>
                      </m:r>
                    </m:den>
                  </m:f>
                  <m:sSup>
                    <m:sSupPr>
                      <m:ctrlPr>
                        <a:rPr lang="es-CO" sz="2400" b="1" i="1" smtClean="0">
                          <a:solidFill>
                            <a:schemeClr val="tx1"/>
                          </a:solidFill>
                          <a:latin typeface="Cambria Math"/>
                          <a:ea typeface="Cambria Math"/>
                        </a:rPr>
                      </m:ctrlPr>
                    </m:sSupPr>
                    <m:e>
                      <m:r>
                        <a:rPr lang="es-CO" sz="2400" b="1" i="1" smtClean="0">
                          <a:solidFill>
                            <a:schemeClr val="tx1"/>
                          </a:solidFill>
                          <a:latin typeface="Cambria Math"/>
                          <a:ea typeface="Cambria Math"/>
                        </a:rPr>
                        <m:t>)</m:t>
                      </m:r>
                    </m:e>
                    <m:sup>
                      <m:r>
                        <a:rPr lang="es-CO" sz="2400" b="1" i="1" smtClean="0">
                          <a:solidFill>
                            <a:schemeClr val="tx1"/>
                          </a:solidFill>
                          <a:latin typeface="Cambria Math"/>
                          <a:ea typeface="Cambria Math"/>
                        </a:rPr>
                        <m:t>𝟐</m:t>
                      </m:r>
                    </m:sup>
                  </m:sSup>
                </m:oMath>
              </a14:m>
              <a:endParaRPr lang="es-CO" sz="1900" b="1" dirty="0">
                <a:solidFill>
                  <a:schemeClr val="tx1"/>
                </a:solidFill>
              </a:endParaRPr>
            </a:p>
          </dgm:t>
        </dgm:pt>
      </mc:Choice>
      <mc:Fallback xmlns="">
        <dgm:pt modelId="{45CE793E-5FA1-4145-93C7-D052D8B77CDC}" type="asst">
          <dgm:prSet custT="1"/>
          <dgm:spPr/>
          <dgm:t>
            <a:bodyPr/>
            <a:lstStyle/>
            <a:p>
              <a:pPr algn="l"/>
              <a:r>
                <a:rPr lang="es-CO" sz="1900" b="1" dirty="0" smtClean="0">
                  <a:solidFill>
                    <a:schemeClr val="tx1"/>
                  </a:solidFill>
                </a:rPr>
                <a:t>La formula más utilizada:</a:t>
              </a:r>
            </a:p>
            <a:p>
              <a:pPr algn="l"/>
              <a:endParaRPr lang="es-CO" sz="1900" b="1" dirty="0" smtClean="0">
                <a:solidFill>
                  <a:schemeClr val="tx1"/>
                </a:solidFill>
              </a:endParaRPr>
            </a:p>
            <a:p>
              <a:pPr algn="l"/>
              <a:r>
                <a:rPr lang="es-CO" sz="1900" b="1" dirty="0" smtClean="0">
                  <a:solidFill>
                    <a:schemeClr val="tx1"/>
                  </a:solidFill>
                </a:rPr>
                <a:t> </a:t>
              </a:r>
              <a:r>
                <a:rPr lang="es-CO" sz="2400" b="1" i="0" smtClean="0">
                  <a:solidFill>
                    <a:schemeClr val="tx1"/>
                  </a:solidFill>
                  <a:latin typeface="Cambria Math"/>
                </a:rPr>
                <a:t>𝒏=𝒏_𝟎/(𝟏+ 𝒏_𝟎/𝑵)  𝒅𝒐𝒏𝒅𝒆 </a:t>
              </a:r>
              <a:r>
                <a:rPr lang="es-CO" sz="2400" b="1" i="0" smtClean="0">
                  <a:solidFill>
                    <a:schemeClr val="tx1"/>
                  </a:solidFill>
                  <a:latin typeface="Cambria Math"/>
                  <a:ea typeface="Cambria Math"/>
                </a:rPr>
                <a:t>→ 𝒏_𝟎=(𝒁^𝟐  𝝈^𝟐)/𝑬=((𝒁 𝝈)/𝑬 )^𝟐</a:t>
              </a:r>
              <a:endParaRPr lang="es-CO" sz="1900" b="1" dirty="0">
                <a:solidFill>
                  <a:schemeClr val="tx1"/>
                </a:solidFill>
              </a:endParaRPr>
            </a:p>
          </dgm:t>
        </dgm:pt>
      </mc:Fallback>
    </mc:AlternateContent>
    <dgm:pt modelId="{47E3CE30-9015-450B-8CC7-DF6F4E979A7A}" type="parTrans" cxnId="{7F9DC9A6-1EDF-4903-8ABB-71922E213E06}">
      <dgm:prSet/>
      <dgm:spPr/>
      <dgm:t>
        <a:bodyPr/>
        <a:lstStyle/>
        <a:p>
          <a:endParaRPr lang="es-CO">
            <a:solidFill>
              <a:schemeClr val="tx1"/>
            </a:solidFill>
          </a:endParaRPr>
        </a:p>
      </dgm:t>
    </dgm:pt>
    <dgm:pt modelId="{95F2E18F-0510-41E7-B819-09570F184603}" type="sibTrans" cxnId="{7F9DC9A6-1EDF-4903-8ABB-71922E213E06}">
      <dgm:prSet/>
      <dgm:spPr/>
      <dgm:t>
        <a:bodyPr/>
        <a:lstStyle/>
        <a:p>
          <a:endParaRPr lang="es-CO"/>
        </a:p>
      </dgm:t>
    </dgm:pt>
    <mc:AlternateContent xmlns:mc="http://schemas.openxmlformats.org/markup-compatibility/2006" xmlns:a14="http://schemas.microsoft.com/office/drawing/2010/main">
      <mc:Choice Requires="a14">
        <dgm:pt modelId="{613317C1-C616-487E-B9D8-945DF572771F}">
          <dgm:prSet phldrT="[Texto]" custT="1"/>
          <dgm:spPr/>
          <dgm:t>
            <a:bodyPr/>
            <a:lstStyle/>
            <a:p>
              <a:pPr algn="l"/>
              <a:endParaRPr lang="es-CO" sz="2400" b="0" i="1" dirty="0" smtClean="0">
                <a:solidFill>
                  <a:schemeClr val="tx1"/>
                </a:solidFill>
                <a:latin typeface="Cambria Math"/>
              </a:endParaRPr>
            </a:p>
            <a:p>
              <a:pPr algn="l"/>
              <a14:m>
                <m:oMath xmlns:m="http://schemas.openxmlformats.org/officeDocument/2006/math">
                  <m:r>
                    <a:rPr lang="es-CO" sz="2400" b="1" i="1" smtClean="0">
                      <a:solidFill>
                        <a:schemeClr val="tx1"/>
                      </a:solidFill>
                      <a:latin typeface="Cambria Math"/>
                    </a:rPr>
                    <m:t>𝒏</m:t>
                  </m:r>
                  <m:r>
                    <a:rPr lang="es-CO" sz="2400" b="1" i="1" smtClean="0">
                      <a:solidFill>
                        <a:schemeClr val="tx1"/>
                      </a:solidFill>
                      <a:latin typeface="Cambria Math"/>
                    </a:rPr>
                    <m:t>=</m:t>
                  </m:r>
                  <m:f>
                    <m:fPr>
                      <m:ctrlPr>
                        <a:rPr lang="es-CO" sz="2400" b="1" i="1" smtClean="0">
                          <a:solidFill>
                            <a:schemeClr val="tx1"/>
                          </a:solidFill>
                          <a:latin typeface="Cambria Math"/>
                        </a:rPr>
                      </m:ctrlPr>
                    </m:fPr>
                    <m:num>
                      <m:sSup>
                        <m:sSupPr>
                          <m:ctrlPr>
                            <a:rPr lang="es-CO" sz="2400" b="1" i="1" smtClean="0">
                              <a:solidFill>
                                <a:schemeClr val="tx1"/>
                              </a:solidFill>
                              <a:latin typeface="Cambria Math"/>
                            </a:rPr>
                          </m:ctrlPr>
                        </m:sSupPr>
                        <m:e>
                          <m:r>
                            <a:rPr lang="es-CO" sz="2400" b="1" i="1" smtClean="0">
                              <a:solidFill>
                                <a:schemeClr val="tx1"/>
                              </a:solidFill>
                              <a:latin typeface="Cambria Math"/>
                            </a:rPr>
                            <m:t>𝒁</m:t>
                          </m:r>
                        </m:e>
                        <m:sup>
                          <m:r>
                            <a:rPr lang="es-CO" sz="2400" b="1" i="1" smtClean="0">
                              <a:solidFill>
                                <a:schemeClr val="tx1"/>
                              </a:solidFill>
                              <a:latin typeface="Cambria Math"/>
                            </a:rPr>
                            <m:t>𝟐</m:t>
                          </m:r>
                          <m:r>
                            <a:rPr lang="es-CO" sz="2400" b="1" i="1" smtClean="0">
                              <a:solidFill>
                                <a:schemeClr val="tx1"/>
                              </a:solidFill>
                              <a:latin typeface="Cambria Math"/>
                            </a:rPr>
                            <m:t> </m:t>
                          </m:r>
                        </m:sup>
                      </m:sSup>
                      <m:r>
                        <a:rPr lang="es-CO" sz="2400" b="1" i="1" smtClean="0">
                          <a:solidFill>
                            <a:schemeClr val="tx1"/>
                          </a:solidFill>
                          <a:latin typeface="Cambria Math"/>
                        </a:rPr>
                        <m:t> </m:t>
                      </m:r>
                      <m:r>
                        <a:rPr lang="es-CO" sz="2400" b="1" i="1" smtClean="0">
                          <a:solidFill>
                            <a:schemeClr val="tx1"/>
                          </a:solidFill>
                          <a:latin typeface="Cambria Math"/>
                        </a:rPr>
                        <m:t>𝑵𝑷𝑸</m:t>
                      </m:r>
                    </m:num>
                    <m:den>
                      <m:d>
                        <m:dPr>
                          <m:ctrlPr>
                            <a:rPr lang="es-CO" sz="2400" b="1" i="1" smtClean="0">
                              <a:solidFill>
                                <a:schemeClr val="tx1"/>
                              </a:solidFill>
                              <a:latin typeface="Cambria Math"/>
                            </a:rPr>
                          </m:ctrlPr>
                        </m:dPr>
                        <m:e>
                          <m:r>
                            <a:rPr lang="es-CO" sz="2400" b="1" i="1" smtClean="0">
                              <a:solidFill>
                                <a:schemeClr val="tx1"/>
                              </a:solidFill>
                              <a:latin typeface="Cambria Math"/>
                            </a:rPr>
                            <m:t>𝑵</m:t>
                          </m:r>
                          <m:r>
                            <a:rPr lang="es-CO" sz="2400" b="1" i="1" smtClean="0">
                              <a:solidFill>
                                <a:schemeClr val="tx1"/>
                              </a:solidFill>
                              <a:latin typeface="Cambria Math"/>
                            </a:rPr>
                            <m:t>−</m:t>
                          </m:r>
                          <m:r>
                            <a:rPr lang="es-CO" sz="2400" b="1" i="1" smtClean="0">
                              <a:solidFill>
                                <a:schemeClr val="tx1"/>
                              </a:solidFill>
                              <a:latin typeface="Cambria Math"/>
                            </a:rPr>
                            <m:t>𝟏</m:t>
                          </m:r>
                        </m:e>
                      </m:d>
                      <m:sSup>
                        <m:sSupPr>
                          <m:ctrlPr>
                            <a:rPr lang="es-CO" sz="2400" b="1" i="1" smtClean="0">
                              <a:solidFill>
                                <a:schemeClr val="tx1"/>
                              </a:solidFill>
                              <a:latin typeface="Cambria Math"/>
                            </a:rPr>
                          </m:ctrlPr>
                        </m:sSupPr>
                        <m:e>
                          <m:r>
                            <a:rPr lang="es-CO" sz="2400" b="1" i="1" smtClean="0">
                              <a:solidFill>
                                <a:schemeClr val="tx1"/>
                              </a:solidFill>
                              <a:latin typeface="Cambria Math"/>
                            </a:rPr>
                            <m:t>𝑬</m:t>
                          </m:r>
                        </m:e>
                        <m:sup>
                          <m:r>
                            <a:rPr lang="es-CO" sz="2400" b="1" i="1" smtClean="0">
                              <a:solidFill>
                                <a:schemeClr val="tx1"/>
                              </a:solidFill>
                              <a:latin typeface="Cambria Math"/>
                            </a:rPr>
                            <m:t>𝟐</m:t>
                          </m:r>
                        </m:sup>
                      </m:sSup>
                      <m:r>
                        <a:rPr lang="es-CO" sz="2400" b="1" i="1" smtClean="0">
                          <a:solidFill>
                            <a:schemeClr val="tx1"/>
                          </a:solidFill>
                          <a:latin typeface="Cambria Math"/>
                        </a:rPr>
                        <m:t>+ </m:t>
                      </m:r>
                      <m:sSup>
                        <m:sSupPr>
                          <m:ctrlPr>
                            <a:rPr lang="es-CO" sz="2400" b="1" i="1" smtClean="0">
                              <a:solidFill>
                                <a:schemeClr val="tx1"/>
                              </a:solidFill>
                              <a:latin typeface="Cambria Math"/>
                            </a:rPr>
                          </m:ctrlPr>
                        </m:sSupPr>
                        <m:e>
                          <m:r>
                            <a:rPr lang="es-CO" sz="2400" b="1" i="1" smtClean="0">
                              <a:solidFill>
                                <a:schemeClr val="tx1"/>
                              </a:solidFill>
                              <a:latin typeface="Cambria Math"/>
                            </a:rPr>
                            <m:t>𝒁</m:t>
                          </m:r>
                        </m:e>
                        <m:sup>
                          <m:r>
                            <a:rPr lang="es-CO" sz="2400" b="1" i="1" smtClean="0">
                              <a:solidFill>
                                <a:schemeClr val="tx1"/>
                              </a:solidFill>
                              <a:latin typeface="Cambria Math"/>
                            </a:rPr>
                            <m:t>𝟐</m:t>
                          </m:r>
                          <m:r>
                            <a:rPr lang="es-CO" sz="2400" b="1" i="1" smtClean="0">
                              <a:solidFill>
                                <a:schemeClr val="tx1"/>
                              </a:solidFill>
                              <a:latin typeface="Cambria Math"/>
                            </a:rPr>
                            <m:t> </m:t>
                          </m:r>
                        </m:sup>
                      </m:sSup>
                      <m:r>
                        <a:rPr lang="es-CO" sz="2400" b="1" i="1" smtClean="0">
                          <a:solidFill>
                            <a:schemeClr val="tx1"/>
                          </a:solidFill>
                          <a:latin typeface="Cambria Math"/>
                        </a:rPr>
                        <m:t>𝑷𝑸</m:t>
                      </m:r>
                    </m:den>
                  </m:f>
                </m:oMath>
              </a14:m>
              <a:r>
                <a:rPr lang="es-CO" sz="2400" b="1" dirty="0" smtClean="0">
                  <a:solidFill>
                    <a:schemeClr val="tx1"/>
                  </a:solidFill>
                </a:rPr>
                <a:t>    ó</a:t>
              </a:r>
            </a:p>
            <a:p>
              <a:pPr algn="l"/>
              <a:r>
                <a:rPr lang="es-CO" sz="2400" b="0" dirty="0" smtClean="0">
                  <a:solidFill>
                    <a:schemeClr val="tx1"/>
                  </a:solidFill>
                </a:rPr>
                <a:t>  </a:t>
              </a:r>
              <a14:m>
                <m:oMath xmlns:m="http://schemas.openxmlformats.org/officeDocument/2006/math">
                  <m:r>
                    <a:rPr lang="es-CO" sz="2400" b="1" i="1" smtClean="0">
                      <a:solidFill>
                        <a:schemeClr val="tx1"/>
                      </a:solidFill>
                      <a:latin typeface="Cambria Math"/>
                    </a:rPr>
                    <m:t>𝒏</m:t>
                  </m:r>
                  <m:r>
                    <a:rPr lang="es-CO" sz="2400" b="1" i="1" smtClean="0">
                      <a:solidFill>
                        <a:schemeClr val="tx1"/>
                      </a:solidFill>
                      <a:latin typeface="Cambria Math"/>
                    </a:rPr>
                    <m:t>=</m:t>
                  </m:r>
                  <m:f>
                    <m:fPr>
                      <m:ctrlPr>
                        <a:rPr lang="es-CO" sz="2400" b="1" i="1" smtClean="0">
                          <a:solidFill>
                            <a:schemeClr val="tx1"/>
                          </a:solidFill>
                          <a:latin typeface="Cambria Math"/>
                        </a:rPr>
                      </m:ctrlPr>
                    </m:fPr>
                    <m:num>
                      <m:r>
                        <a:rPr lang="es-CO" sz="2400" b="1" i="1" smtClean="0">
                          <a:solidFill>
                            <a:schemeClr val="tx1"/>
                          </a:solidFill>
                          <a:latin typeface="Cambria Math"/>
                        </a:rPr>
                        <m:t>𝑷𝑸</m:t>
                      </m:r>
                    </m:num>
                    <m:den>
                      <m:r>
                        <a:rPr lang="es-CO" sz="2400" b="1" i="1" smtClean="0">
                          <a:solidFill>
                            <a:schemeClr val="tx1"/>
                          </a:solidFill>
                          <a:latin typeface="Cambria Math"/>
                        </a:rPr>
                        <m:t>(</m:t>
                      </m:r>
                      <m:f>
                        <m:fPr>
                          <m:ctrlPr>
                            <a:rPr lang="es-CO" sz="2400" b="1" i="1" smtClean="0">
                              <a:solidFill>
                                <a:schemeClr val="tx1"/>
                              </a:solidFill>
                              <a:latin typeface="Cambria Math"/>
                            </a:rPr>
                          </m:ctrlPr>
                        </m:fPr>
                        <m:num>
                          <m:r>
                            <a:rPr lang="es-CO" sz="2400" b="1" i="1" smtClean="0">
                              <a:solidFill>
                                <a:schemeClr val="tx1"/>
                              </a:solidFill>
                              <a:latin typeface="Cambria Math"/>
                            </a:rPr>
                            <m:t>𝑬</m:t>
                          </m:r>
                        </m:num>
                        <m:den>
                          <m:r>
                            <a:rPr lang="es-CO" sz="2400" b="1" i="1" smtClean="0">
                              <a:solidFill>
                                <a:schemeClr val="tx1"/>
                              </a:solidFill>
                              <a:latin typeface="Cambria Math"/>
                            </a:rPr>
                            <m:t>𝒁</m:t>
                          </m:r>
                        </m:den>
                      </m:f>
                      <m:sSup>
                        <m:sSupPr>
                          <m:ctrlPr>
                            <a:rPr lang="es-CO" sz="2400" b="1" i="1" smtClean="0">
                              <a:solidFill>
                                <a:schemeClr val="tx1"/>
                              </a:solidFill>
                              <a:latin typeface="Cambria Math"/>
                            </a:rPr>
                          </m:ctrlPr>
                        </m:sSupPr>
                        <m:e>
                          <m:r>
                            <a:rPr lang="es-CO" sz="2400" b="1" i="1" smtClean="0">
                              <a:solidFill>
                                <a:schemeClr val="tx1"/>
                              </a:solidFill>
                              <a:latin typeface="Cambria Math"/>
                            </a:rPr>
                            <m:t>)</m:t>
                          </m:r>
                        </m:e>
                        <m:sup>
                          <m:r>
                            <a:rPr lang="es-CO" sz="2400" b="1" i="1" smtClean="0">
                              <a:solidFill>
                                <a:schemeClr val="tx1"/>
                              </a:solidFill>
                              <a:latin typeface="Cambria Math"/>
                            </a:rPr>
                            <m:t>𝟐</m:t>
                          </m:r>
                        </m:sup>
                      </m:sSup>
                      <m:r>
                        <a:rPr lang="es-CO" sz="2400" b="1" i="1" smtClean="0">
                          <a:solidFill>
                            <a:schemeClr val="tx1"/>
                          </a:solidFill>
                          <a:latin typeface="Cambria Math"/>
                        </a:rPr>
                        <m:t>+</m:t>
                      </m:r>
                      <m:f>
                        <m:fPr>
                          <m:ctrlPr>
                            <a:rPr lang="es-CO" sz="2400" b="1" i="1" smtClean="0">
                              <a:solidFill>
                                <a:schemeClr val="tx1"/>
                              </a:solidFill>
                              <a:latin typeface="Cambria Math"/>
                            </a:rPr>
                          </m:ctrlPr>
                        </m:fPr>
                        <m:num>
                          <m:r>
                            <a:rPr lang="es-CO" sz="2400" b="1" i="1" smtClean="0">
                              <a:solidFill>
                                <a:schemeClr val="tx1"/>
                              </a:solidFill>
                              <a:latin typeface="Cambria Math"/>
                            </a:rPr>
                            <m:t>𝑷𝑸</m:t>
                          </m:r>
                        </m:num>
                        <m:den>
                          <m:r>
                            <a:rPr lang="es-CO" sz="2400" b="1" i="1" smtClean="0">
                              <a:solidFill>
                                <a:schemeClr val="tx1"/>
                              </a:solidFill>
                              <a:latin typeface="Cambria Math"/>
                            </a:rPr>
                            <m:t>𝑵</m:t>
                          </m:r>
                        </m:den>
                      </m:f>
                    </m:den>
                  </m:f>
                </m:oMath>
              </a14:m>
              <a:endParaRPr lang="es-CO" sz="2400" b="1" dirty="0">
                <a:solidFill>
                  <a:schemeClr val="tx1"/>
                </a:solidFill>
              </a:endParaRPr>
            </a:p>
          </dgm:t>
        </dgm:pt>
      </mc:Choice>
      <mc:Fallback xmlns="">
        <dgm:pt modelId="{613317C1-C616-487E-B9D8-945DF572771F}">
          <dgm:prSet phldrT="[Texto]" custT="1"/>
          <dgm:spPr/>
          <dgm:t>
            <a:bodyPr/>
            <a:lstStyle/>
            <a:p>
              <a:pPr algn="l"/>
              <a:endParaRPr lang="es-CO" sz="2400" b="0" i="1" dirty="0" smtClean="0">
                <a:solidFill>
                  <a:schemeClr val="tx1"/>
                </a:solidFill>
                <a:latin typeface="Cambria Math"/>
              </a:endParaRPr>
            </a:p>
            <a:p>
              <a:pPr algn="l"/>
              <a:r>
                <a:rPr lang="es-CO" sz="2400" b="1" i="0" smtClean="0">
                  <a:solidFill>
                    <a:schemeClr val="tx1"/>
                  </a:solidFill>
                  <a:latin typeface="Cambria Math"/>
                </a:rPr>
                <a:t>𝒏=(𝒁^(𝟐 )  𝑵𝑷𝑸)/((𝑵−𝟏) 𝑬^𝟐+ 𝒁^(𝟐 ) 𝑷𝑸)</a:t>
              </a:r>
              <a:r>
                <a:rPr lang="es-CO" sz="2400" b="1" dirty="0" smtClean="0">
                  <a:solidFill>
                    <a:schemeClr val="tx1"/>
                  </a:solidFill>
                </a:rPr>
                <a:t>    ó</a:t>
              </a:r>
            </a:p>
            <a:p>
              <a:pPr algn="l"/>
              <a:r>
                <a:rPr lang="es-CO" sz="2400" b="0" dirty="0" smtClean="0">
                  <a:solidFill>
                    <a:schemeClr val="tx1"/>
                  </a:solidFill>
                </a:rPr>
                <a:t>  </a:t>
              </a:r>
              <a:r>
                <a:rPr lang="es-CO" sz="2400" b="1" i="0" smtClean="0">
                  <a:solidFill>
                    <a:schemeClr val="tx1"/>
                  </a:solidFill>
                  <a:latin typeface="Cambria Math"/>
                </a:rPr>
                <a:t>𝒏=𝑷𝑸/((𝑬/𝒁 )^𝟐+𝑷𝑸/𝑵)</a:t>
              </a:r>
              <a:endParaRPr lang="es-CO" sz="2400" b="1" dirty="0">
                <a:solidFill>
                  <a:schemeClr val="tx1"/>
                </a:solidFill>
              </a:endParaRPr>
            </a:p>
          </dgm:t>
        </dgm:pt>
      </mc:Fallback>
    </mc:AlternateContent>
    <dgm:pt modelId="{68F586E7-E5A0-4EF8-A6E5-4E6790FEED1F}" type="sibTrans" cxnId="{BD2C68EA-2693-48F7-8373-EB5F06A2C1DB}">
      <dgm:prSet/>
      <dgm:spPr/>
      <dgm:t>
        <a:bodyPr/>
        <a:lstStyle/>
        <a:p>
          <a:endParaRPr lang="es-CO">
            <a:solidFill>
              <a:schemeClr val="tx1"/>
            </a:solidFill>
          </a:endParaRPr>
        </a:p>
      </dgm:t>
    </dgm:pt>
    <dgm:pt modelId="{71B63930-51DB-4AEF-9B1F-FB5873813EE0}" type="parTrans" cxnId="{BD2C68EA-2693-48F7-8373-EB5F06A2C1DB}">
      <dgm:prSet/>
      <dgm:spPr/>
      <dgm:t>
        <a:bodyPr/>
        <a:lstStyle/>
        <a:p>
          <a:endParaRPr lang="es-CO">
            <a:solidFill>
              <a:schemeClr val="tx1"/>
            </a:solidFill>
          </a:endParaRPr>
        </a:p>
      </dgm:t>
    </dgm:pt>
    <mc:AlternateContent xmlns:mc="http://schemas.openxmlformats.org/markup-compatibility/2006" xmlns:a14="http://schemas.microsoft.com/office/drawing/2010/main">
      <mc:Choice Requires="a14">
        <dgm:pt modelId="{F6500A35-3848-4E99-B76E-F3BEAAC287F6}" type="asst">
          <dgm:prSet phldrT="[Texto]" custT="1"/>
          <dgm:spPr/>
          <dgm:t>
            <a:bodyPr/>
            <a:lstStyle/>
            <a:p>
              <a:pPr/>
              <a14:m>
                <m:oMathPara xmlns:m="http://schemas.openxmlformats.org/officeDocument/2006/math">
                  <m:oMathParaPr>
                    <m:jc m:val="centerGroup"/>
                  </m:oMathParaPr>
                  <m:oMath xmlns:m="http://schemas.openxmlformats.org/officeDocument/2006/math">
                    <m:r>
                      <a:rPr lang="es-CO" sz="2400" b="1" i="1" smtClean="0">
                        <a:solidFill>
                          <a:schemeClr val="tx1"/>
                        </a:solidFill>
                        <a:latin typeface="Cambria Math"/>
                      </a:rPr>
                      <m:t>Ó  </m:t>
                    </m:r>
                    <m:r>
                      <a:rPr lang="es-CO" sz="2400" b="1" i="1" smtClean="0">
                        <a:solidFill>
                          <a:schemeClr val="tx1"/>
                        </a:solidFill>
                        <a:latin typeface="Cambria Math"/>
                      </a:rPr>
                      <m:t>𝒏</m:t>
                    </m:r>
                    <m:r>
                      <a:rPr lang="es-CO" sz="2400" b="1" i="1" smtClean="0">
                        <a:solidFill>
                          <a:schemeClr val="tx1"/>
                        </a:solidFill>
                        <a:latin typeface="Cambria Math"/>
                      </a:rPr>
                      <m:t>=</m:t>
                    </m:r>
                    <m:f>
                      <m:fPr>
                        <m:ctrlPr>
                          <a:rPr lang="es-CO" sz="2400" b="1" i="1" smtClean="0">
                            <a:solidFill>
                              <a:schemeClr val="tx1"/>
                            </a:solidFill>
                            <a:latin typeface="Cambria Math"/>
                          </a:rPr>
                        </m:ctrlPr>
                      </m:fPr>
                      <m:num>
                        <m:sSub>
                          <m:sSubPr>
                            <m:ctrlPr>
                              <a:rPr lang="es-CO" sz="2400" b="1" i="1" smtClean="0">
                                <a:solidFill>
                                  <a:schemeClr val="tx1"/>
                                </a:solidFill>
                                <a:latin typeface="Cambria Math"/>
                              </a:rPr>
                            </m:ctrlPr>
                          </m:sSubPr>
                          <m:e>
                            <m:r>
                              <a:rPr lang="es-CO" sz="2400" b="1" i="1" smtClean="0">
                                <a:solidFill>
                                  <a:schemeClr val="tx1"/>
                                </a:solidFill>
                                <a:latin typeface="Cambria Math"/>
                              </a:rPr>
                              <m:t>𝒏</m:t>
                            </m:r>
                          </m:e>
                          <m:sub>
                            <m:r>
                              <a:rPr lang="es-CO" sz="2400" b="1" i="1" smtClean="0">
                                <a:solidFill>
                                  <a:schemeClr val="tx1"/>
                                </a:solidFill>
                                <a:latin typeface="Cambria Math"/>
                              </a:rPr>
                              <m:t>𝟎</m:t>
                            </m:r>
                          </m:sub>
                        </m:sSub>
                      </m:num>
                      <m:den>
                        <m:r>
                          <a:rPr lang="es-CO" sz="2400" b="1" i="1" smtClean="0">
                            <a:solidFill>
                              <a:schemeClr val="tx1"/>
                            </a:solidFill>
                            <a:latin typeface="Cambria Math"/>
                          </a:rPr>
                          <m:t>𝟏</m:t>
                        </m:r>
                        <m:r>
                          <a:rPr lang="es-CO" sz="2400" b="1" i="1" smtClean="0">
                            <a:solidFill>
                              <a:schemeClr val="tx1"/>
                            </a:solidFill>
                            <a:latin typeface="Cambria Math"/>
                          </a:rPr>
                          <m:t>+</m:t>
                        </m:r>
                        <m:f>
                          <m:fPr>
                            <m:ctrlPr>
                              <a:rPr lang="es-CO" sz="2400" b="1" i="1" smtClean="0">
                                <a:solidFill>
                                  <a:schemeClr val="tx1"/>
                                </a:solidFill>
                                <a:latin typeface="Cambria Math"/>
                              </a:rPr>
                            </m:ctrlPr>
                          </m:fPr>
                          <m:num>
                            <m:sSub>
                              <m:sSubPr>
                                <m:ctrlPr>
                                  <a:rPr lang="es-CO" sz="2400" b="1" i="1" smtClean="0">
                                    <a:solidFill>
                                      <a:schemeClr val="tx1"/>
                                    </a:solidFill>
                                    <a:latin typeface="Cambria Math"/>
                                  </a:rPr>
                                </m:ctrlPr>
                              </m:sSubPr>
                              <m:e>
                                <m:r>
                                  <a:rPr lang="es-CO" sz="2400" b="1" i="1" smtClean="0">
                                    <a:solidFill>
                                      <a:schemeClr val="tx1"/>
                                    </a:solidFill>
                                    <a:latin typeface="Cambria Math"/>
                                  </a:rPr>
                                  <m:t>𝒏</m:t>
                                </m:r>
                              </m:e>
                              <m:sub>
                                <m:r>
                                  <a:rPr lang="es-CO" sz="2400" b="1" i="1" smtClean="0">
                                    <a:solidFill>
                                      <a:schemeClr val="tx1"/>
                                    </a:solidFill>
                                    <a:latin typeface="Cambria Math"/>
                                  </a:rPr>
                                  <m:t>𝟎</m:t>
                                </m:r>
                              </m:sub>
                            </m:sSub>
                          </m:num>
                          <m:den>
                            <m:r>
                              <a:rPr lang="es-CO" sz="2400" b="1" i="1" smtClean="0">
                                <a:solidFill>
                                  <a:schemeClr val="tx1"/>
                                </a:solidFill>
                                <a:latin typeface="Cambria Math"/>
                              </a:rPr>
                              <m:t>𝑵</m:t>
                            </m:r>
                          </m:den>
                        </m:f>
                      </m:den>
                    </m:f>
                    <m:r>
                      <a:rPr lang="es-CO" sz="2400" b="1" i="1" smtClean="0">
                        <a:solidFill>
                          <a:schemeClr val="tx1"/>
                        </a:solidFill>
                        <a:latin typeface="Cambria Math"/>
                      </a:rPr>
                      <m:t>     </m:t>
                    </m:r>
                    <m:r>
                      <a:rPr lang="es-CO" sz="2400" b="1" i="1" smtClean="0">
                        <a:solidFill>
                          <a:schemeClr val="tx1"/>
                        </a:solidFill>
                        <a:latin typeface="Cambria Math"/>
                      </a:rPr>
                      <m:t>𝒔𝒊𝒆𝒏𝒅𝒐</m:t>
                    </m:r>
                    <m:r>
                      <a:rPr lang="es-CO" sz="2400" b="1" i="1" smtClean="0">
                        <a:solidFill>
                          <a:schemeClr val="tx1"/>
                        </a:solidFill>
                        <a:latin typeface="Cambria Math"/>
                      </a:rPr>
                      <m:t> →   </m:t>
                    </m:r>
                  </m:oMath>
                </m:oMathPara>
              </a14:m>
              <a:endParaRPr lang="es-CO" sz="2400" b="1" i="1" dirty="0" smtClean="0">
                <a:solidFill>
                  <a:schemeClr val="tx1"/>
                </a:solidFill>
                <a:latin typeface="Cambria Math"/>
              </a:endParaRPr>
            </a:p>
            <a:p>
              <a:pPr/>
              <a14:m>
                <m:oMathPara xmlns:m="http://schemas.openxmlformats.org/officeDocument/2006/math">
                  <m:oMathParaPr>
                    <m:jc m:val="centerGroup"/>
                  </m:oMathParaPr>
                  <m:oMath xmlns:m="http://schemas.openxmlformats.org/officeDocument/2006/math">
                    <m:sSub>
                      <m:sSubPr>
                        <m:ctrlPr>
                          <a:rPr lang="es-CO" sz="2400" b="1" i="1" smtClean="0">
                            <a:solidFill>
                              <a:schemeClr val="tx1"/>
                            </a:solidFill>
                            <a:latin typeface="Cambria Math"/>
                          </a:rPr>
                        </m:ctrlPr>
                      </m:sSubPr>
                      <m:e>
                        <m:r>
                          <a:rPr lang="es-CO" sz="2400" b="1" i="1" smtClean="0">
                            <a:solidFill>
                              <a:schemeClr val="tx1"/>
                            </a:solidFill>
                            <a:latin typeface="Cambria Math"/>
                          </a:rPr>
                          <m:t>𝒏</m:t>
                        </m:r>
                      </m:e>
                      <m:sub>
                        <m:r>
                          <a:rPr lang="es-CO" sz="2400" b="1" i="1" smtClean="0">
                            <a:solidFill>
                              <a:schemeClr val="tx1"/>
                            </a:solidFill>
                            <a:latin typeface="Cambria Math"/>
                          </a:rPr>
                          <m:t>𝟎</m:t>
                        </m:r>
                      </m:sub>
                    </m:sSub>
                    <m:r>
                      <a:rPr lang="es-CO" sz="2400" b="1" i="1" smtClean="0">
                        <a:solidFill>
                          <a:schemeClr val="tx1"/>
                        </a:solidFill>
                        <a:latin typeface="Cambria Math"/>
                      </a:rPr>
                      <m:t>=</m:t>
                    </m:r>
                    <m:f>
                      <m:fPr>
                        <m:ctrlPr>
                          <a:rPr lang="es-CO" sz="2400" b="1" i="1" smtClean="0">
                            <a:solidFill>
                              <a:schemeClr val="tx1"/>
                            </a:solidFill>
                            <a:latin typeface="Cambria Math"/>
                          </a:rPr>
                        </m:ctrlPr>
                      </m:fPr>
                      <m:num>
                        <m:sSup>
                          <m:sSupPr>
                            <m:ctrlPr>
                              <a:rPr lang="es-CO" sz="2400" b="1" i="1" smtClean="0">
                                <a:solidFill>
                                  <a:schemeClr val="tx1"/>
                                </a:solidFill>
                                <a:latin typeface="Cambria Math"/>
                              </a:rPr>
                            </m:ctrlPr>
                          </m:sSupPr>
                          <m:e>
                            <m:r>
                              <a:rPr lang="es-CO" sz="2400" b="1" i="1" smtClean="0">
                                <a:solidFill>
                                  <a:schemeClr val="tx1"/>
                                </a:solidFill>
                                <a:latin typeface="Cambria Math"/>
                              </a:rPr>
                              <m:t>𝒁</m:t>
                            </m:r>
                          </m:e>
                          <m:sup>
                            <m:r>
                              <a:rPr lang="es-CO" sz="2400" b="1" i="1" smtClean="0">
                                <a:solidFill>
                                  <a:schemeClr val="tx1"/>
                                </a:solidFill>
                                <a:latin typeface="Cambria Math"/>
                              </a:rPr>
                              <m:t>𝟐</m:t>
                            </m:r>
                          </m:sup>
                        </m:sSup>
                        <m:r>
                          <a:rPr lang="es-CO" sz="2400" b="1" i="1" smtClean="0">
                            <a:solidFill>
                              <a:schemeClr val="tx1"/>
                            </a:solidFill>
                            <a:latin typeface="Cambria Math"/>
                          </a:rPr>
                          <m:t> </m:t>
                        </m:r>
                        <m:r>
                          <a:rPr lang="es-CO" sz="2400" b="1" i="1" smtClean="0">
                            <a:solidFill>
                              <a:schemeClr val="tx1"/>
                            </a:solidFill>
                            <a:latin typeface="Cambria Math"/>
                          </a:rPr>
                          <m:t>𝑷𝑸</m:t>
                        </m:r>
                      </m:num>
                      <m:den>
                        <m:sSup>
                          <m:sSupPr>
                            <m:ctrlPr>
                              <a:rPr lang="es-CO" sz="2400" b="1" i="1" smtClean="0">
                                <a:solidFill>
                                  <a:schemeClr val="tx1"/>
                                </a:solidFill>
                                <a:latin typeface="Cambria Math"/>
                              </a:rPr>
                            </m:ctrlPr>
                          </m:sSupPr>
                          <m:e>
                            <m:r>
                              <a:rPr lang="es-CO" sz="2400" b="1" i="1" smtClean="0">
                                <a:solidFill>
                                  <a:schemeClr val="tx1"/>
                                </a:solidFill>
                                <a:latin typeface="Cambria Math"/>
                              </a:rPr>
                              <m:t>𝑬</m:t>
                            </m:r>
                          </m:e>
                          <m:sup>
                            <m:r>
                              <a:rPr lang="es-CO" sz="2400" b="1" i="1" smtClean="0">
                                <a:solidFill>
                                  <a:schemeClr val="tx1"/>
                                </a:solidFill>
                                <a:latin typeface="Cambria Math"/>
                              </a:rPr>
                              <m:t>𝟐</m:t>
                            </m:r>
                          </m:sup>
                        </m:sSup>
                      </m:den>
                    </m:f>
                  </m:oMath>
                </m:oMathPara>
              </a14:m>
              <a:endParaRPr lang="es-CO" sz="2400" b="1" dirty="0">
                <a:solidFill>
                  <a:schemeClr val="tx1"/>
                </a:solidFill>
              </a:endParaRPr>
            </a:p>
          </dgm:t>
        </dgm:pt>
      </mc:Choice>
      <mc:Fallback xmlns="">
        <dgm:pt modelId="{F6500A35-3848-4E99-B76E-F3BEAAC287F6}" type="asst">
          <dgm:prSet phldrT="[Texto]" custT="1"/>
          <dgm:spPr/>
          <dgm:t>
            <a:bodyPr/>
            <a:lstStyle/>
            <a:p>
              <a:r>
                <a:rPr lang="es-CO" sz="2400" b="1" i="0" smtClean="0">
                  <a:solidFill>
                    <a:schemeClr val="tx1"/>
                  </a:solidFill>
                  <a:latin typeface="Cambria Math"/>
                </a:rPr>
                <a:t>Ó  𝒏=𝒏_𝟎/(𝟏+𝒏_𝟎/𝑵)      𝒔𝒊𝒆𝒏𝒅𝒐 </a:t>
              </a:r>
              <a:r>
                <a:rPr lang="es-CO" sz="2400" b="1" i="0" smtClean="0">
                  <a:solidFill>
                    <a:schemeClr val="tx1"/>
                  </a:solidFill>
                  <a:latin typeface="Cambria Math"/>
                  <a:ea typeface="Cambria Math"/>
                </a:rPr>
                <a:t>→</a:t>
              </a:r>
              <a:r>
                <a:rPr lang="es-CO" sz="2400" b="1" i="0" smtClean="0">
                  <a:solidFill>
                    <a:schemeClr val="tx1"/>
                  </a:solidFill>
                  <a:latin typeface="Cambria Math"/>
                </a:rPr>
                <a:t>   </a:t>
              </a:r>
              <a:endParaRPr lang="es-CO" sz="2400" b="1" i="1" dirty="0" smtClean="0">
                <a:solidFill>
                  <a:schemeClr val="tx1"/>
                </a:solidFill>
                <a:latin typeface="Cambria Math"/>
              </a:endParaRPr>
            </a:p>
            <a:p>
              <a:r>
                <a:rPr lang="es-CO" sz="2400" b="1" i="0" smtClean="0">
                  <a:solidFill>
                    <a:schemeClr val="tx1"/>
                  </a:solidFill>
                  <a:latin typeface="Cambria Math"/>
                </a:rPr>
                <a:t>𝒏_𝟎=(𝒁^𝟐  𝑷𝑸)/𝑬^𝟐 </a:t>
              </a:r>
              <a:endParaRPr lang="es-CO" sz="2400" b="1" dirty="0">
                <a:solidFill>
                  <a:schemeClr val="tx1"/>
                </a:solidFill>
              </a:endParaRPr>
            </a:p>
          </dgm:t>
        </dgm:pt>
      </mc:Fallback>
    </mc:AlternateContent>
    <dgm:pt modelId="{4EB55665-D85E-458F-B977-A97951C0E159}" type="parTrans" cxnId="{5E2D8508-C0C2-4D7D-AD72-BAC6E53A3FAA}">
      <dgm:prSet/>
      <dgm:spPr/>
      <dgm:t>
        <a:bodyPr/>
        <a:lstStyle/>
        <a:p>
          <a:endParaRPr lang="es-CO"/>
        </a:p>
      </dgm:t>
    </dgm:pt>
    <dgm:pt modelId="{4E0E2950-57F0-4DBC-885D-70067DCFF86F}" type="sibTrans" cxnId="{5E2D8508-C0C2-4D7D-AD72-BAC6E53A3FAA}">
      <dgm:prSet/>
      <dgm:spPr/>
      <dgm:t>
        <a:bodyPr/>
        <a:lstStyle/>
        <a:p>
          <a:endParaRPr lang="es-CO"/>
        </a:p>
      </dgm:t>
    </dgm:pt>
    <dgm:pt modelId="{FB6702CE-3D4A-47E2-93A1-FAC25B7E701D}" type="pres">
      <dgm:prSet presAssocID="{F4720FDF-4C60-4E6E-B8A4-DECBC5E8EB52}" presName="diagram" presStyleCnt="0">
        <dgm:presLayoutVars>
          <dgm:chMax val="1"/>
          <dgm:dir/>
          <dgm:animLvl val="ctr"/>
          <dgm:resizeHandles val="exact"/>
        </dgm:presLayoutVars>
      </dgm:prSet>
      <dgm:spPr/>
      <dgm:t>
        <a:bodyPr/>
        <a:lstStyle/>
        <a:p>
          <a:endParaRPr lang="es-CO"/>
        </a:p>
      </dgm:t>
    </dgm:pt>
    <dgm:pt modelId="{BE42A4DC-AD4C-4E12-9FF0-45519F3EB618}" type="pres">
      <dgm:prSet presAssocID="{F4720FDF-4C60-4E6E-B8A4-DECBC5E8EB52}" presName="matrix" presStyleCnt="0"/>
      <dgm:spPr/>
    </dgm:pt>
    <dgm:pt modelId="{0F4C2F98-3534-47D9-BDB4-32869D7844AE}" type="pres">
      <dgm:prSet presAssocID="{F4720FDF-4C60-4E6E-B8A4-DECBC5E8EB52}" presName="tile1" presStyleLbl="node1" presStyleIdx="0" presStyleCnt="4"/>
      <dgm:spPr/>
      <dgm:t>
        <a:bodyPr/>
        <a:lstStyle/>
        <a:p>
          <a:endParaRPr lang="es-CO"/>
        </a:p>
      </dgm:t>
    </dgm:pt>
    <dgm:pt modelId="{0790600A-F1CC-4F07-9E19-57C3A520BE83}" type="pres">
      <dgm:prSet presAssocID="{F4720FDF-4C60-4E6E-B8A4-DECBC5E8EB52}" presName="tile1text" presStyleLbl="node1" presStyleIdx="0" presStyleCnt="4">
        <dgm:presLayoutVars>
          <dgm:chMax val="0"/>
          <dgm:chPref val="0"/>
          <dgm:bulletEnabled val="1"/>
        </dgm:presLayoutVars>
      </dgm:prSet>
      <dgm:spPr/>
      <dgm:t>
        <a:bodyPr/>
        <a:lstStyle/>
        <a:p>
          <a:endParaRPr lang="es-CO"/>
        </a:p>
      </dgm:t>
    </dgm:pt>
    <dgm:pt modelId="{4FF6E5EA-DD8A-4CE2-B96C-43AC251A81A5}" type="pres">
      <dgm:prSet presAssocID="{F4720FDF-4C60-4E6E-B8A4-DECBC5E8EB52}" presName="tile2" presStyleLbl="node1" presStyleIdx="1" presStyleCnt="4"/>
      <dgm:spPr/>
      <dgm:t>
        <a:bodyPr/>
        <a:lstStyle/>
        <a:p>
          <a:endParaRPr lang="es-CO"/>
        </a:p>
      </dgm:t>
    </dgm:pt>
    <dgm:pt modelId="{661A44A9-E582-471C-A458-7AA53B90A5E1}" type="pres">
      <dgm:prSet presAssocID="{F4720FDF-4C60-4E6E-B8A4-DECBC5E8EB52}" presName="tile2text" presStyleLbl="node1" presStyleIdx="1" presStyleCnt="4">
        <dgm:presLayoutVars>
          <dgm:chMax val="0"/>
          <dgm:chPref val="0"/>
          <dgm:bulletEnabled val="1"/>
        </dgm:presLayoutVars>
      </dgm:prSet>
      <dgm:spPr/>
      <dgm:t>
        <a:bodyPr/>
        <a:lstStyle/>
        <a:p>
          <a:endParaRPr lang="es-CO"/>
        </a:p>
      </dgm:t>
    </dgm:pt>
    <dgm:pt modelId="{90E685C2-3C2C-4FD2-B16C-92C818934B16}" type="pres">
      <dgm:prSet presAssocID="{F4720FDF-4C60-4E6E-B8A4-DECBC5E8EB52}" presName="tile3" presStyleLbl="node1" presStyleIdx="2" presStyleCnt="4" custLinFactNeighborY="463"/>
      <dgm:spPr/>
      <dgm:t>
        <a:bodyPr/>
        <a:lstStyle/>
        <a:p>
          <a:endParaRPr lang="es-CO"/>
        </a:p>
      </dgm:t>
    </dgm:pt>
    <dgm:pt modelId="{5B6C45A6-BE0D-4A5A-AE4F-9DAD3FBD0103}" type="pres">
      <dgm:prSet presAssocID="{F4720FDF-4C60-4E6E-B8A4-DECBC5E8EB52}" presName="tile3text" presStyleLbl="node1" presStyleIdx="2" presStyleCnt="4">
        <dgm:presLayoutVars>
          <dgm:chMax val="0"/>
          <dgm:chPref val="0"/>
          <dgm:bulletEnabled val="1"/>
        </dgm:presLayoutVars>
      </dgm:prSet>
      <dgm:spPr/>
      <dgm:t>
        <a:bodyPr/>
        <a:lstStyle/>
        <a:p>
          <a:endParaRPr lang="es-CO"/>
        </a:p>
      </dgm:t>
    </dgm:pt>
    <dgm:pt modelId="{D4767A0D-7276-4A21-88A8-175F18032F63}" type="pres">
      <dgm:prSet presAssocID="{F4720FDF-4C60-4E6E-B8A4-DECBC5E8EB52}" presName="tile4" presStyleLbl="node1" presStyleIdx="3" presStyleCnt="4"/>
      <dgm:spPr/>
      <dgm:t>
        <a:bodyPr/>
        <a:lstStyle/>
        <a:p>
          <a:endParaRPr lang="es-CO"/>
        </a:p>
      </dgm:t>
    </dgm:pt>
    <dgm:pt modelId="{21AA8D8E-6AB4-421F-9C6D-DE4B9EE065CC}" type="pres">
      <dgm:prSet presAssocID="{F4720FDF-4C60-4E6E-B8A4-DECBC5E8EB52}" presName="tile4text" presStyleLbl="node1" presStyleIdx="3" presStyleCnt="4">
        <dgm:presLayoutVars>
          <dgm:chMax val="0"/>
          <dgm:chPref val="0"/>
          <dgm:bulletEnabled val="1"/>
        </dgm:presLayoutVars>
      </dgm:prSet>
      <dgm:spPr/>
      <dgm:t>
        <a:bodyPr/>
        <a:lstStyle/>
        <a:p>
          <a:endParaRPr lang="es-CO"/>
        </a:p>
      </dgm:t>
    </dgm:pt>
    <dgm:pt modelId="{4402B421-0428-4392-9FF3-F9E2E59AEDC2}" type="pres">
      <dgm:prSet presAssocID="{F4720FDF-4C60-4E6E-B8A4-DECBC5E8EB52}" presName="centerTile" presStyleLbl="fgShp" presStyleIdx="0" presStyleCnt="1">
        <dgm:presLayoutVars>
          <dgm:chMax val="0"/>
          <dgm:chPref val="0"/>
        </dgm:presLayoutVars>
      </dgm:prSet>
      <dgm:spPr/>
      <dgm:t>
        <a:bodyPr/>
        <a:lstStyle/>
        <a:p>
          <a:endParaRPr lang="es-CO"/>
        </a:p>
      </dgm:t>
    </dgm:pt>
  </dgm:ptLst>
  <dgm:cxnLst>
    <dgm:cxn modelId="{E0C39DFB-EF07-41FC-8883-3D77BDBE6FFF}" srcId="{DE762613-E1CC-4182-ABB5-D1202C9C4DE7}" destId="{613FE8B3-9720-4CC4-ACF3-9EC19A97CF99}" srcOrd="4" destOrd="0" parTransId="{A87A925F-1F31-4522-90DF-25D3666CFC5E}" sibTransId="{63EECD4B-B700-4D68-9AC2-647615D348A4}"/>
    <dgm:cxn modelId="{86E08A98-329C-49FA-8070-AC2A31673A01}" type="presOf" srcId="{613317C1-C616-487E-B9D8-945DF572771F}" destId="{5B6C45A6-BE0D-4A5A-AE4F-9DAD3FBD0103}" srcOrd="1" destOrd="0" presId="urn:microsoft.com/office/officeart/2005/8/layout/matrix1"/>
    <dgm:cxn modelId="{AC88734D-76D8-4AC8-968C-956DDFC307FF}" srcId="{F4720FDF-4C60-4E6E-B8A4-DECBC5E8EB52}" destId="{DE762613-E1CC-4182-ABB5-D1202C9C4DE7}" srcOrd="0" destOrd="0" parTransId="{2FE00E0A-6373-446A-A591-67A5152F7C3D}" sibTransId="{CF143AC7-556F-43A4-BD90-C6A8D573F7F3}"/>
    <dgm:cxn modelId="{33BB6451-79F6-40D8-B651-5E9962966AE7}" type="presOf" srcId="{613317C1-C616-487E-B9D8-945DF572771F}" destId="{90E685C2-3C2C-4FD2-B16C-92C818934B16}" srcOrd="0" destOrd="0" presId="urn:microsoft.com/office/officeart/2005/8/layout/matrix1"/>
    <dgm:cxn modelId="{3CC11743-F989-455D-8CC2-0C782847E6AF}" type="presOf" srcId="{F6500A35-3848-4E99-B76E-F3BEAAC287F6}" destId="{D4767A0D-7276-4A21-88A8-175F18032F63}" srcOrd="0" destOrd="0" presId="urn:microsoft.com/office/officeart/2005/8/layout/matrix1"/>
    <dgm:cxn modelId="{9D492135-B2A3-4813-AAC5-BC11F01C46FF}" type="presOf" srcId="{89F67F7F-C8AE-40CB-9D4E-59CEBB84CCC0}" destId="{0F4C2F98-3534-47D9-BDB4-32869D7844AE}" srcOrd="0" destOrd="0" presId="urn:microsoft.com/office/officeart/2005/8/layout/matrix1"/>
    <dgm:cxn modelId="{8B632F5E-575A-40F0-913F-DD42988ACC3F}" srcId="{DE762613-E1CC-4182-ABB5-D1202C9C4DE7}" destId="{89F67F7F-C8AE-40CB-9D4E-59CEBB84CCC0}" srcOrd="0" destOrd="0" parTransId="{5DBA5262-7F24-4471-99CC-EF3C4420D495}" sibTransId="{AE3905AB-FD04-410F-A320-AC9F5FA80327}"/>
    <dgm:cxn modelId="{7F9DC9A6-1EDF-4903-8ABB-71922E213E06}" srcId="{DE762613-E1CC-4182-ABB5-D1202C9C4DE7}" destId="{45CE793E-5FA1-4145-93C7-D052D8B77CDC}" srcOrd="1" destOrd="0" parTransId="{47E3CE30-9015-450B-8CC7-DF6F4E979A7A}" sibTransId="{95F2E18F-0510-41E7-B819-09570F184603}"/>
    <dgm:cxn modelId="{BD2C68EA-2693-48F7-8373-EB5F06A2C1DB}" srcId="{DE762613-E1CC-4182-ABB5-D1202C9C4DE7}" destId="{613317C1-C616-487E-B9D8-945DF572771F}" srcOrd="2" destOrd="0" parTransId="{71B63930-51DB-4AEF-9B1F-FB5873813EE0}" sibTransId="{68F586E7-E5A0-4EF8-A6E5-4E6790FEED1F}"/>
    <dgm:cxn modelId="{14145D4B-F16A-4414-B8A9-67A576DD55E9}" type="presOf" srcId="{DE762613-E1CC-4182-ABB5-D1202C9C4DE7}" destId="{4402B421-0428-4392-9FF3-F9E2E59AEDC2}" srcOrd="0" destOrd="0" presId="urn:microsoft.com/office/officeart/2005/8/layout/matrix1"/>
    <dgm:cxn modelId="{A05EEE78-98E0-4073-984C-14EEAD403A1C}" type="presOf" srcId="{F4720FDF-4C60-4E6E-B8A4-DECBC5E8EB52}" destId="{FB6702CE-3D4A-47E2-93A1-FAC25B7E701D}" srcOrd="0" destOrd="0" presId="urn:microsoft.com/office/officeart/2005/8/layout/matrix1"/>
    <dgm:cxn modelId="{5E2D8508-C0C2-4D7D-AD72-BAC6E53A3FAA}" srcId="{DE762613-E1CC-4182-ABB5-D1202C9C4DE7}" destId="{F6500A35-3848-4E99-B76E-F3BEAAC287F6}" srcOrd="3" destOrd="0" parTransId="{4EB55665-D85E-458F-B977-A97951C0E159}" sibTransId="{4E0E2950-57F0-4DBC-885D-70067DCFF86F}"/>
    <dgm:cxn modelId="{DF81C30C-DB45-48D2-9836-055151B7190A}" type="presOf" srcId="{45CE793E-5FA1-4145-93C7-D052D8B77CDC}" destId="{4FF6E5EA-DD8A-4CE2-B96C-43AC251A81A5}" srcOrd="0" destOrd="0" presId="urn:microsoft.com/office/officeart/2005/8/layout/matrix1"/>
    <dgm:cxn modelId="{4078D43F-6800-4208-BC91-D69016EB5732}" type="presOf" srcId="{45CE793E-5FA1-4145-93C7-D052D8B77CDC}" destId="{661A44A9-E582-471C-A458-7AA53B90A5E1}" srcOrd="1" destOrd="0" presId="urn:microsoft.com/office/officeart/2005/8/layout/matrix1"/>
    <dgm:cxn modelId="{83E18414-F368-4AF5-A45A-130ADE451D57}" type="presOf" srcId="{F6500A35-3848-4E99-B76E-F3BEAAC287F6}" destId="{21AA8D8E-6AB4-421F-9C6D-DE4B9EE065CC}" srcOrd="1" destOrd="0" presId="urn:microsoft.com/office/officeart/2005/8/layout/matrix1"/>
    <dgm:cxn modelId="{FB738A8E-A07C-4F08-8301-A6C0F90D6B1F}" type="presOf" srcId="{89F67F7F-C8AE-40CB-9D4E-59CEBB84CCC0}" destId="{0790600A-F1CC-4F07-9E19-57C3A520BE83}" srcOrd="1" destOrd="0" presId="urn:microsoft.com/office/officeart/2005/8/layout/matrix1"/>
    <dgm:cxn modelId="{64265B9C-9411-4F32-94E5-42F64CB10BCF}" type="presParOf" srcId="{FB6702CE-3D4A-47E2-93A1-FAC25B7E701D}" destId="{BE42A4DC-AD4C-4E12-9FF0-45519F3EB618}" srcOrd="0" destOrd="0" presId="urn:microsoft.com/office/officeart/2005/8/layout/matrix1"/>
    <dgm:cxn modelId="{F3CC578F-6799-4DCB-BC6B-8EF7B4271543}" type="presParOf" srcId="{BE42A4DC-AD4C-4E12-9FF0-45519F3EB618}" destId="{0F4C2F98-3534-47D9-BDB4-32869D7844AE}" srcOrd="0" destOrd="0" presId="urn:microsoft.com/office/officeart/2005/8/layout/matrix1"/>
    <dgm:cxn modelId="{EC1F85D8-761B-4BB4-843F-B2187AB86D60}" type="presParOf" srcId="{BE42A4DC-AD4C-4E12-9FF0-45519F3EB618}" destId="{0790600A-F1CC-4F07-9E19-57C3A520BE83}" srcOrd="1" destOrd="0" presId="urn:microsoft.com/office/officeart/2005/8/layout/matrix1"/>
    <dgm:cxn modelId="{03E244E4-0323-4471-84ED-07CABAC74C86}" type="presParOf" srcId="{BE42A4DC-AD4C-4E12-9FF0-45519F3EB618}" destId="{4FF6E5EA-DD8A-4CE2-B96C-43AC251A81A5}" srcOrd="2" destOrd="0" presId="urn:microsoft.com/office/officeart/2005/8/layout/matrix1"/>
    <dgm:cxn modelId="{24F4FF9B-8A70-48B3-B061-E99486AB4EF4}" type="presParOf" srcId="{BE42A4DC-AD4C-4E12-9FF0-45519F3EB618}" destId="{661A44A9-E582-471C-A458-7AA53B90A5E1}" srcOrd="3" destOrd="0" presId="urn:microsoft.com/office/officeart/2005/8/layout/matrix1"/>
    <dgm:cxn modelId="{595B7BEB-9D40-4998-9992-458C2DF4F09F}" type="presParOf" srcId="{BE42A4DC-AD4C-4E12-9FF0-45519F3EB618}" destId="{90E685C2-3C2C-4FD2-B16C-92C818934B16}" srcOrd="4" destOrd="0" presId="urn:microsoft.com/office/officeart/2005/8/layout/matrix1"/>
    <dgm:cxn modelId="{1DBA7642-79A8-42DD-B6E7-A779C17615A1}" type="presParOf" srcId="{BE42A4DC-AD4C-4E12-9FF0-45519F3EB618}" destId="{5B6C45A6-BE0D-4A5A-AE4F-9DAD3FBD0103}" srcOrd="5" destOrd="0" presId="urn:microsoft.com/office/officeart/2005/8/layout/matrix1"/>
    <dgm:cxn modelId="{B7FB06C2-BA3A-47AC-9B35-351D4B40AD28}" type="presParOf" srcId="{BE42A4DC-AD4C-4E12-9FF0-45519F3EB618}" destId="{D4767A0D-7276-4A21-88A8-175F18032F63}" srcOrd="6" destOrd="0" presId="urn:microsoft.com/office/officeart/2005/8/layout/matrix1"/>
    <dgm:cxn modelId="{5DA8C1E0-7BF6-44E7-867B-3D47F92AFA50}" type="presParOf" srcId="{BE42A4DC-AD4C-4E12-9FF0-45519F3EB618}" destId="{21AA8D8E-6AB4-421F-9C6D-DE4B9EE065CC}" srcOrd="7" destOrd="0" presId="urn:microsoft.com/office/officeart/2005/8/layout/matrix1"/>
    <dgm:cxn modelId="{53FED5A1-1529-4EB9-9C35-4E556607FE70}" type="presParOf" srcId="{FB6702CE-3D4A-47E2-93A1-FAC25B7E701D}" destId="{4402B421-0428-4392-9FF3-F9E2E59AEDC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743E2-E439-4793-BF26-2D2DE977D6F5}"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s-CO"/>
        </a:p>
      </dgm:t>
    </dgm:pt>
    <dgm:pt modelId="{B403CFEF-54ED-46AC-AD1A-CA2B143FC209}">
      <dgm:prSet phldrT="[Texto]"/>
      <dgm:spPr/>
      <dgm:t>
        <a:bodyPr/>
        <a:lstStyle/>
        <a:p>
          <a:r>
            <a:rPr lang="es-CO" sz="2400" b="1" dirty="0" smtClean="0">
              <a:latin typeface="Arial" pitchFamily="34" charset="0"/>
              <a:cs typeface="Arial" pitchFamily="34" charset="0"/>
            </a:rPr>
            <a:t>POBLACIÓN O UNIVERSO:</a:t>
          </a:r>
          <a:endParaRPr lang="es-CO" sz="2400" b="1" dirty="0">
            <a:latin typeface="Arial" pitchFamily="34" charset="0"/>
            <a:cs typeface="Arial" pitchFamily="34" charset="0"/>
          </a:endParaRPr>
        </a:p>
      </dgm:t>
    </dgm:pt>
    <dgm:pt modelId="{6DAC4646-5B79-4387-8C13-32B14772E3B4}" type="parTrans" cxnId="{319323E8-96B4-4FF7-A566-D1447C5114D1}">
      <dgm:prSet/>
      <dgm:spPr/>
      <dgm:t>
        <a:bodyPr/>
        <a:lstStyle/>
        <a:p>
          <a:endParaRPr lang="es-CO"/>
        </a:p>
      </dgm:t>
    </dgm:pt>
    <dgm:pt modelId="{46999C94-EDC2-472B-9927-D3096FB82C63}" type="sibTrans" cxnId="{319323E8-96B4-4FF7-A566-D1447C5114D1}">
      <dgm:prSet/>
      <dgm:spPr/>
      <dgm:t>
        <a:bodyPr/>
        <a:lstStyle/>
        <a:p>
          <a:endParaRPr lang="es-CO"/>
        </a:p>
      </dgm:t>
    </dgm:pt>
    <dgm:pt modelId="{72F12929-0E56-4896-B2CD-B53ACF496597}">
      <dgm:prSet phldrT="[Texto]" custT="1"/>
      <dgm:spPr/>
      <dgm:t>
        <a:bodyPr/>
        <a:lstStyle/>
        <a:p>
          <a:r>
            <a:rPr lang="es-CO" sz="2400" dirty="0" smtClean="0">
              <a:latin typeface="Arial" pitchFamily="34" charset="0"/>
              <a:cs typeface="Arial" pitchFamily="34" charset="0"/>
            </a:rPr>
            <a:t>Se puede definir como un conjunto de elementos </a:t>
          </a:r>
          <a:endParaRPr lang="es-CO" sz="2400" dirty="0">
            <a:latin typeface="Arial" pitchFamily="34" charset="0"/>
            <a:cs typeface="Arial" pitchFamily="34" charset="0"/>
          </a:endParaRPr>
        </a:p>
      </dgm:t>
    </dgm:pt>
    <dgm:pt modelId="{1917C767-C464-4A04-AA38-9DA7A21D09C0}" type="parTrans" cxnId="{0027ABB3-F8F7-437A-8AE6-DB1F6C435A0D}">
      <dgm:prSet/>
      <dgm:spPr/>
      <dgm:t>
        <a:bodyPr/>
        <a:lstStyle/>
        <a:p>
          <a:endParaRPr lang="es-CO"/>
        </a:p>
      </dgm:t>
    </dgm:pt>
    <dgm:pt modelId="{93E3A62C-2730-40C6-B6CB-1344C047F306}" type="sibTrans" cxnId="{0027ABB3-F8F7-437A-8AE6-DB1F6C435A0D}">
      <dgm:prSet/>
      <dgm:spPr/>
      <dgm:t>
        <a:bodyPr/>
        <a:lstStyle/>
        <a:p>
          <a:endParaRPr lang="es-CO"/>
        </a:p>
      </dgm:t>
    </dgm:pt>
    <dgm:pt modelId="{49AF88BA-09AA-403E-AB5F-6F368DE3ACCD}">
      <dgm:prSet phldrT="[Texto]"/>
      <dgm:spPr/>
      <dgm:t>
        <a:bodyPr/>
        <a:lstStyle/>
        <a:p>
          <a:r>
            <a:rPr lang="es-CO" sz="2900" b="1" dirty="0" smtClean="0">
              <a:latin typeface="Arial" pitchFamily="34" charset="0"/>
              <a:cs typeface="Arial" pitchFamily="34" charset="0"/>
            </a:rPr>
            <a:t>ELEMENTO O UNIDAD.</a:t>
          </a:r>
          <a:endParaRPr lang="es-CO" sz="2900" b="1" dirty="0">
            <a:latin typeface="Arial" pitchFamily="34" charset="0"/>
            <a:cs typeface="Arial" pitchFamily="34" charset="0"/>
          </a:endParaRPr>
        </a:p>
      </dgm:t>
    </dgm:pt>
    <dgm:pt modelId="{B9BCF32D-1120-4F1B-B2FC-2867BB05B364}" type="parTrans" cxnId="{B565B0D5-54BC-4BE2-89CF-F604617FCEC2}">
      <dgm:prSet/>
      <dgm:spPr/>
      <dgm:t>
        <a:bodyPr/>
        <a:lstStyle/>
        <a:p>
          <a:endParaRPr lang="es-CO"/>
        </a:p>
      </dgm:t>
    </dgm:pt>
    <dgm:pt modelId="{772A970C-7C2E-4A56-8638-0DA91F986964}" type="sibTrans" cxnId="{B565B0D5-54BC-4BE2-89CF-F604617FCEC2}">
      <dgm:prSet/>
      <dgm:spPr/>
      <dgm:t>
        <a:bodyPr/>
        <a:lstStyle/>
        <a:p>
          <a:endParaRPr lang="es-CO"/>
        </a:p>
      </dgm:t>
    </dgm:pt>
    <dgm:pt modelId="{576DF3DD-C2F9-4945-BC49-32CC013EAE82}">
      <dgm:prSet phldrT="[Texto]" custT="1"/>
      <dgm:spPr/>
      <dgm:t>
        <a:bodyPr/>
        <a:lstStyle/>
        <a:p>
          <a:r>
            <a:rPr lang="es-CO" sz="2400" dirty="0" smtClean="0">
              <a:latin typeface="Arial" pitchFamily="34" charset="0"/>
              <a:cs typeface="Arial" pitchFamily="34" charset="0"/>
            </a:rPr>
            <a:t>Puede ser una persona, familia, empresa, zona, animal u objeto, etc.</a:t>
          </a:r>
          <a:endParaRPr lang="es-CO" sz="2400" dirty="0">
            <a:latin typeface="Arial" pitchFamily="34" charset="0"/>
            <a:cs typeface="Arial" pitchFamily="34" charset="0"/>
          </a:endParaRPr>
        </a:p>
      </dgm:t>
    </dgm:pt>
    <dgm:pt modelId="{22C382D3-B164-4F0B-BBAC-A68F2C55E594}" type="parTrans" cxnId="{0C597514-57BB-4326-A393-12F53E30E4FE}">
      <dgm:prSet/>
      <dgm:spPr/>
      <dgm:t>
        <a:bodyPr/>
        <a:lstStyle/>
        <a:p>
          <a:endParaRPr lang="es-CO"/>
        </a:p>
      </dgm:t>
    </dgm:pt>
    <dgm:pt modelId="{41029C1B-392C-4BB1-8A56-776A331D0844}" type="sibTrans" cxnId="{0C597514-57BB-4326-A393-12F53E30E4FE}">
      <dgm:prSet/>
      <dgm:spPr/>
      <dgm:t>
        <a:bodyPr/>
        <a:lstStyle/>
        <a:p>
          <a:endParaRPr lang="es-CO"/>
        </a:p>
      </dgm:t>
    </dgm:pt>
    <dgm:pt modelId="{F2D93BDB-B5CA-4B8C-BD22-B8F534E7C776}">
      <dgm:prSet phldrT="[Texto]" custT="1"/>
      <dgm:spPr/>
      <dgm:t>
        <a:bodyPr/>
        <a:lstStyle/>
        <a:p>
          <a:pPr algn="l"/>
          <a:r>
            <a:rPr lang="es-CO" sz="2400" b="1" dirty="0" smtClean="0">
              <a:latin typeface="Arial" pitchFamily="34" charset="0"/>
              <a:cs typeface="Arial" pitchFamily="34" charset="0"/>
            </a:rPr>
            <a:t>MARCO MUESTRAL:</a:t>
          </a:r>
          <a:endParaRPr lang="es-CO" sz="2400" b="1" dirty="0">
            <a:latin typeface="Arial" pitchFamily="34" charset="0"/>
            <a:cs typeface="Arial" pitchFamily="34" charset="0"/>
          </a:endParaRPr>
        </a:p>
      </dgm:t>
    </dgm:pt>
    <dgm:pt modelId="{E0D6B0F2-50FF-469E-91DD-36FBE359351F}" type="parTrans" cxnId="{E3720835-FBB2-40EC-ADFF-7ED9417A0E36}">
      <dgm:prSet/>
      <dgm:spPr/>
      <dgm:t>
        <a:bodyPr/>
        <a:lstStyle/>
        <a:p>
          <a:endParaRPr lang="es-CO"/>
        </a:p>
      </dgm:t>
    </dgm:pt>
    <dgm:pt modelId="{DFF59C4D-1106-487A-A034-E00C4BC22AF9}" type="sibTrans" cxnId="{E3720835-FBB2-40EC-ADFF-7ED9417A0E36}">
      <dgm:prSet/>
      <dgm:spPr/>
      <dgm:t>
        <a:bodyPr/>
        <a:lstStyle/>
        <a:p>
          <a:endParaRPr lang="es-CO"/>
        </a:p>
      </dgm:t>
    </dgm:pt>
    <dgm:pt modelId="{71544471-C856-4357-AE30-DC66E130E840}">
      <dgm:prSet phldrT="[Texto]" custT="1"/>
      <dgm:spPr/>
      <dgm:t>
        <a:bodyPr/>
        <a:lstStyle/>
        <a:p>
          <a:pPr algn="just"/>
          <a:r>
            <a:rPr lang="es-CO" sz="1800" dirty="0" smtClean="0">
              <a:latin typeface="Arial" pitchFamily="34" charset="0"/>
              <a:cs typeface="Arial" pitchFamily="34" charset="0"/>
            </a:rPr>
            <a:t>Es un listado actualizado y revisado, de todos los elementos que constituye la población que va a ser objeto de investigación, también puede ser un mapa o croquis con las unidades  de selección plenamente identificadas.</a:t>
          </a:r>
          <a:endParaRPr lang="es-CO" sz="1800" dirty="0">
            <a:latin typeface="Arial" pitchFamily="34" charset="0"/>
            <a:cs typeface="Arial" pitchFamily="34" charset="0"/>
          </a:endParaRPr>
        </a:p>
      </dgm:t>
    </dgm:pt>
    <dgm:pt modelId="{ADF4C646-DE7E-4D0E-AE3F-1536EC4FCDBD}" type="parTrans" cxnId="{C066D1A4-B505-4F40-940A-FBB7F4B3610B}">
      <dgm:prSet/>
      <dgm:spPr/>
      <dgm:t>
        <a:bodyPr/>
        <a:lstStyle/>
        <a:p>
          <a:endParaRPr lang="es-CO"/>
        </a:p>
      </dgm:t>
    </dgm:pt>
    <dgm:pt modelId="{2429BF39-6BE4-4C3C-9D32-7F5BEE710937}" type="sibTrans" cxnId="{C066D1A4-B505-4F40-940A-FBB7F4B3610B}">
      <dgm:prSet/>
      <dgm:spPr/>
      <dgm:t>
        <a:bodyPr/>
        <a:lstStyle/>
        <a:p>
          <a:endParaRPr lang="es-CO"/>
        </a:p>
      </dgm:t>
    </dgm:pt>
    <dgm:pt modelId="{B301DEEE-E906-4B9D-8747-285408A6653E}" type="pres">
      <dgm:prSet presAssocID="{9D3743E2-E439-4793-BF26-2D2DE977D6F5}" presName="linear" presStyleCnt="0">
        <dgm:presLayoutVars>
          <dgm:dir/>
          <dgm:resizeHandles val="exact"/>
        </dgm:presLayoutVars>
      </dgm:prSet>
      <dgm:spPr/>
      <dgm:t>
        <a:bodyPr/>
        <a:lstStyle/>
        <a:p>
          <a:endParaRPr lang="es-CO"/>
        </a:p>
      </dgm:t>
    </dgm:pt>
    <dgm:pt modelId="{85061369-AE3C-4CDC-A9E2-48B1A5DFFB3B}" type="pres">
      <dgm:prSet presAssocID="{B403CFEF-54ED-46AC-AD1A-CA2B143FC209}" presName="comp" presStyleCnt="0"/>
      <dgm:spPr/>
    </dgm:pt>
    <dgm:pt modelId="{1D6726B7-ED4D-40F1-9DD0-CF2592A62F54}" type="pres">
      <dgm:prSet presAssocID="{B403CFEF-54ED-46AC-AD1A-CA2B143FC209}" presName="box" presStyleLbl="node1" presStyleIdx="0" presStyleCnt="3"/>
      <dgm:spPr/>
      <dgm:t>
        <a:bodyPr/>
        <a:lstStyle/>
        <a:p>
          <a:endParaRPr lang="es-CO"/>
        </a:p>
      </dgm:t>
    </dgm:pt>
    <dgm:pt modelId="{B113C110-BB5A-4062-8EB9-1D284B32C5A6}" type="pres">
      <dgm:prSet presAssocID="{B403CFEF-54ED-46AC-AD1A-CA2B143FC209}" presName="img" presStyleLbl="fgImgPlace1" presStyleIdx="0" presStyleCnt="3" custScaleX="98383" custScaleY="111231"/>
      <dgm:spPr>
        <a:blipFill rotWithShape="1">
          <a:blip xmlns:r="http://schemas.openxmlformats.org/officeDocument/2006/relationships" r:embed="rId1"/>
          <a:stretch>
            <a:fillRect/>
          </a:stretch>
        </a:blipFill>
      </dgm:spPr>
      <dgm:t>
        <a:bodyPr/>
        <a:lstStyle/>
        <a:p>
          <a:endParaRPr lang="es-CO"/>
        </a:p>
      </dgm:t>
    </dgm:pt>
    <dgm:pt modelId="{1BBB5820-3CD5-4B53-B993-93C0AFE5BBCB}" type="pres">
      <dgm:prSet presAssocID="{B403CFEF-54ED-46AC-AD1A-CA2B143FC209}" presName="text" presStyleLbl="node1" presStyleIdx="0" presStyleCnt="3">
        <dgm:presLayoutVars>
          <dgm:bulletEnabled val="1"/>
        </dgm:presLayoutVars>
      </dgm:prSet>
      <dgm:spPr/>
      <dgm:t>
        <a:bodyPr/>
        <a:lstStyle/>
        <a:p>
          <a:endParaRPr lang="es-CO"/>
        </a:p>
      </dgm:t>
    </dgm:pt>
    <dgm:pt modelId="{3B38EC45-9CC4-40A3-92CE-3D01DFE81128}" type="pres">
      <dgm:prSet presAssocID="{46999C94-EDC2-472B-9927-D3096FB82C63}" presName="spacer" presStyleCnt="0"/>
      <dgm:spPr/>
    </dgm:pt>
    <dgm:pt modelId="{24ED61C8-CC5D-4EA3-B976-B27977FB424E}" type="pres">
      <dgm:prSet presAssocID="{49AF88BA-09AA-403E-AB5F-6F368DE3ACCD}" presName="comp" presStyleCnt="0"/>
      <dgm:spPr/>
    </dgm:pt>
    <dgm:pt modelId="{21D0D65C-A6DA-4835-933E-4F1F5CC920F5}" type="pres">
      <dgm:prSet presAssocID="{49AF88BA-09AA-403E-AB5F-6F368DE3ACCD}" presName="box" presStyleLbl="node1" presStyleIdx="1" presStyleCnt="3"/>
      <dgm:spPr/>
      <dgm:t>
        <a:bodyPr/>
        <a:lstStyle/>
        <a:p>
          <a:endParaRPr lang="es-CO"/>
        </a:p>
      </dgm:t>
    </dgm:pt>
    <dgm:pt modelId="{FBB3B1EC-D0E2-4E80-B369-DE2BA80756B1}" type="pres">
      <dgm:prSet presAssocID="{49AF88BA-09AA-403E-AB5F-6F368DE3ACCD}" presName="img" presStyleLbl="fgImgPlace1" presStyleIdx="1" presStyleCnt="3"/>
      <dgm:spPr>
        <a:blipFill rotWithShape="1">
          <a:blip xmlns:r="http://schemas.openxmlformats.org/officeDocument/2006/relationships" r:embed="rId2"/>
          <a:stretch>
            <a:fillRect/>
          </a:stretch>
        </a:blipFill>
      </dgm:spPr>
      <dgm:t>
        <a:bodyPr/>
        <a:lstStyle/>
        <a:p>
          <a:endParaRPr lang="es-CO"/>
        </a:p>
      </dgm:t>
    </dgm:pt>
    <dgm:pt modelId="{9D939CF0-F4FA-4C15-91EE-074FDCA08093}" type="pres">
      <dgm:prSet presAssocID="{49AF88BA-09AA-403E-AB5F-6F368DE3ACCD}" presName="text" presStyleLbl="node1" presStyleIdx="1" presStyleCnt="3">
        <dgm:presLayoutVars>
          <dgm:bulletEnabled val="1"/>
        </dgm:presLayoutVars>
      </dgm:prSet>
      <dgm:spPr/>
      <dgm:t>
        <a:bodyPr/>
        <a:lstStyle/>
        <a:p>
          <a:endParaRPr lang="es-CO"/>
        </a:p>
      </dgm:t>
    </dgm:pt>
    <dgm:pt modelId="{74035F28-4296-4766-8052-02C5C45E3568}" type="pres">
      <dgm:prSet presAssocID="{772A970C-7C2E-4A56-8638-0DA91F986964}" presName="spacer" presStyleCnt="0"/>
      <dgm:spPr/>
    </dgm:pt>
    <dgm:pt modelId="{C623360E-F24B-4983-B4D2-33329E261150}" type="pres">
      <dgm:prSet presAssocID="{F2D93BDB-B5CA-4B8C-BD22-B8F534E7C776}" presName="comp" presStyleCnt="0"/>
      <dgm:spPr/>
    </dgm:pt>
    <dgm:pt modelId="{BB03BED3-FDA3-4828-B9DC-0D7D547235D0}" type="pres">
      <dgm:prSet presAssocID="{F2D93BDB-B5CA-4B8C-BD22-B8F534E7C776}" presName="box" presStyleLbl="node1" presStyleIdx="2" presStyleCnt="3" custScaleY="132186"/>
      <dgm:spPr/>
      <dgm:t>
        <a:bodyPr/>
        <a:lstStyle/>
        <a:p>
          <a:endParaRPr lang="es-CO"/>
        </a:p>
      </dgm:t>
    </dgm:pt>
    <dgm:pt modelId="{92F33914-2996-4F47-B979-E3EE547B428D}" type="pres">
      <dgm:prSet presAssocID="{F2D93BDB-B5CA-4B8C-BD22-B8F534E7C776}" presName="img" presStyleLbl="fgImgPlace1" presStyleIdx="2" presStyleCnt="3" custScaleX="107154" custScaleY="136919"/>
      <dgm:spPr>
        <a:blipFill rotWithShape="1">
          <a:blip xmlns:r="http://schemas.openxmlformats.org/officeDocument/2006/relationships" r:embed="rId3"/>
          <a:stretch>
            <a:fillRect/>
          </a:stretch>
        </a:blipFill>
      </dgm:spPr>
      <dgm:t>
        <a:bodyPr/>
        <a:lstStyle/>
        <a:p>
          <a:endParaRPr lang="es-CO"/>
        </a:p>
      </dgm:t>
    </dgm:pt>
    <dgm:pt modelId="{26A15288-76E5-47F1-8B7C-97C33D1D25FA}" type="pres">
      <dgm:prSet presAssocID="{F2D93BDB-B5CA-4B8C-BD22-B8F534E7C776}" presName="text" presStyleLbl="node1" presStyleIdx="2" presStyleCnt="3">
        <dgm:presLayoutVars>
          <dgm:bulletEnabled val="1"/>
        </dgm:presLayoutVars>
      </dgm:prSet>
      <dgm:spPr/>
      <dgm:t>
        <a:bodyPr/>
        <a:lstStyle/>
        <a:p>
          <a:endParaRPr lang="es-CO"/>
        </a:p>
      </dgm:t>
    </dgm:pt>
  </dgm:ptLst>
  <dgm:cxnLst>
    <dgm:cxn modelId="{2EEE6027-A837-40C2-B10C-6BA204C086FC}" type="presOf" srcId="{72F12929-0E56-4896-B2CD-B53ACF496597}" destId="{1D6726B7-ED4D-40F1-9DD0-CF2592A62F54}" srcOrd="0" destOrd="1" presId="urn:microsoft.com/office/officeart/2005/8/layout/vList4#1"/>
    <dgm:cxn modelId="{C2289B71-1CAD-42BF-9A67-8EC85333A663}" type="presOf" srcId="{9D3743E2-E439-4793-BF26-2D2DE977D6F5}" destId="{B301DEEE-E906-4B9D-8747-285408A6653E}" srcOrd="0" destOrd="0" presId="urn:microsoft.com/office/officeart/2005/8/layout/vList4#1"/>
    <dgm:cxn modelId="{BC5DB349-F391-4A95-B7A1-F6B9DBB3F2DC}" type="presOf" srcId="{72F12929-0E56-4896-B2CD-B53ACF496597}" destId="{1BBB5820-3CD5-4B53-B993-93C0AFE5BBCB}" srcOrd="1" destOrd="1" presId="urn:microsoft.com/office/officeart/2005/8/layout/vList4#1"/>
    <dgm:cxn modelId="{0C597514-57BB-4326-A393-12F53E30E4FE}" srcId="{49AF88BA-09AA-403E-AB5F-6F368DE3ACCD}" destId="{576DF3DD-C2F9-4945-BC49-32CC013EAE82}" srcOrd="0" destOrd="0" parTransId="{22C382D3-B164-4F0B-BBAC-A68F2C55E594}" sibTransId="{41029C1B-392C-4BB1-8A56-776A331D0844}"/>
    <dgm:cxn modelId="{1B272D9E-EF0A-40AC-B7A6-66D3E3C0542E}" type="presOf" srcId="{49AF88BA-09AA-403E-AB5F-6F368DE3ACCD}" destId="{9D939CF0-F4FA-4C15-91EE-074FDCA08093}" srcOrd="1" destOrd="0" presId="urn:microsoft.com/office/officeart/2005/8/layout/vList4#1"/>
    <dgm:cxn modelId="{E3720835-FBB2-40EC-ADFF-7ED9417A0E36}" srcId="{9D3743E2-E439-4793-BF26-2D2DE977D6F5}" destId="{F2D93BDB-B5CA-4B8C-BD22-B8F534E7C776}" srcOrd="2" destOrd="0" parTransId="{E0D6B0F2-50FF-469E-91DD-36FBE359351F}" sibTransId="{DFF59C4D-1106-487A-A034-E00C4BC22AF9}"/>
    <dgm:cxn modelId="{F6B539A5-6FF4-469C-A671-9ADA1051BCA7}" type="presOf" srcId="{B403CFEF-54ED-46AC-AD1A-CA2B143FC209}" destId="{1D6726B7-ED4D-40F1-9DD0-CF2592A62F54}" srcOrd="0" destOrd="0" presId="urn:microsoft.com/office/officeart/2005/8/layout/vList4#1"/>
    <dgm:cxn modelId="{A896ACEF-69FB-4299-9D1A-DB6E38CB47C2}" type="presOf" srcId="{F2D93BDB-B5CA-4B8C-BD22-B8F534E7C776}" destId="{26A15288-76E5-47F1-8B7C-97C33D1D25FA}" srcOrd="1" destOrd="0" presId="urn:microsoft.com/office/officeart/2005/8/layout/vList4#1"/>
    <dgm:cxn modelId="{B3466C85-D16C-45F2-B062-13FD787E7498}" type="presOf" srcId="{576DF3DD-C2F9-4945-BC49-32CC013EAE82}" destId="{9D939CF0-F4FA-4C15-91EE-074FDCA08093}" srcOrd="1" destOrd="1" presId="urn:microsoft.com/office/officeart/2005/8/layout/vList4#1"/>
    <dgm:cxn modelId="{319323E8-96B4-4FF7-A566-D1447C5114D1}" srcId="{9D3743E2-E439-4793-BF26-2D2DE977D6F5}" destId="{B403CFEF-54ED-46AC-AD1A-CA2B143FC209}" srcOrd="0" destOrd="0" parTransId="{6DAC4646-5B79-4387-8C13-32B14772E3B4}" sibTransId="{46999C94-EDC2-472B-9927-D3096FB82C63}"/>
    <dgm:cxn modelId="{B565B0D5-54BC-4BE2-89CF-F604617FCEC2}" srcId="{9D3743E2-E439-4793-BF26-2D2DE977D6F5}" destId="{49AF88BA-09AA-403E-AB5F-6F368DE3ACCD}" srcOrd="1" destOrd="0" parTransId="{B9BCF32D-1120-4F1B-B2FC-2867BB05B364}" sibTransId="{772A970C-7C2E-4A56-8638-0DA91F986964}"/>
    <dgm:cxn modelId="{16977CE6-6E39-482F-B9D0-84CE5E770DB9}" type="presOf" srcId="{49AF88BA-09AA-403E-AB5F-6F368DE3ACCD}" destId="{21D0D65C-A6DA-4835-933E-4F1F5CC920F5}" srcOrd="0" destOrd="0" presId="urn:microsoft.com/office/officeart/2005/8/layout/vList4#1"/>
    <dgm:cxn modelId="{309E9246-2B70-41FB-BA57-5AC85220426A}" type="presOf" srcId="{B403CFEF-54ED-46AC-AD1A-CA2B143FC209}" destId="{1BBB5820-3CD5-4B53-B993-93C0AFE5BBCB}" srcOrd="1" destOrd="0" presId="urn:microsoft.com/office/officeart/2005/8/layout/vList4#1"/>
    <dgm:cxn modelId="{55AEE0FA-8130-4726-A628-C6A123C36B08}" type="presOf" srcId="{576DF3DD-C2F9-4945-BC49-32CC013EAE82}" destId="{21D0D65C-A6DA-4835-933E-4F1F5CC920F5}" srcOrd="0" destOrd="1" presId="urn:microsoft.com/office/officeart/2005/8/layout/vList4#1"/>
    <dgm:cxn modelId="{C8B8F793-5592-4500-9CB2-A96158736FE6}" type="presOf" srcId="{71544471-C856-4357-AE30-DC66E130E840}" destId="{BB03BED3-FDA3-4828-B9DC-0D7D547235D0}" srcOrd="0" destOrd="1" presId="urn:microsoft.com/office/officeart/2005/8/layout/vList4#1"/>
    <dgm:cxn modelId="{0027ABB3-F8F7-437A-8AE6-DB1F6C435A0D}" srcId="{B403CFEF-54ED-46AC-AD1A-CA2B143FC209}" destId="{72F12929-0E56-4896-B2CD-B53ACF496597}" srcOrd="0" destOrd="0" parTransId="{1917C767-C464-4A04-AA38-9DA7A21D09C0}" sibTransId="{93E3A62C-2730-40C6-B6CB-1344C047F306}"/>
    <dgm:cxn modelId="{C066D1A4-B505-4F40-940A-FBB7F4B3610B}" srcId="{F2D93BDB-B5CA-4B8C-BD22-B8F534E7C776}" destId="{71544471-C856-4357-AE30-DC66E130E840}" srcOrd="0" destOrd="0" parTransId="{ADF4C646-DE7E-4D0E-AE3F-1536EC4FCDBD}" sibTransId="{2429BF39-6BE4-4C3C-9D32-7F5BEE710937}"/>
    <dgm:cxn modelId="{E5C52F91-E70D-49AC-9B64-D560A895551B}" type="presOf" srcId="{F2D93BDB-B5CA-4B8C-BD22-B8F534E7C776}" destId="{BB03BED3-FDA3-4828-B9DC-0D7D547235D0}" srcOrd="0" destOrd="0" presId="urn:microsoft.com/office/officeart/2005/8/layout/vList4#1"/>
    <dgm:cxn modelId="{0A32FD7D-E94F-473E-A053-0F6ACBA794DC}" type="presOf" srcId="{71544471-C856-4357-AE30-DC66E130E840}" destId="{26A15288-76E5-47F1-8B7C-97C33D1D25FA}" srcOrd="1" destOrd="1" presId="urn:microsoft.com/office/officeart/2005/8/layout/vList4#1"/>
    <dgm:cxn modelId="{04A3BB0B-1DBE-451A-909F-BCB79807996E}" type="presParOf" srcId="{B301DEEE-E906-4B9D-8747-285408A6653E}" destId="{85061369-AE3C-4CDC-A9E2-48B1A5DFFB3B}" srcOrd="0" destOrd="0" presId="urn:microsoft.com/office/officeart/2005/8/layout/vList4#1"/>
    <dgm:cxn modelId="{56B4C31D-3CF5-4428-80C1-D5D1231725AF}" type="presParOf" srcId="{85061369-AE3C-4CDC-A9E2-48B1A5DFFB3B}" destId="{1D6726B7-ED4D-40F1-9DD0-CF2592A62F54}" srcOrd="0" destOrd="0" presId="urn:microsoft.com/office/officeart/2005/8/layout/vList4#1"/>
    <dgm:cxn modelId="{4BF2BA09-2849-4D57-B336-F42E9D6E9095}" type="presParOf" srcId="{85061369-AE3C-4CDC-A9E2-48B1A5DFFB3B}" destId="{B113C110-BB5A-4062-8EB9-1D284B32C5A6}" srcOrd="1" destOrd="0" presId="urn:microsoft.com/office/officeart/2005/8/layout/vList4#1"/>
    <dgm:cxn modelId="{2C1D11C6-840B-4922-85AA-16EC2F4072CC}" type="presParOf" srcId="{85061369-AE3C-4CDC-A9E2-48B1A5DFFB3B}" destId="{1BBB5820-3CD5-4B53-B993-93C0AFE5BBCB}" srcOrd="2" destOrd="0" presId="urn:microsoft.com/office/officeart/2005/8/layout/vList4#1"/>
    <dgm:cxn modelId="{B735ADD8-F355-4D18-AA86-0E2340D9AC0E}" type="presParOf" srcId="{B301DEEE-E906-4B9D-8747-285408A6653E}" destId="{3B38EC45-9CC4-40A3-92CE-3D01DFE81128}" srcOrd="1" destOrd="0" presId="urn:microsoft.com/office/officeart/2005/8/layout/vList4#1"/>
    <dgm:cxn modelId="{711C4764-0D27-4F53-A5BF-07E572E5455F}" type="presParOf" srcId="{B301DEEE-E906-4B9D-8747-285408A6653E}" destId="{24ED61C8-CC5D-4EA3-B976-B27977FB424E}" srcOrd="2" destOrd="0" presId="urn:microsoft.com/office/officeart/2005/8/layout/vList4#1"/>
    <dgm:cxn modelId="{7061C8BD-DE01-40B5-A465-BA7BA95C073A}" type="presParOf" srcId="{24ED61C8-CC5D-4EA3-B976-B27977FB424E}" destId="{21D0D65C-A6DA-4835-933E-4F1F5CC920F5}" srcOrd="0" destOrd="0" presId="urn:microsoft.com/office/officeart/2005/8/layout/vList4#1"/>
    <dgm:cxn modelId="{A207549C-A692-470E-B679-20EF0757C248}" type="presParOf" srcId="{24ED61C8-CC5D-4EA3-B976-B27977FB424E}" destId="{FBB3B1EC-D0E2-4E80-B369-DE2BA80756B1}" srcOrd="1" destOrd="0" presId="urn:microsoft.com/office/officeart/2005/8/layout/vList4#1"/>
    <dgm:cxn modelId="{28264E29-04CA-40D7-825D-AF5FE31FE185}" type="presParOf" srcId="{24ED61C8-CC5D-4EA3-B976-B27977FB424E}" destId="{9D939CF0-F4FA-4C15-91EE-074FDCA08093}" srcOrd="2" destOrd="0" presId="urn:microsoft.com/office/officeart/2005/8/layout/vList4#1"/>
    <dgm:cxn modelId="{C394980A-3F57-44A5-85AF-D29C5740706A}" type="presParOf" srcId="{B301DEEE-E906-4B9D-8747-285408A6653E}" destId="{74035F28-4296-4766-8052-02C5C45E3568}" srcOrd="3" destOrd="0" presId="urn:microsoft.com/office/officeart/2005/8/layout/vList4#1"/>
    <dgm:cxn modelId="{1F2231C7-A6B2-42FC-A66E-39F34280BB69}" type="presParOf" srcId="{B301DEEE-E906-4B9D-8747-285408A6653E}" destId="{C623360E-F24B-4983-B4D2-33329E261150}" srcOrd="4" destOrd="0" presId="urn:microsoft.com/office/officeart/2005/8/layout/vList4#1"/>
    <dgm:cxn modelId="{CD90C8E3-9633-42F7-AD8A-CCF3719F7D01}" type="presParOf" srcId="{C623360E-F24B-4983-B4D2-33329E261150}" destId="{BB03BED3-FDA3-4828-B9DC-0D7D547235D0}" srcOrd="0" destOrd="0" presId="urn:microsoft.com/office/officeart/2005/8/layout/vList4#1"/>
    <dgm:cxn modelId="{2BC5F143-2D74-4005-AB3C-A628AEF188DB}" type="presParOf" srcId="{C623360E-F24B-4983-B4D2-33329E261150}" destId="{92F33914-2996-4F47-B979-E3EE547B428D}" srcOrd="1" destOrd="0" presId="urn:microsoft.com/office/officeart/2005/8/layout/vList4#1"/>
    <dgm:cxn modelId="{BA6FC9A0-2718-40E4-85C8-62966B669C9E}" type="presParOf" srcId="{C623360E-F24B-4983-B4D2-33329E261150}" destId="{26A15288-76E5-47F1-8B7C-97C33D1D25F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DF3D5-9AA9-4FBB-8CA9-5B8AADB1849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CO"/>
        </a:p>
      </dgm:t>
    </dgm:pt>
    <dgm:pt modelId="{0D539917-689B-40A4-A06A-28B1C7EF1915}">
      <dgm:prSet phldrT="[Texto]" custT="1"/>
      <dgm:spPr/>
      <dgm:t>
        <a:bodyPr/>
        <a:lstStyle/>
        <a:p>
          <a:endParaRPr lang="es-CO" sz="1050" b="1" dirty="0" smtClean="0">
            <a:latin typeface="Arial" pitchFamily="34" charset="0"/>
            <a:cs typeface="Arial" pitchFamily="34" charset="0"/>
          </a:endParaRPr>
        </a:p>
        <a:p>
          <a:r>
            <a:rPr lang="es-CO" sz="1400" b="1" dirty="0" smtClean="0">
              <a:latin typeface="Arial" pitchFamily="34" charset="0"/>
              <a:cs typeface="Arial" pitchFamily="34" charset="0"/>
            </a:rPr>
            <a:t>ENCUESTA PRELIMINAR, PILOTO O PRETEST</a:t>
          </a:r>
          <a:endParaRPr lang="es-CO" sz="1400" b="1" dirty="0">
            <a:latin typeface="Arial" pitchFamily="34" charset="0"/>
            <a:cs typeface="Arial" pitchFamily="34" charset="0"/>
          </a:endParaRPr>
        </a:p>
      </dgm:t>
    </dgm:pt>
    <dgm:pt modelId="{99AC0FF7-3CCC-4AB7-BD45-62ED76581798}" type="parTrans" cxnId="{C370DA36-F75D-4140-AD98-D0A031DFDDA0}">
      <dgm:prSet/>
      <dgm:spPr/>
      <dgm:t>
        <a:bodyPr/>
        <a:lstStyle/>
        <a:p>
          <a:endParaRPr lang="es-CO"/>
        </a:p>
      </dgm:t>
    </dgm:pt>
    <dgm:pt modelId="{43E03A8C-3D4E-4D2D-854A-21F9E95FD728}" type="sibTrans" cxnId="{C370DA36-F75D-4140-AD98-D0A031DFDDA0}">
      <dgm:prSet/>
      <dgm:spPr/>
      <dgm:t>
        <a:bodyPr/>
        <a:lstStyle/>
        <a:p>
          <a:endParaRPr lang="es-CO"/>
        </a:p>
      </dgm:t>
    </dgm:pt>
    <dgm:pt modelId="{4E4E6169-F3DE-4730-8C75-4C1CFC01E4B0}">
      <dgm:prSet phldrT="[Texto]"/>
      <dgm:spPr/>
      <dgm:t>
        <a:bodyPr/>
        <a:lstStyle/>
        <a:p>
          <a:pPr algn="just"/>
          <a:r>
            <a:rPr lang="es-CO" dirty="0" smtClean="0">
              <a:latin typeface="Arial" pitchFamily="34" charset="0"/>
              <a:cs typeface="Arial" pitchFamily="34" charset="0"/>
            </a:rPr>
            <a:t>Antes de iniciar la investigación se recomienda realizar una pequeña encuesta preliminar con el fin de probar el cuestionario, conocer mejor la población, entrenar al entrevistador y tener un mayor conocimiento a cerca de algunos parámetros.</a:t>
          </a:r>
          <a:endParaRPr lang="es-CO" dirty="0">
            <a:latin typeface="Arial" pitchFamily="34" charset="0"/>
            <a:cs typeface="Arial" pitchFamily="34" charset="0"/>
          </a:endParaRPr>
        </a:p>
      </dgm:t>
    </dgm:pt>
    <dgm:pt modelId="{C96B5EA1-6C41-484A-BB0C-009F947CD660}" type="parTrans" cxnId="{CD000D5E-564C-4D83-9FAB-2EBD959B7D13}">
      <dgm:prSet/>
      <dgm:spPr/>
      <dgm:t>
        <a:bodyPr/>
        <a:lstStyle/>
        <a:p>
          <a:endParaRPr lang="es-CO"/>
        </a:p>
      </dgm:t>
    </dgm:pt>
    <dgm:pt modelId="{E35F16D8-2FF5-4CB7-B543-B93C7D5CCF6F}" type="sibTrans" cxnId="{CD000D5E-564C-4D83-9FAB-2EBD959B7D13}">
      <dgm:prSet/>
      <dgm:spPr/>
      <dgm:t>
        <a:bodyPr/>
        <a:lstStyle/>
        <a:p>
          <a:endParaRPr lang="es-CO"/>
        </a:p>
      </dgm:t>
    </dgm:pt>
    <dgm:pt modelId="{CE1642C5-462E-4A38-BF28-67F3389A578F}">
      <dgm:prSet phldrT="[Texto]"/>
      <dgm:spPr/>
      <dgm:t>
        <a:bodyPr/>
        <a:lstStyle/>
        <a:p>
          <a:r>
            <a:rPr lang="es-CO" b="1" dirty="0" smtClean="0">
              <a:latin typeface="Arial" pitchFamily="34" charset="0"/>
              <a:cs typeface="Arial" pitchFamily="34" charset="0"/>
            </a:rPr>
            <a:t>MUESTRA</a:t>
          </a:r>
          <a:endParaRPr lang="es-CO" b="1" dirty="0">
            <a:latin typeface="Arial" pitchFamily="34" charset="0"/>
            <a:cs typeface="Arial" pitchFamily="34" charset="0"/>
          </a:endParaRPr>
        </a:p>
      </dgm:t>
    </dgm:pt>
    <dgm:pt modelId="{9CC68713-4DFD-45E8-B389-CD77475F8E7F}" type="parTrans" cxnId="{A36F12FC-4603-4B28-B3D4-F506FB7EC73E}">
      <dgm:prSet/>
      <dgm:spPr/>
      <dgm:t>
        <a:bodyPr/>
        <a:lstStyle/>
        <a:p>
          <a:endParaRPr lang="es-CO"/>
        </a:p>
      </dgm:t>
    </dgm:pt>
    <dgm:pt modelId="{02688D4E-095E-4263-81D8-91D8D526C181}" type="sibTrans" cxnId="{A36F12FC-4603-4B28-B3D4-F506FB7EC73E}">
      <dgm:prSet/>
      <dgm:spPr/>
      <dgm:t>
        <a:bodyPr/>
        <a:lstStyle/>
        <a:p>
          <a:endParaRPr lang="es-CO"/>
        </a:p>
      </dgm:t>
    </dgm:pt>
    <dgm:pt modelId="{09AF482B-6E29-423A-A02A-1FC141658F1A}">
      <dgm:prSet phldrT="[Texto]"/>
      <dgm:spPr/>
      <dgm:t>
        <a:bodyPr/>
        <a:lstStyle/>
        <a:p>
          <a:pPr algn="just"/>
          <a:r>
            <a:rPr lang="es-CO" dirty="0" smtClean="0">
              <a:latin typeface="Arial" pitchFamily="34" charset="0"/>
              <a:cs typeface="Arial" pitchFamily="34" charset="0"/>
            </a:rPr>
            <a:t>Para que sea representativa la población, requiere que todas las unidades tengan la misma probabilidad de ser seleccionadas es decir debe ser aleatoria, al azar o probabilística.</a:t>
          </a:r>
          <a:endParaRPr lang="es-CO" dirty="0">
            <a:latin typeface="Arial" pitchFamily="34" charset="0"/>
            <a:cs typeface="Arial" pitchFamily="34" charset="0"/>
          </a:endParaRPr>
        </a:p>
      </dgm:t>
    </dgm:pt>
    <dgm:pt modelId="{8ACADF8F-00BB-4CE0-9310-C2CCE4AA4B35}" type="parTrans" cxnId="{01B8A9AD-5349-469D-A5DA-3DFD985A0730}">
      <dgm:prSet/>
      <dgm:spPr/>
      <dgm:t>
        <a:bodyPr/>
        <a:lstStyle/>
        <a:p>
          <a:endParaRPr lang="es-CO"/>
        </a:p>
      </dgm:t>
    </dgm:pt>
    <dgm:pt modelId="{6B5444B1-2277-4044-ADD4-E52A238B6380}" type="sibTrans" cxnId="{01B8A9AD-5349-469D-A5DA-3DFD985A0730}">
      <dgm:prSet/>
      <dgm:spPr/>
      <dgm:t>
        <a:bodyPr/>
        <a:lstStyle/>
        <a:p>
          <a:endParaRPr lang="es-CO"/>
        </a:p>
      </dgm:t>
    </dgm:pt>
    <dgm:pt modelId="{0E9F5F4E-5A95-44DC-B678-06B57BA6E541}">
      <dgm:prSet phldrT="[Texto]"/>
      <dgm:spPr/>
      <dgm:t>
        <a:bodyPr/>
        <a:lstStyle/>
        <a:p>
          <a:r>
            <a:rPr lang="es-CO" b="0" dirty="0" smtClean="0">
              <a:latin typeface="Arial" pitchFamily="34" charset="0"/>
              <a:cs typeface="Arial" pitchFamily="34" charset="0"/>
            </a:rPr>
            <a:t>MUESTREO ALEATORIO</a:t>
          </a:r>
          <a:endParaRPr lang="es-CO" b="0" dirty="0">
            <a:latin typeface="Arial" pitchFamily="34" charset="0"/>
            <a:cs typeface="Arial" pitchFamily="34" charset="0"/>
          </a:endParaRPr>
        </a:p>
      </dgm:t>
    </dgm:pt>
    <dgm:pt modelId="{2A6681EA-0362-41C8-9D8B-C0B24B11B87C}" type="parTrans" cxnId="{3DBA0256-0D0F-458C-AB33-21B3F4DB4395}">
      <dgm:prSet/>
      <dgm:spPr/>
      <dgm:t>
        <a:bodyPr/>
        <a:lstStyle/>
        <a:p>
          <a:endParaRPr lang="es-CO"/>
        </a:p>
      </dgm:t>
    </dgm:pt>
    <dgm:pt modelId="{DAAB6C4B-534D-4D03-B287-6E4398FF83BC}" type="sibTrans" cxnId="{3DBA0256-0D0F-458C-AB33-21B3F4DB4395}">
      <dgm:prSet/>
      <dgm:spPr/>
      <dgm:t>
        <a:bodyPr/>
        <a:lstStyle/>
        <a:p>
          <a:endParaRPr lang="es-CO"/>
        </a:p>
      </dgm:t>
    </dgm:pt>
    <dgm:pt modelId="{77954E69-0D1B-4B61-AF19-DC54D672C7C4}">
      <dgm:prSet phldrT="[Texto]"/>
      <dgm:spPr/>
      <dgm:t>
        <a:bodyPr/>
        <a:lstStyle/>
        <a:p>
          <a:pPr algn="just"/>
          <a:r>
            <a:rPr lang="es-CO" dirty="0" smtClean="0">
              <a:latin typeface="Arial" pitchFamily="34" charset="0"/>
              <a:cs typeface="Arial" pitchFamily="34" charset="0"/>
            </a:rPr>
            <a:t>Realizado bajo ciertas condiciones y sometido a ciertos requisitos, se constituye en un procedimiento practico, económico y rápido para generalizar conclusiones obtenidas a través de una muestra, aplicables a toda la población que forma parte.</a:t>
          </a:r>
          <a:endParaRPr lang="es-CO" dirty="0">
            <a:latin typeface="Arial" pitchFamily="34" charset="0"/>
            <a:cs typeface="Arial" pitchFamily="34" charset="0"/>
          </a:endParaRPr>
        </a:p>
      </dgm:t>
    </dgm:pt>
    <dgm:pt modelId="{ED2EE6DA-C3D9-43C1-A89C-8209A9750CAF}" type="parTrans" cxnId="{C7008B23-2020-4E8C-AC0F-FC3627FF7D52}">
      <dgm:prSet/>
      <dgm:spPr/>
      <dgm:t>
        <a:bodyPr/>
        <a:lstStyle/>
        <a:p>
          <a:endParaRPr lang="es-CO"/>
        </a:p>
      </dgm:t>
    </dgm:pt>
    <dgm:pt modelId="{069A2646-9D0A-45BF-99E3-F741DA237FCC}" type="sibTrans" cxnId="{C7008B23-2020-4E8C-AC0F-FC3627FF7D52}">
      <dgm:prSet/>
      <dgm:spPr/>
      <dgm:t>
        <a:bodyPr/>
        <a:lstStyle/>
        <a:p>
          <a:endParaRPr lang="es-CO"/>
        </a:p>
      </dgm:t>
    </dgm:pt>
    <dgm:pt modelId="{CDD40E77-4CF9-403D-B394-CC3B46D4366E}" type="pres">
      <dgm:prSet presAssocID="{188DF3D5-9AA9-4FBB-8CA9-5B8AADB18497}" presName="linearFlow" presStyleCnt="0">
        <dgm:presLayoutVars>
          <dgm:dir/>
          <dgm:animLvl val="lvl"/>
          <dgm:resizeHandles val="exact"/>
        </dgm:presLayoutVars>
      </dgm:prSet>
      <dgm:spPr/>
      <dgm:t>
        <a:bodyPr/>
        <a:lstStyle/>
        <a:p>
          <a:endParaRPr lang="es-CO"/>
        </a:p>
      </dgm:t>
    </dgm:pt>
    <dgm:pt modelId="{59BDF727-CF3D-410A-A2DA-3BEF14241040}" type="pres">
      <dgm:prSet presAssocID="{0D539917-689B-40A4-A06A-28B1C7EF1915}" presName="composite" presStyleCnt="0"/>
      <dgm:spPr/>
    </dgm:pt>
    <dgm:pt modelId="{BF3C079E-B0E8-4E4B-914B-01BB84B6852F}" type="pres">
      <dgm:prSet presAssocID="{0D539917-689B-40A4-A06A-28B1C7EF1915}" presName="parentText" presStyleLbl="alignNode1" presStyleIdx="0" presStyleCnt="3">
        <dgm:presLayoutVars>
          <dgm:chMax val="1"/>
          <dgm:bulletEnabled val="1"/>
        </dgm:presLayoutVars>
      </dgm:prSet>
      <dgm:spPr/>
      <dgm:t>
        <a:bodyPr/>
        <a:lstStyle/>
        <a:p>
          <a:endParaRPr lang="es-CO"/>
        </a:p>
      </dgm:t>
    </dgm:pt>
    <dgm:pt modelId="{2F4A8880-DC6E-4D04-8939-F4F7FB3EBEC8}" type="pres">
      <dgm:prSet presAssocID="{0D539917-689B-40A4-A06A-28B1C7EF1915}" presName="descendantText" presStyleLbl="alignAcc1" presStyleIdx="0" presStyleCnt="3">
        <dgm:presLayoutVars>
          <dgm:bulletEnabled val="1"/>
        </dgm:presLayoutVars>
      </dgm:prSet>
      <dgm:spPr/>
      <dgm:t>
        <a:bodyPr/>
        <a:lstStyle/>
        <a:p>
          <a:endParaRPr lang="es-CO"/>
        </a:p>
      </dgm:t>
    </dgm:pt>
    <dgm:pt modelId="{249285EA-39AE-488A-8DBC-7C7DA3B87619}" type="pres">
      <dgm:prSet presAssocID="{43E03A8C-3D4E-4D2D-854A-21F9E95FD728}" presName="sp" presStyleCnt="0"/>
      <dgm:spPr/>
    </dgm:pt>
    <dgm:pt modelId="{67FA29C4-4476-4EBE-BA42-F2304BD4E976}" type="pres">
      <dgm:prSet presAssocID="{CE1642C5-462E-4A38-BF28-67F3389A578F}" presName="composite" presStyleCnt="0"/>
      <dgm:spPr/>
    </dgm:pt>
    <dgm:pt modelId="{CE9144E5-0A25-4C88-A6CD-B9697096F320}" type="pres">
      <dgm:prSet presAssocID="{CE1642C5-462E-4A38-BF28-67F3389A578F}" presName="parentText" presStyleLbl="alignNode1" presStyleIdx="1" presStyleCnt="3">
        <dgm:presLayoutVars>
          <dgm:chMax val="1"/>
          <dgm:bulletEnabled val="1"/>
        </dgm:presLayoutVars>
      </dgm:prSet>
      <dgm:spPr/>
      <dgm:t>
        <a:bodyPr/>
        <a:lstStyle/>
        <a:p>
          <a:endParaRPr lang="es-CO"/>
        </a:p>
      </dgm:t>
    </dgm:pt>
    <dgm:pt modelId="{7253EF1C-618A-4562-B446-528782A1371A}" type="pres">
      <dgm:prSet presAssocID="{CE1642C5-462E-4A38-BF28-67F3389A578F}" presName="descendantText" presStyleLbl="alignAcc1" presStyleIdx="1" presStyleCnt="3">
        <dgm:presLayoutVars>
          <dgm:bulletEnabled val="1"/>
        </dgm:presLayoutVars>
      </dgm:prSet>
      <dgm:spPr/>
      <dgm:t>
        <a:bodyPr/>
        <a:lstStyle/>
        <a:p>
          <a:endParaRPr lang="es-CO"/>
        </a:p>
      </dgm:t>
    </dgm:pt>
    <dgm:pt modelId="{D5E35B5D-9074-44C2-BC2F-ED1BC3FA73BA}" type="pres">
      <dgm:prSet presAssocID="{02688D4E-095E-4263-81D8-91D8D526C181}" presName="sp" presStyleCnt="0"/>
      <dgm:spPr/>
    </dgm:pt>
    <dgm:pt modelId="{19BDD5BA-625A-4EB3-8757-637205D60C2F}" type="pres">
      <dgm:prSet presAssocID="{0E9F5F4E-5A95-44DC-B678-06B57BA6E541}" presName="composite" presStyleCnt="0"/>
      <dgm:spPr/>
    </dgm:pt>
    <dgm:pt modelId="{FA7786FA-504F-4CCC-BD4F-0640DFBBDB1E}" type="pres">
      <dgm:prSet presAssocID="{0E9F5F4E-5A95-44DC-B678-06B57BA6E541}" presName="parentText" presStyleLbl="alignNode1" presStyleIdx="2" presStyleCnt="3">
        <dgm:presLayoutVars>
          <dgm:chMax val="1"/>
          <dgm:bulletEnabled val="1"/>
        </dgm:presLayoutVars>
      </dgm:prSet>
      <dgm:spPr/>
      <dgm:t>
        <a:bodyPr/>
        <a:lstStyle/>
        <a:p>
          <a:endParaRPr lang="es-CO"/>
        </a:p>
      </dgm:t>
    </dgm:pt>
    <dgm:pt modelId="{24AF4181-6452-44FA-987E-2C3D497FF980}" type="pres">
      <dgm:prSet presAssocID="{0E9F5F4E-5A95-44DC-B678-06B57BA6E541}" presName="descendantText" presStyleLbl="alignAcc1" presStyleIdx="2" presStyleCnt="3">
        <dgm:presLayoutVars>
          <dgm:bulletEnabled val="1"/>
        </dgm:presLayoutVars>
      </dgm:prSet>
      <dgm:spPr/>
      <dgm:t>
        <a:bodyPr/>
        <a:lstStyle/>
        <a:p>
          <a:endParaRPr lang="es-CO"/>
        </a:p>
      </dgm:t>
    </dgm:pt>
  </dgm:ptLst>
  <dgm:cxnLst>
    <dgm:cxn modelId="{A36F12FC-4603-4B28-B3D4-F506FB7EC73E}" srcId="{188DF3D5-9AA9-4FBB-8CA9-5B8AADB18497}" destId="{CE1642C5-462E-4A38-BF28-67F3389A578F}" srcOrd="1" destOrd="0" parTransId="{9CC68713-4DFD-45E8-B389-CD77475F8E7F}" sibTransId="{02688D4E-095E-4263-81D8-91D8D526C181}"/>
    <dgm:cxn modelId="{01B8A9AD-5349-469D-A5DA-3DFD985A0730}" srcId="{CE1642C5-462E-4A38-BF28-67F3389A578F}" destId="{09AF482B-6E29-423A-A02A-1FC141658F1A}" srcOrd="0" destOrd="0" parTransId="{8ACADF8F-00BB-4CE0-9310-C2CCE4AA4B35}" sibTransId="{6B5444B1-2277-4044-ADD4-E52A238B6380}"/>
    <dgm:cxn modelId="{CDA30234-055B-44E1-9B3D-1574EC0B41FD}" type="presOf" srcId="{CE1642C5-462E-4A38-BF28-67F3389A578F}" destId="{CE9144E5-0A25-4C88-A6CD-B9697096F320}" srcOrd="0" destOrd="0" presId="urn:microsoft.com/office/officeart/2005/8/layout/chevron2"/>
    <dgm:cxn modelId="{C370DA36-F75D-4140-AD98-D0A031DFDDA0}" srcId="{188DF3D5-9AA9-4FBB-8CA9-5B8AADB18497}" destId="{0D539917-689B-40A4-A06A-28B1C7EF1915}" srcOrd="0" destOrd="0" parTransId="{99AC0FF7-3CCC-4AB7-BD45-62ED76581798}" sibTransId="{43E03A8C-3D4E-4D2D-854A-21F9E95FD728}"/>
    <dgm:cxn modelId="{C7008B23-2020-4E8C-AC0F-FC3627FF7D52}" srcId="{0E9F5F4E-5A95-44DC-B678-06B57BA6E541}" destId="{77954E69-0D1B-4B61-AF19-DC54D672C7C4}" srcOrd="0" destOrd="0" parTransId="{ED2EE6DA-C3D9-43C1-A89C-8209A9750CAF}" sibTransId="{069A2646-9D0A-45BF-99E3-F741DA237FCC}"/>
    <dgm:cxn modelId="{EF20E065-D90A-4547-96A7-4798BBE7EA73}" type="presOf" srcId="{188DF3D5-9AA9-4FBB-8CA9-5B8AADB18497}" destId="{CDD40E77-4CF9-403D-B394-CC3B46D4366E}" srcOrd="0" destOrd="0" presId="urn:microsoft.com/office/officeart/2005/8/layout/chevron2"/>
    <dgm:cxn modelId="{CD000D5E-564C-4D83-9FAB-2EBD959B7D13}" srcId="{0D539917-689B-40A4-A06A-28B1C7EF1915}" destId="{4E4E6169-F3DE-4730-8C75-4C1CFC01E4B0}" srcOrd="0" destOrd="0" parTransId="{C96B5EA1-6C41-484A-BB0C-009F947CD660}" sibTransId="{E35F16D8-2FF5-4CB7-B543-B93C7D5CCF6F}"/>
    <dgm:cxn modelId="{E2909B67-447A-4BBA-ABC1-427D8C642936}" type="presOf" srcId="{77954E69-0D1B-4B61-AF19-DC54D672C7C4}" destId="{24AF4181-6452-44FA-987E-2C3D497FF980}" srcOrd="0" destOrd="0" presId="urn:microsoft.com/office/officeart/2005/8/layout/chevron2"/>
    <dgm:cxn modelId="{8E393737-4638-459D-91EC-03146B93F843}" type="presOf" srcId="{0D539917-689B-40A4-A06A-28B1C7EF1915}" destId="{BF3C079E-B0E8-4E4B-914B-01BB84B6852F}" srcOrd="0" destOrd="0" presId="urn:microsoft.com/office/officeart/2005/8/layout/chevron2"/>
    <dgm:cxn modelId="{5FF2098E-3EC9-457B-91DC-8678796B3A0C}" type="presOf" srcId="{4E4E6169-F3DE-4730-8C75-4C1CFC01E4B0}" destId="{2F4A8880-DC6E-4D04-8939-F4F7FB3EBEC8}" srcOrd="0" destOrd="0" presId="urn:microsoft.com/office/officeart/2005/8/layout/chevron2"/>
    <dgm:cxn modelId="{B14370A1-7C2D-46B0-A08E-CFC6DB441E08}" type="presOf" srcId="{09AF482B-6E29-423A-A02A-1FC141658F1A}" destId="{7253EF1C-618A-4562-B446-528782A1371A}" srcOrd="0" destOrd="0" presId="urn:microsoft.com/office/officeart/2005/8/layout/chevron2"/>
    <dgm:cxn modelId="{F1C5A557-CE7A-4F9F-B725-8D0450E490D4}" type="presOf" srcId="{0E9F5F4E-5A95-44DC-B678-06B57BA6E541}" destId="{FA7786FA-504F-4CCC-BD4F-0640DFBBDB1E}" srcOrd="0" destOrd="0" presId="urn:microsoft.com/office/officeart/2005/8/layout/chevron2"/>
    <dgm:cxn modelId="{3DBA0256-0D0F-458C-AB33-21B3F4DB4395}" srcId="{188DF3D5-9AA9-4FBB-8CA9-5B8AADB18497}" destId="{0E9F5F4E-5A95-44DC-B678-06B57BA6E541}" srcOrd="2" destOrd="0" parTransId="{2A6681EA-0362-41C8-9D8B-C0B24B11B87C}" sibTransId="{DAAB6C4B-534D-4D03-B287-6E4398FF83BC}"/>
    <dgm:cxn modelId="{B08F541F-CA11-49A8-A141-26B4B6E09794}" type="presParOf" srcId="{CDD40E77-4CF9-403D-B394-CC3B46D4366E}" destId="{59BDF727-CF3D-410A-A2DA-3BEF14241040}" srcOrd="0" destOrd="0" presId="urn:microsoft.com/office/officeart/2005/8/layout/chevron2"/>
    <dgm:cxn modelId="{56F1F9AE-1C72-44D8-AB3A-D3A0DF6FC673}" type="presParOf" srcId="{59BDF727-CF3D-410A-A2DA-3BEF14241040}" destId="{BF3C079E-B0E8-4E4B-914B-01BB84B6852F}" srcOrd="0" destOrd="0" presId="urn:microsoft.com/office/officeart/2005/8/layout/chevron2"/>
    <dgm:cxn modelId="{612E1535-370C-4733-8807-079B8412D9CF}" type="presParOf" srcId="{59BDF727-CF3D-410A-A2DA-3BEF14241040}" destId="{2F4A8880-DC6E-4D04-8939-F4F7FB3EBEC8}" srcOrd="1" destOrd="0" presId="urn:microsoft.com/office/officeart/2005/8/layout/chevron2"/>
    <dgm:cxn modelId="{03F582CF-AD39-420F-8A28-CF24F5D6AA5D}" type="presParOf" srcId="{CDD40E77-4CF9-403D-B394-CC3B46D4366E}" destId="{249285EA-39AE-488A-8DBC-7C7DA3B87619}" srcOrd="1" destOrd="0" presId="urn:microsoft.com/office/officeart/2005/8/layout/chevron2"/>
    <dgm:cxn modelId="{CDDBD323-1319-4951-B924-FC841DFA5C89}" type="presParOf" srcId="{CDD40E77-4CF9-403D-B394-CC3B46D4366E}" destId="{67FA29C4-4476-4EBE-BA42-F2304BD4E976}" srcOrd="2" destOrd="0" presId="urn:microsoft.com/office/officeart/2005/8/layout/chevron2"/>
    <dgm:cxn modelId="{B8C25000-3F84-42B3-8543-6D72F3268065}" type="presParOf" srcId="{67FA29C4-4476-4EBE-BA42-F2304BD4E976}" destId="{CE9144E5-0A25-4C88-A6CD-B9697096F320}" srcOrd="0" destOrd="0" presId="urn:microsoft.com/office/officeart/2005/8/layout/chevron2"/>
    <dgm:cxn modelId="{5177612A-ACC3-4CDB-838D-6786BBF6A0D8}" type="presParOf" srcId="{67FA29C4-4476-4EBE-BA42-F2304BD4E976}" destId="{7253EF1C-618A-4562-B446-528782A1371A}" srcOrd="1" destOrd="0" presId="urn:microsoft.com/office/officeart/2005/8/layout/chevron2"/>
    <dgm:cxn modelId="{4822D66D-8785-41F0-A2A9-A93C774B1104}" type="presParOf" srcId="{CDD40E77-4CF9-403D-B394-CC3B46D4366E}" destId="{D5E35B5D-9074-44C2-BC2F-ED1BC3FA73BA}" srcOrd="3" destOrd="0" presId="urn:microsoft.com/office/officeart/2005/8/layout/chevron2"/>
    <dgm:cxn modelId="{C4A7FF2D-C493-4A99-BDEB-5641CE2FB9E6}" type="presParOf" srcId="{CDD40E77-4CF9-403D-B394-CC3B46D4366E}" destId="{19BDD5BA-625A-4EB3-8757-637205D60C2F}" srcOrd="4" destOrd="0" presId="urn:microsoft.com/office/officeart/2005/8/layout/chevron2"/>
    <dgm:cxn modelId="{A0A01DAC-C924-407E-8449-0F6A4FB48DDB}" type="presParOf" srcId="{19BDD5BA-625A-4EB3-8757-637205D60C2F}" destId="{FA7786FA-504F-4CCC-BD4F-0640DFBBDB1E}" srcOrd="0" destOrd="0" presId="urn:microsoft.com/office/officeart/2005/8/layout/chevron2"/>
    <dgm:cxn modelId="{2D1855EA-A825-49ED-B0D0-F9070D77AD6A}" type="presParOf" srcId="{19BDD5BA-625A-4EB3-8757-637205D60C2F}" destId="{24AF4181-6452-44FA-987E-2C3D497FF98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34D50-68E4-4867-97E0-01CFDA5D0114}"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CO"/>
        </a:p>
      </dgm:t>
    </dgm:pt>
    <dgm:pt modelId="{EF604FAB-B040-4890-B014-2E342DEBA046}">
      <dgm:prSet phldrT="[Texto]" custT="1"/>
      <dgm:spPr/>
      <dgm:t>
        <a:bodyPr/>
        <a:lstStyle/>
        <a:p>
          <a:pPr algn="l"/>
          <a:r>
            <a:rPr lang="es-CO" sz="1400" b="1" dirty="0" smtClean="0">
              <a:solidFill>
                <a:schemeClr val="tx1"/>
              </a:solidFill>
              <a:latin typeface="Arial" pitchFamily="34" charset="0"/>
              <a:cs typeface="Arial" pitchFamily="34" charset="0"/>
            </a:rPr>
            <a:t>MUESTREO SIMPLE O IRRESTRICTO</a:t>
          </a:r>
          <a:endParaRPr lang="es-CO" sz="1400" b="1" dirty="0">
            <a:solidFill>
              <a:schemeClr val="tx1"/>
            </a:solidFill>
            <a:latin typeface="Arial" pitchFamily="34" charset="0"/>
            <a:cs typeface="Arial" pitchFamily="34" charset="0"/>
          </a:endParaRPr>
        </a:p>
      </dgm:t>
    </dgm:pt>
    <dgm:pt modelId="{90969DFE-641E-4A5D-8CE6-AD1F9AD3EFE1}" type="parTrans" cxnId="{0C6F02AB-6B66-49A3-90B9-F8A1ACD0A782}">
      <dgm:prSet/>
      <dgm:spPr/>
      <dgm:t>
        <a:bodyPr/>
        <a:lstStyle/>
        <a:p>
          <a:endParaRPr lang="es-CO" b="1">
            <a:solidFill>
              <a:schemeClr val="tx1"/>
            </a:solidFill>
          </a:endParaRPr>
        </a:p>
      </dgm:t>
    </dgm:pt>
    <dgm:pt modelId="{DE39B1EA-D166-4F69-9A3D-32DC3D1BFD2E}" type="sibTrans" cxnId="{0C6F02AB-6B66-49A3-90B9-F8A1ACD0A782}">
      <dgm:prSet custT="1"/>
      <dgm:spPr/>
      <dgm:t>
        <a:bodyPr/>
        <a:lstStyle/>
        <a:p>
          <a:r>
            <a:rPr lang="es-CO" sz="1600" b="1" dirty="0" smtClean="0">
              <a:solidFill>
                <a:schemeClr val="tx1"/>
              </a:solidFill>
            </a:rPr>
            <a:t>MUESTREO SISTEMÁTICO</a:t>
          </a:r>
          <a:endParaRPr lang="es-CO" sz="1600" b="1" dirty="0">
            <a:solidFill>
              <a:schemeClr val="tx1"/>
            </a:solidFill>
          </a:endParaRPr>
        </a:p>
      </dgm:t>
    </dgm:pt>
    <dgm:pt modelId="{B019A7DA-7440-426C-9CD0-CC5386EEFCE2}">
      <dgm:prSet phldrT="[Texto]" custT="1"/>
      <dgm:spPr/>
      <dgm:t>
        <a:bodyPr/>
        <a:lstStyle/>
        <a:p>
          <a:r>
            <a:rPr lang="es-CO" sz="1400" b="1" dirty="0" smtClean="0">
              <a:solidFill>
                <a:schemeClr val="tx1"/>
              </a:solidFill>
              <a:latin typeface="Arial" pitchFamily="34" charset="0"/>
              <a:cs typeface="Arial" pitchFamily="34" charset="0"/>
            </a:rPr>
            <a:t>MUESTREO ALEATORIO</a:t>
          </a:r>
          <a:endParaRPr lang="es-CO" sz="1400" b="1" dirty="0">
            <a:solidFill>
              <a:schemeClr val="tx1"/>
            </a:solidFill>
            <a:latin typeface="Arial" pitchFamily="34" charset="0"/>
            <a:cs typeface="Arial" pitchFamily="34" charset="0"/>
          </a:endParaRPr>
        </a:p>
      </dgm:t>
    </dgm:pt>
    <dgm:pt modelId="{3E1A2CBC-E293-49DD-A9F2-63F91ED36768}" type="parTrans" cxnId="{1A5A0A71-800F-4C89-88A3-7F8E51AADF7B}">
      <dgm:prSet/>
      <dgm:spPr/>
      <dgm:t>
        <a:bodyPr/>
        <a:lstStyle/>
        <a:p>
          <a:endParaRPr lang="es-CO" b="1">
            <a:solidFill>
              <a:schemeClr val="tx1"/>
            </a:solidFill>
          </a:endParaRPr>
        </a:p>
      </dgm:t>
    </dgm:pt>
    <dgm:pt modelId="{A65F9664-0735-408F-9841-DFC839100A03}" type="sibTrans" cxnId="{1A5A0A71-800F-4C89-88A3-7F8E51AADF7B}">
      <dgm:prSet custT="1"/>
      <dgm:spPr/>
      <dgm:t>
        <a:bodyPr/>
        <a:lstStyle/>
        <a:p>
          <a:pPr algn="just"/>
          <a:r>
            <a:rPr lang="es-CO" sz="1200" b="1" dirty="0" smtClean="0">
              <a:solidFill>
                <a:schemeClr val="tx1"/>
              </a:solidFill>
              <a:latin typeface="Arial" pitchFamily="34" charset="0"/>
              <a:cs typeface="Arial" pitchFamily="34" charset="0"/>
            </a:rPr>
            <a:t>MUESTREO ALEATORIO ESTRATIFICADO</a:t>
          </a:r>
          <a:endParaRPr lang="es-CO" sz="1200" b="1" dirty="0">
            <a:solidFill>
              <a:schemeClr val="tx1"/>
            </a:solidFill>
            <a:latin typeface="Arial" pitchFamily="34" charset="0"/>
            <a:cs typeface="Arial" pitchFamily="34" charset="0"/>
          </a:endParaRPr>
        </a:p>
      </dgm:t>
    </dgm:pt>
    <dgm:pt modelId="{82BAAE41-A6E4-4314-B19B-239DE7BF853C}">
      <dgm:prSet phldrT="[Texto]"/>
      <dgm:spPr/>
      <dgm:t>
        <a:bodyPr/>
        <a:lstStyle/>
        <a:p>
          <a:r>
            <a:rPr lang="es-CO" b="1" dirty="0" smtClean="0">
              <a:solidFill>
                <a:schemeClr val="tx1"/>
              </a:solidFill>
              <a:latin typeface="Arial" pitchFamily="34" charset="0"/>
              <a:cs typeface="Arial" pitchFamily="34" charset="0"/>
            </a:rPr>
            <a:t>MUESTREO POR CONGLOMERADO, POR ÁREAS O GEOGRÁFICA</a:t>
          </a:r>
          <a:endParaRPr lang="es-CO" b="1" dirty="0">
            <a:solidFill>
              <a:schemeClr val="tx1"/>
            </a:solidFill>
            <a:latin typeface="Arial" pitchFamily="34" charset="0"/>
            <a:cs typeface="Arial" pitchFamily="34" charset="0"/>
          </a:endParaRPr>
        </a:p>
      </dgm:t>
    </dgm:pt>
    <dgm:pt modelId="{5FDB31A4-E990-4BE5-9C2E-54B3252CF757}" type="parTrans" cxnId="{681F4630-1225-41CC-8433-CDCA09A7808C}">
      <dgm:prSet/>
      <dgm:spPr/>
      <dgm:t>
        <a:bodyPr/>
        <a:lstStyle/>
        <a:p>
          <a:endParaRPr lang="es-CO" b="1">
            <a:solidFill>
              <a:schemeClr val="tx1"/>
            </a:solidFill>
          </a:endParaRPr>
        </a:p>
      </dgm:t>
    </dgm:pt>
    <dgm:pt modelId="{9C1CAB64-6C52-4C39-B37A-2A122693DB38}" type="sibTrans" cxnId="{681F4630-1225-41CC-8433-CDCA09A7808C}">
      <dgm:prSet/>
      <dgm:spPr/>
      <dgm:t>
        <a:bodyPr/>
        <a:lstStyle/>
        <a:p>
          <a:r>
            <a:rPr lang="es-CO" b="1" dirty="0" smtClean="0">
              <a:solidFill>
                <a:schemeClr val="tx1"/>
              </a:solidFill>
              <a:latin typeface="Arial" pitchFamily="34" charset="0"/>
              <a:cs typeface="Arial" pitchFamily="34" charset="0"/>
            </a:rPr>
            <a:t>MUESTREO POR FACES </a:t>
          </a:r>
          <a:endParaRPr lang="es-CO" b="1" dirty="0">
            <a:solidFill>
              <a:schemeClr val="tx1"/>
            </a:solidFill>
            <a:latin typeface="Arial" pitchFamily="34" charset="0"/>
            <a:cs typeface="Arial" pitchFamily="34" charset="0"/>
          </a:endParaRPr>
        </a:p>
      </dgm:t>
    </dgm:pt>
    <dgm:pt modelId="{833301B0-A6A5-46A0-99A2-63272F1E75AD}" type="pres">
      <dgm:prSet presAssocID="{95734D50-68E4-4867-97E0-01CFDA5D0114}" presName="Name0" presStyleCnt="0">
        <dgm:presLayoutVars>
          <dgm:chMax/>
          <dgm:chPref/>
          <dgm:dir/>
          <dgm:animLvl val="lvl"/>
        </dgm:presLayoutVars>
      </dgm:prSet>
      <dgm:spPr/>
      <dgm:t>
        <a:bodyPr/>
        <a:lstStyle/>
        <a:p>
          <a:endParaRPr lang="es-CO"/>
        </a:p>
      </dgm:t>
    </dgm:pt>
    <dgm:pt modelId="{75359A10-7F9B-43CC-98AB-743646548C15}" type="pres">
      <dgm:prSet presAssocID="{EF604FAB-B040-4890-B014-2E342DEBA046}" presName="composite" presStyleCnt="0"/>
      <dgm:spPr/>
    </dgm:pt>
    <dgm:pt modelId="{2EC8772D-984F-4CE8-BA8E-2F23B07E298C}" type="pres">
      <dgm:prSet presAssocID="{EF604FAB-B040-4890-B014-2E342DEBA046}" presName="Parent1" presStyleLbl="node1" presStyleIdx="0" presStyleCnt="6" custScaleX="142771" custScaleY="97505" custLinFactNeighborX="4339">
        <dgm:presLayoutVars>
          <dgm:chMax val="1"/>
          <dgm:chPref val="1"/>
          <dgm:bulletEnabled val="1"/>
        </dgm:presLayoutVars>
      </dgm:prSet>
      <dgm:spPr/>
      <dgm:t>
        <a:bodyPr/>
        <a:lstStyle/>
        <a:p>
          <a:endParaRPr lang="es-CO"/>
        </a:p>
      </dgm:t>
    </dgm:pt>
    <dgm:pt modelId="{C8BB0A26-5308-4756-BE01-FE6654E72ABA}" type="pres">
      <dgm:prSet presAssocID="{EF604FAB-B040-4890-B014-2E342DEBA046}" presName="Childtext1" presStyleLbl="revTx" presStyleIdx="0" presStyleCnt="3" custScaleX="138559" custScaleY="123306" custLinFactNeighborX="16328">
        <dgm:presLayoutVars>
          <dgm:chMax val="0"/>
          <dgm:chPref val="0"/>
          <dgm:bulletEnabled val="1"/>
        </dgm:presLayoutVars>
      </dgm:prSet>
      <dgm:spPr/>
      <dgm:t>
        <a:bodyPr/>
        <a:lstStyle/>
        <a:p>
          <a:endParaRPr lang="es-CO"/>
        </a:p>
      </dgm:t>
    </dgm:pt>
    <dgm:pt modelId="{AA5A00A7-B3F5-49EF-ADE5-88B1F8907618}" type="pres">
      <dgm:prSet presAssocID="{EF604FAB-B040-4890-B014-2E342DEBA046}" presName="BalanceSpacing" presStyleCnt="0"/>
      <dgm:spPr/>
    </dgm:pt>
    <dgm:pt modelId="{75366A20-A3E0-4891-A864-F8148A60D7C7}" type="pres">
      <dgm:prSet presAssocID="{EF604FAB-B040-4890-B014-2E342DEBA046}" presName="BalanceSpacing1" presStyleCnt="0"/>
      <dgm:spPr/>
    </dgm:pt>
    <dgm:pt modelId="{75F74FF2-43CB-48CC-8E3F-61B21C6FDCA5}" type="pres">
      <dgm:prSet presAssocID="{DE39B1EA-D166-4F69-9A3D-32DC3D1BFD2E}" presName="Accent1Text" presStyleLbl="node1" presStyleIdx="1" presStyleCnt="6" custScaleX="124159" custLinFactNeighborX="-16090"/>
      <dgm:spPr/>
      <dgm:t>
        <a:bodyPr/>
        <a:lstStyle/>
        <a:p>
          <a:endParaRPr lang="es-CO"/>
        </a:p>
      </dgm:t>
    </dgm:pt>
    <dgm:pt modelId="{2CD3AFE6-05C3-4C00-992D-EF5BDEAE5C9D}" type="pres">
      <dgm:prSet presAssocID="{DE39B1EA-D166-4F69-9A3D-32DC3D1BFD2E}" presName="spaceBetweenRectangles" presStyleCnt="0"/>
      <dgm:spPr/>
    </dgm:pt>
    <dgm:pt modelId="{2FF66E7F-A6EF-40B1-BA81-821257BD260E}" type="pres">
      <dgm:prSet presAssocID="{B019A7DA-7440-426C-9CD0-CC5386EEFCE2}" presName="composite" presStyleCnt="0"/>
      <dgm:spPr/>
    </dgm:pt>
    <dgm:pt modelId="{9EB16B44-6F2A-423C-B934-9D4DDBED9A9D}" type="pres">
      <dgm:prSet presAssocID="{B019A7DA-7440-426C-9CD0-CC5386EEFCE2}" presName="Parent1" presStyleLbl="node1" presStyleIdx="2" presStyleCnt="6" custScaleX="122145" custScaleY="98870" custLinFactNeighborX="748" custLinFactNeighborY="-1609">
        <dgm:presLayoutVars>
          <dgm:chMax val="1"/>
          <dgm:chPref val="1"/>
          <dgm:bulletEnabled val="1"/>
        </dgm:presLayoutVars>
      </dgm:prSet>
      <dgm:spPr/>
      <dgm:t>
        <a:bodyPr/>
        <a:lstStyle/>
        <a:p>
          <a:endParaRPr lang="es-CO"/>
        </a:p>
      </dgm:t>
    </dgm:pt>
    <dgm:pt modelId="{2C27DD9C-4E8B-4DFB-B864-A707203076FE}" type="pres">
      <dgm:prSet presAssocID="{B019A7DA-7440-426C-9CD0-CC5386EEFCE2}" presName="Childtext1" presStyleLbl="revTx" presStyleIdx="1" presStyleCnt="3">
        <dgm:presLayoutVars>
          <dgm:chMax val="0"/>
          <dgm:chPref val="0"/>
          <dgm:bulletEnabled val="1"/>
        </dgm:presLayoutVars>
      </dgm:prSet>
      <dgm:spPr/>
      <dgm:t>
        <a:bodyPr/>
        <a:lstStyle/>
        <a:p>
          <a:endParaRPr lang="es-CO"/>
        </a:p>
      </dgm:t>
    </dgm:pt>
    <dgm:pt modelId="{27B34636-2668-4016-83DE-39A52880F7BF}" type="pres">
      <dgm:prSet presAssocID="{B019A7DA-7440-426C-9CD0-CC5386EEFCE2}" presName="BalanceSpacing" presStyleCnt="0"/>
      <dgm:spPr/>
    </dgm:pt>
    <dgm:pt modelId="{3EC24730-3C75-42B0-9AEF-70E5BF54E47F}" type="pres">
      <dgm:prSet presAssocID="{B019A7DA-7440-426C-9CD0-CC5386EEFCE2}" presName="BalanceSpacing1" presStyleCnt="0"/>
      <dgm:spPr/>
    </dgm:pt>
    <dgm:pt modelId="{07EF9E04-869C-41B6-933E-7FEBEE776920}" type="pres">
      <dgm:prSet presAssocID="{A65F9664-0735-408F-9841-DFC839100A03}" presName="Accent1Text" presStyleLbl="node1" presStyleIdx="3" presStyleCnt="6" custScaleX="129864" custScaleY="103240" custLinFactNeighborX="13813" custLinFactNeighborY="-3325"/>
      <dgm:spPr/>
      <dgm:t>
        <a:bodyPr/>
        <a:lstStyle/>
        <a:p>
          <a:endParaRPr lang="es-CO"/>
        </a:p>
      </dgm:t>
    </dgm:pt>
    <dgm:pt modelId="{A7751179-560B-466A-8511-3D3A20BDF89E}" type="pres">
      <dgm:prSet presAssocID="{A65F9664-0735-408F-9841-DFC839100A03}" presName="spaceBetweenRectangles" presStyleCnt="0"/>
      <dgm:spPr/>
    </dgm:pt>
    <dgm:pt modelId="{C8636B5A-5138-472B-A73D-82A5043A4A3A}" type="pres">
      <dgm:prSet presAssocID="{82BAAE41-A6E4-4314-B19B-239DE7BF853C}" presName="composite" presStyleCnt="0"/>
      <dgm:spPr/>
    </dgm:pt>
    <dgm:pt modelId="{763F1C21-3593-48EA-A61B-7872365CA957}" type="pres">
      <dgm:prSet presAssocID="{82BAAE41-A6E4-4314-B19B-239DE7BF853C}" presName="Parent1" presStyleLbl="node1" presStyleIdx="4" presStyleCnt="6" custScaleX="131169" custScaleY="110482" custLinFactNeighborX="7657">
        <dgm:presLayoutVars>
          <dgm:chMax val="1"/>
          <dgm:chPref val="1"/>
          <dgm:bulletEnabled val="1"/>
        </dgm:presLayoutVars>
      </dgm:prSet>
      <dgm:spPr/>
      <dgm:t>
        <a:bodyPr/>
        <a:lstStyle/>
        <a:p>
          <a:endParaRPr lang="es-CO"/>
        </a:p>
      </dgm:t>
    </dgm:pt>
    <dgm:pt modelId="{283B1DA5-2B18-4D7D-910E-45F82B233C78}" type="pres">
      <dgm:prSet presAssocID="{82BAAE41-A6E4-4314-B19B-239DE7BF853C}" presName="Childtext1" presStyleLbl="revTx" presStyleIdx="2" presStyleCnt="3">
        <dgm:presLayoutVars>
          <dgm:chMax val="0"/>
          <dgm:chPref val="0"/>
          <dgm:bulletEnabled val="1"/>
        </dgm:presLayoutVars>
      </dgm:prSet>
      <dgm:spPr/>
      <dgm:t>
        <a:bodyPr/>
        <a:lstStyle/>
        <a:p>
          <a:endParaRPr lang="es-CO"/>
        </a:p>
      </dgm:t>
    </dgm:pt>
    <dgm:pt modelId="{037E7A08-568A-40F1-A2E2-731E607759EA}" type="pres">
      <dgm:prSet presAssocID="{82BAAE41-A6E4-4314-B19B-239DE7BF853C}" presName="BalanceSpacing" presStyleCnt="0"/>
      <dgm:spPr/>
    </dgm:pt>
    <dgm:pt modelId="{3BDB9D28-1CF6-4D30-B18B-E86D85F2F6AE}" type="pres">
      <dgm:prSet presAssocID="{82BAAE41-A6E4-4314-B19B-239DE7BF853C}" presName="BalanceSpacing1" presStyleCnt="0"/>
      <dgm:spPr/>
    </dgm:pt>
    <dgm:pt modelId="{854DC98D-757D-4D44-8368-D5B0ECFC7618}" type="pres">
      <dgm:prSet presAssocID="{9C1CAB64-6C52-4C39-B37A-2A122693DB38}" presName="Accent1Text" presStyleLbl="node1" presStyleIdx="5" presStyleCnt="6" custScaleX="118639" custScaleY="104216" custLinFactNeighborX="-16391"/>
      <dgm:spPr/>
      <dgm:t>
        <a:bodyPr/>
        <a:lstStyle/>
        <a:p>
          <a:endParaRPr lang="es-CO"/>
        </a:p>
      </dgm:t>
    </dgm:pt>
  </dgm:ptLst>
  <dgm:cxnLst>
    <dgm:cxn modelId="{F4D01A3D-DD8B-4858-BCC8-8CEA52CF9944}" type="presOf" srcId="{EF604FAB-B040-4890-B014-2E342DEBA046}" destId="{2EC8772D-984F-4CE8-BA8E-2F23B07E298C}" srcOrd="0" destOrd="0" presId="urn:microsoft.com/office/officeart/2008/layout/AlternatingHexagons"/>
    <dgm:cxn modelId="{C3B9983F-C8BB-4E06-BD3F-2F6083E92407}" type="presOf" srcId="{95734D50-68E4-4867-97E0-01CFDA5D0114}" destId="{833301B0-A6A5-46A0-99A2-63272F1E75AD}" srcOrd="0" destOrd="0" presId="urn:microsoft.com/office/officeart/2008/layout/AlternatingHexagons"/>
    <dgm:cxn modelId="{681F4630-1225-41CC-8433-CDCA09A7808C}" srcId="{95734D50-68E4-4867-97E0-01CFDA5D0114}" destId="{82BAAE41-A6E4-4314-B19B-239DE7BF853C}" srcOrd="2" destOrd="0" parTransId="{5FDB31A4-E990-4BE5-9C2E-54B3252CF757}" sibTransId="{9C1CAB64-6C52-4C39-B37A-2A122693DB38}"/>
    <dgm:cxn modelId="{94119714-EECA-4EB7-A6CB-2EC02C55FBA8}" type="presOf" srcId="{82BAAE41-A6E4-4314-B19B-239DE7BF853C}" destId="{763F1C21-3593-48EA-A61B-7872365CA957}" srcOrd="0" destOrd="0" presId="urn:microsoft.com/office/officeart/2008/layout/AlternatingHexagons"/>
    <dgm:cxn modelId="{67E3AA6B-C513-4B89-92E5-864A388D06EE}" type="presOf" srcId="{9C1CAB64-6C52-4C39-B37A-2A122693DB38}" destId="{854DC98D-757D-4D44-8368-D5B0ECFC7618}" srcOrd="0" destOrd="0" presId="urn:microsoft.com/office/officeart/2008/layout/AlternatingHexagons"/>
    <dgm:cxn modelId="{1A5A0A71-800F-4C89-88A3-7F8E51AADF7B}" srcId="{95734D50-68E4-4867-97E0-01CFDA5D0114}" destId="{B019A7DA-7440-426C-9CD0-CC5386EEFCE2}" srcOrd="1" destOrd="0" parTransId="{3E1A2CBC-E293-49DD-A9F2-63F91ED36768}" sibTransId="{A65F9664-0735-408F-9841-DFC839100A03}"/>
    <dgm:cxn modelId="{EF6F60C2-268C-47F8-A1D7-2F2918217449}" type="presOf" srcId="{A65F9664-0735-408F-9841-DFC839100A03}" destId="{07EF9E04-869C-41B6-933E-7FEBEE776920}" srcOrd="0" destOrd="0" presId="urn:microsoft.com/office/officeart/2008/layout/AlternatingHexagons"/>
    <dgm:cxn modelId="{EE4B030F-37CB-4CC5-871E-DAD9ADEE29BF}" type="presOf" srcId="{DE39B1EA-D166-4F69-9A3D-32DC3D1BFD2E}" destId="{75F74FF2-43CB-48CC-8E3F-61B21C6FDCA5}" srcOrd="0" destOrd="0" presId="urn:microsoft.com/office/officeart/2008/layout/AlternatingHexagons"/>
    <dgm:cxn modelId="{0C6F02AB-6B66-49A3-90B9-F8A1ACD0A782}" srcId="{95734D50-68E4-4867-97E0-01CFDA5D0114}" destId="{EF604FAB-B040-4890-B014-2E342DEBA046}" srcOrd="0" destOrd="0" parTransId="{90969DFE-641E-4A5D-8CE6-AD1F9AD3EFE1}" sibTransId="{DE39B1EA-D166-4F69-9A3D-32DC3D1BFD2E}"/>
    <dgm:cxn modelId="{3E0946D4-CCA9-4A5D-9F4D-E3C9AEE02C62}" type="presOf" srcId="{B019A7DA-7440-426C-9CD0-CC5386EEFCE2}" destId="{9EB16B44-6F2A-423C-B934-9D4DDBED9A9D}" srcOrd="0" destOrd="0" presId="urn:microsoft.com/office/officeart/2008/layout/AlternatingHexagons"/>
    <dgm:cxn modelId="{F996EECC-654F-4F34-8F63-E44007D883F4}" type="presParOf" srcId="{833301B0-A6A5-46A0-99A2-63272F1E75AD}" destId="{75359A10-7F9B-43CC-98AB-743646548C15}" srcOrd="0" destOrd="0" presId="urn:microsoft.com/office/officeart/2008/layout/AlternatingHexagons"/>
    <dgm:cxn modelId="{96F0F1D9-803D-4D56-94FE-92EB8C345B57}" type="presParOf" srcId="{75359A10-7F9B-43CC-98AB-743646548C15}" destId="{2EC8772D-984F-4CE8-BA8E-2F23B07E298C}" srcOrd="0" destOrd="0" presId="urn:microsoft.com/office/officeart/2008/layout/AlternatingHexagons"/>
    <dgm:cxn modelId="{A13245D8-FC4C-478A-864F-0F821BC5BD75}" type="presParOf" srcId="{75359A10-7F9B-43CC-98AB-743646548C15}" destId="{C8BB0A26-5308-4756-BE01-FE6654E72ABA}" srcOrd="1" destOrd="0" presId="urn:microsoft.com/office/officeart/2008/layout/AlternatingHexagons"/>
    <dgm:cxn modelId="{5E569E19-8B9E-451A-835F-5201FCE75AEF}" type="presParOf" srcId="{75359A10-7F9B-43CC-98AB-743646548C15}" destId="{AA5A00A7-B3F5-49EF-ADE5-88B1F8907618}" srcOrd="2" destOrd="0" presId="urn:microsoft.com/office/officeart/2008/layout/AlternatingHexagons"/>
    <dgm:cxn modelId="{860CBCB0-2B86-4667-90FF-C340B6949576}" type="presParOf" srcId="{75359A10-7F9B-43CC-98AB-743646548C15}" destId="{75366A20-A3E0-4891-A864-F8148A60D7C7}" srcOrd="3" destOrd="0" presId="urn:microsoft.com/office/officeart/2008/layout/AlternatingHexagons"/>
    <dgm:cxn modelId="{42981FF1-60D1-492E-8711-99409DD5777B}" type="presParOf" srcId="{75359A10-7F9B-43CC-98AB-743646548C15}" destId="{75F74FF2-43CB-48CC-8E3F-61B21C6FDCA5}" srcOrd="4" destOrd="0" presId="urn:microsoft.com/office/officeart/2008/layout/AlternatingHexagons"/>
    <dgm:cxn modelId="{8EB16190-F7BD-44DA-ADB4-A0398106FB87}" type="presParOf" srcId="{833301B0-A6A5-46A0-99A2-63272F1E75AD}" destId="{2CD3AFE6-05C3-4C00-992D-EF5BDEAE5C9D}" srcOrd="1" destOrd="0" presId="urn:microsoft.com/office/officeart/2008/layout/AlternatingHexagons"/>
    <dgm:cxn modelId="{755A56BF-462E-4399-89A0-833B2E39D77E}" type="presParOf" srcId="{833301B0-A6A5-46A0-99A2-63272F1E75AD}" destId="{2FF66E7F-A6EF-40B1-BA81-821257BD260E}" srcOrd="2" destOrd="0" presId="urn:microsoft.com/office/officeart/2008/layout/AlternatingHexagons"/>
    <dgm:cxn modelId="{B294DF2D-C6C7-4B39-8212-6B18AA1619AA}" type="presParOf" srcId="{2FF66E7F-A6EF-40B1-BA81-821257BD260E}" destId="{9EB16B44-6F2A-423C-B934-9D4DDBED9A9D}" srcOrd="0" destOrd="0" presId="urn:microsoft.com/office/officeart/2008/layout/AlternatingHexagons"/>
    <dgm:cxn modelId="{95ED36A9-9413-4FF2-93CD-FABFF4203C7D}" type="presParOf" srcId="{2FF66E7F-A6EF-40B1-BA81-821257BD260E}" destId="{2C27DD9C-4E8B-4DFB-B864-A707203076FE}" srcOrd="1" destOrd="0" presId="urn:microsoft.com/office/officeart/2008/layout/AlternatingHexagons"/>
    <dgm:cxn modelId="{31DECC77-8F77-4FB4-A64F-FAAEC0C9932F}" type="presParOf" srcId="{2FF66E7F-A6EF-40B1-BA81-821257BD260E}" destId="{27B34636-2668-4016-83DE-39A52880F7BF}" srcOrd="2" destOrd="0" presId="urn:microsoft.com/office/officeart/2008/layout/AlternatingHexagons"/>
    <dgm:cxn modelId="{95564D06-235D-4D57-9E9F-E02C9786FAC7}" type="presParOf" srcId="{2FF66E7F-A6EF-40B1-BA81-821257BD260E}" destId="{3EC24730-3C75-42B0-9AEF-70E5BF54E47F}" srcOrd="3" destOrd="0" presId="urn:microsoft.com/office/officeart/2008/layout/AlternatingHexagons"/>
    <dgm:cxn modelId="{E0D9B085-3B3A-4B63-9C81-08D0FDA80FCB}" type="presParOf" srcId="{2FF66E7F-A6EF-40B1-BA81-821257BD260E}" destId="{07EF9E04-869C-41B6-933E-7FEBEE776920}" srcOrd="4" destOrd="0" presId="urn:microsoft.com/office/officeart/2008/layout/AlternatingHexagons"/>
    <dgm:cxn modelId="{140DC8FB-8CD8-4AA9-8941-20DE954A14F3}" type="presParOf" srcId="{833301B0-A6A5-46A0-99A2-63272F1E75AD}" destId="{A7751179-560B-466A-8511-3D3A20BDF89E}" srcOrd="3" destOrd="0" presId="urn:microsoft.com/office/officeart/2008/layout/AlternatingHexagons"/>
    <dgm:cxn modelId="{6824DCA6-F195-45BE-8F1E-BADEC22F5249}" type="presParOf" srcId="{833301B0-A6A5-46A0-99A2-63272F1E75AD}" destId="{C8636B5A-5138-472B-A73D-82A5043A4A3A}" srcOrd="4" destOrd="0" presId="urn:microsoft.com/office/officeart/2008/layout/AlternatingHexagons"/>
    <dgm:cxn modelId="{923E8A96-03CF-4974-88B0-B614C48BBC1E}" type="presParOf" srcId="{C8636B5A-5138-472B-A73D-82A5043A4A3A}" destId="{763F1C21-3593-48EA-A61B-7872365CA957}" srcOrd="0" destOrd="0" presId="urn:microsoft.com/office/officeart/2008/layout/AlternatingHexagons"/>
    <dgm:cxn modelId="{2677D788-9A50-465F-BF61-5C61EF9E354E}" type="presParOf" srcId="{C8636B5A-5138-472B-A73D-82A5043A4A3A}" destId="{283B1DA5-2B18-4D7D-910E-45F82B233C78}" srcOrd="1" destOrd="0" presId="urn:microsoft.com/office/officeart/2008/layout/AlternatingHexagons"/>
    <dgm:cxn modelId="{DD5CA2D4-EED3-46E6-BEB5-A9FEA7A08C60}" type="presParOf" srcId="{C8636B5A-5138-472B-A73D-82A5043A4A3A}" destId="{037E7A08-568A-40F1-A2E2-731E607759EA}" srcOrd="2" destOrd="0" presId="urn:microsoft.com/office/officeart/2008/layout/AlternatingHexagons"/>
    <dgm:cxn modelId="{1B98C1D5-2AEA-4F83-BA4D-C6682708C53E}" type="presParOf" srcId="{C8636B5A-5138-472B-A73D-82A5043A4A3A}" destId="{3BDB9D28-1CF6-4D30-B18B-E86D85F2F6AE}" srcOrd="3" destOrd="0" presId="urn:microsoft.com/office/officeart/2008/layout/AlternatingHexagons"/>
    <dgm:cxn modelId="{77A3F575-F46C-4444-B239-5C65A0CA1237}" type="presParOf" srcId="{C8636B5A-5138-472B-A73D-82A5043A4A3A}" destId="{854DC98D-757D-4D44-8368-D5B0ECFC761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C1702-A377-4113-8C6A-426A11ADB3DB}"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s-CO"/>
        </a:p>
      </dgm:t>
    </dgm:pt>
    <dgm:pt modelId="{A44D70DC-EBE8-49BE-BD6B-40303FE31DC1}">
      <dgm:prSet phldrT="[Texto]" custT="1"/>
      <dgm:spPr/>
      <dgm:t>
        <a:bodyPr/>
        <a:lstStyle/>
        <a:p>
          <a:pPr algn="ctr"/>
          <a:r>
            <a:rPr lang="es-CO" sz="1800" b="1" dirty="0" smtClean="0">
              <a:solidFill>
                <a:schemeClr val="tx1"/>
              </a:solidFill>
              <a:latin typeface="Arial" pitchFamily="34" charset="0"/>
              <a:cs typeface="Arial" pitchFamily="34" charset="0"/>
            </a:rPr>
            <a:t>EL ERROR DE ESTIMACIÓN.</a:t>
          </a:r>
          <a:endParaRPr lang="es-CO" sz="1800" b="1" dirty="0">
            <a:solidFill>
              <a:schemeClr val="tx1"/>
            </a:solidFill>
            <a:latin typeface="Arial" pitchFamily="34" charset="0"/>
            <a:cs typeface="Arial" pitchFamily="34" charset="0"/>
          </a:endParaRPr>
        </a:p>
      </dgm:t>
    </dgm:pt>
    <dgm:pt modelId="{6F8F2BA3-CA65-4188-9B94-BF6C6DDA7640}" type="parTrans" cxnId="{2AD09AFB-4AE1-45A0-9C40-B0354E1ACEB8}">
      <dgm:prSet/>
      <dgm:spPr/>
      <dgm:t>
        <a:bodyPr/>
        <a:lstStyle/>
        <a:p>
          <a:endParaRPr lang="es-CO"/>
        </a:p>
      </dgm:t>
    </dgm:pt>
    <dgm:pt modelId="{C37A23AA-C495-4AC1-B33C-AF28DEB899DE}" type="sibTrans" cxnId="{2AD09AFB-4AE1-45A0-9C40-B0354E1ACEB8}">
      <dgm:prSet/>
      <dgm:spPr/>
      <dgm:t>
        <a:bodyPr/>
        <a:lstStyle/>
        <a:p>
          <a:endParaRPr lang="es-CO"/>
        </a:p>
      </dgm:t>
    </dgm:pt>
    <dgm:pt modelId="{EC97FF05-21E6-45D4-B817-73D594671C0A}">
      <dgm:prSet phldrT="[Texto]" custT="1"/>
      <dgm:spPr/>
      <dgm:t>
        <a:bodyPr/>
        <a:lstStyle/>
        <a:p>
          <a:pPr algn="ctr"/>
          <a:r>
            <a:rPr lang="es-CO" sz="1800" b="1" dirty="0" smtClean="0">
              <a:solidFill>
                <a:schemeClr val="tx1"/>
              </a:solidFill>
              <a:latin typeface="Arial" pitchFamily="34" charset="0"/>
              <a:cs typeface="Arial" pitchFamily="34" charset="0"/>
            </a:rPr>
            <a:t>PARAMETRO (POBLACIONAL)</a:t>
          </a:r>
          <a:endParaRPr lang="es-CO" sz="1800" b="1" dirty="0">
            <a:solidFill>
              <a:schemeClr val="tx1"/>
            </a:solidFill>
            <a:latin typeface="Arial" pitchFamily="34" charset="0"/>
            <a:cs typeface="Arial" pitchFamily="34" charset="0"/>
          </a:endParaRPr>
        </a:p>
      </dgm:t>
    </dgm:pt>
    <dgm:pt modelId="{94DDBB5F-91F2-4117-B337-76B6ED4B620D}" type="parTrans" cxnId="{BC351AD3-61B0-435B-8044-4C7B2D205528}">
      <dgm:prSet/>
      <dgm:spPr/>
      <dgm:t>
        <a:bodyPr/>
        <a:lstStyle/>
        <a:p>
          <a:endParaRPr lang="es-CO"/>
        </a:p>
      </dgm:t>
    </dgm:pt>
    <dgm:pt modelId="{7CA642CC-C88F-460D-89D0-F87FA7848A9E}" type="sibTrans" cxnId="{BC351AD3-61B0-435B-8044-4C7B2D205528}">
      <dgm:prSet/>
      <dgm:spPr/>
      <dgm:t>
        <a:bodyPr/>
        <a:lstStyle/>
        <a:p>
          <a:endParaRPr lang="es-CO"/>
        </a:p>
      </dgm:t>
    </dgm:pt>
    <dgm:pt modelId="{775FB0A7-EB4D-4C41-A124-F148705C4783}">
      <dgm:prSet phldrT="[Texto]"/>
      <dgm:spPr/>
      <dgm:t>
        <a:bodyPr/>
        <a:lstStyle/>
        <a:p>
          <a:r>
            <a:rPr lang="es-CO" b="1" dirty="0" smtClean="0">
              <a:solidFill>
                <a:schemeClr val="tx1"/>
              </a:solidFill>
              <a:latin typeface="Arial" pitchFamily="34" charset="0"/>
              <a:cs typeface="Arial" pitchFamily="34" charset="0"/>
            </a:rPr>
            <a:t>ESTIMADOR PUNTUAL</a:t>
          </a:r>
          <a:endParaRPr lang="es-CO" b="1" dirty="0">
            <a:solidFill>
              <a:schemeClr val="tx1"/>
            </a:solidFill>
            <a:latin typeface="Arial" pitchFamily="34" charset="0"/>
            <a:cs typeface="Arial" pitchFamily="34" charset="0"/>
          </a:endParaRPr>
        </a:p>
      </dgm:t>
    </dgm:pt>
    <dgm:pt modelId="{BE10FDA7-D20B-4EEC-8F40-2D2F29BF5A68}" type="parTrans" cxnId="{621A0E6F-C00A-4715-977A-500833B4F8DD}">
      <dgm:prSet/>
      <dgm:spPr/>
      <dgm:t>
        <a:bodyPr/>
        <a:lstStyle/>
        <a:p>
          <a:endParaRPr lang="es-CO"/>
        </a:p>
      </dgm:t>
    </dgm:pt>
    <dgm:pt modelId="{450F2DD9-A1A0-4EFA-93DC-C2F28146B69B}" type="sibTrans" cxnId="{621A0E6F-C00A-4715-977A-500833B4F8DD}">
      <dgm:prSet/>
      <dgm:spPr/>
      <dgm:t>
        <a:bodyPr/>
        <a:lstStyle/>
        <a:p>
          <a:endParaRPr lang="es-CO"/>
        </a:p>
      </dgm:t>
    </dgm:pt>
    <dgm:pt modelId="{ED8F2704-13EB-437B-97F4-913A5279779E}">
      <dgm:prSet phldrT="[Texto]"/>
      <dgm:spPr/>
      <dgm:t>
        <a:bodyPr/>
        <a:lstStyle/>
        <a:p>
          <a:r>
            <a:rPr lang="es-CO" b="1" dirty="0" smtClean="0">
              <a:solidFill>
                <a:schemeClr val="tx1"/>
              </a:solidFill>
              <a:latin typeface="Arial" pitchFamily="34" charset="0"/>
              <a:cs typeface="Arial" pitchFamily="34" charset="0"/>
            </a:rPr>
            <a:t>ESTIMADOR POR INTERVALOS</a:t>
          </a:r>
          <a:endParaRPr lang="es-CO" b="1" dirty="0">
            <a:solidFill>
              <a:schemeClr val="tx1"/>
            </a:solidFill>
            <a:latin typeface="Arial" pitchFamily="34" charset="0"/>
            <a:cs typeface="Arial" pitchFamily="34" charset="0"/>
          </a:endParaRPr>
        </a:p>
      </dgm:t>
    </dgm:pt>
    <dgm:pt modelId="{F9A413D7-ACA1-4DD2-94DD-4C867804E7EF}" type="parTrans" cxnId="{A586F018-1434-4709-A7B6-AC2E72A40F03}">
      <dgm:prSet/>
      <dgm:spPr/>
      <dgm:t>
        <a:bodyPr/>
        <a:lstStyle/>
        <a:p>
          <a:endParaRPr lang="es-CO"/>
        </a:p>
      </dgm:t>
    </dgm:pt>
    <dgm:pt modelId="{808D7F94-004F-44AB-B54E-932C91904253}" type="sibTrans" cxnId="{A586F018-1434-4709-A7B6-AC2E72A40F03}">
      <dgm:prSet/>
      <dgm:spPr/>
      <dgm:t>
        <a:bodyPr/>
        <a:lstStyle/>
        <a:p>
          <a:endParaRPr lang="es-CO"/>
        </a:p>
      </dgm:t>
    </dgm:pt>
    <dgm:pt modelId="{7A728158-447E-4A36-A763-E8544F928251}" type="pres">
      <dgm:prSet presAssocID="{1A5C1702-A377-4113-8C6A-426A11ADB3DB}" presName="matrix" presStyleCnt="0">
        <dgm:presLayoutVars>
          <dgm:chMax val="1"/>
          <dgm:dir/>
          <dgm:resizeHandles val="exact"/>
        </dgm:presLayoutVars>
      </dgm:prSet>
      <dgm:spPr/>
      <dgm:t>
        <a:bodyPr/>
        <a:lstStyle/>
        <a:p>
          <a:endParaRPr lang="es-CO"/>
        </a:p>
      </dgm:t>
    </dgm:pt>
    <dgm:pt modelId="{EEDFEDD1-573C-4D57-9E9A-749933A1E96D}" type="pres">
      <dgm:prSet presAssocID="{1A5C1702-A377-4113-8C6A-426A11ADB3DB}" presName="diamond" presStyleLbl="bgShp" presStyleIdx="0" presStyleCnt="1"/>
      <dgm:spPr/>
    </dgm:pt>
    <dgm:pt modelId="{E8DD5D60-451E-4950-A648-E319E8D187EB}" type="pres">
      <dgm:prSet presAssocID="{1A5C1702-A377-4113-8C6A-426A11ADB3DB}" presName="quad1" presStyleLbl="node1" presStyleIdx="0" presStyleCnt="4" custScaleX="107189" custLinFactNeighborX="-7370" custLinFactNeighborY="1933">
        <dgm:presLayoutVars>
          <dgm:chMax val="0"/>
          <dgm:chPref val="0"/>
          <dgm:bulletEnabled val="1"/>
        </dgm:presLayoutVars>
      </dgm:prSet>
      <dgm:spPr/>
      <dgm:t>
        <a:bodyPr/>
        <a:lstStyle/>
        <a:p>
          <a:endParaRPr lang="es-CO"/>
        </a:p>
      </dgm:t>
    </dgm:pt>
    <dgm:pt modelId="{6D44155D-FAA9-4427-B4D0-1AF7432F0AE4}" type="pres">
      <dgm:prSet presAssocID="{1A5C1702-A377-4113-8C6A-426A11ADB3DB}" presName="quad2" presStyleLbl="node1" presStyleIdx="1" presStyleCnt="4" custScaleX="114275">
        <dgm:presLayoutVars>
          <dgm:chMax val="0"/>
          <dgm:chPref val="0"/>
          <dgm:bulletEnabled val="1"/>
        </dgm:presLayoutVars>
      </dgm:prSet>
      <dgm:spPr/>
      <dgm:t>
        <a:bodyPr/>
        <a:lstStyle/>
        <a:p>
          <a:endParaRPr lang="es-CO"/>
        </a:p>
      </dgm:t>
    </dgm:pt>
    <dgm:pt modelId="{1D6A2E26-CFE5-4DE1-8248-F7D393F23292}" type="pres">
      <dgm:prSet presAssocID="{1A5C1702-A377-4113-8C6A-426A11ADB3DB}" presName="quad3" presStyleLbl="node1" presStyleIdx="2" presStyleCnt="4" custScaleX="106621" custLinFactNeighborX="-3827">
        <dgm:presLayoutVars>
          <dgm:chMax val="0"/>
          <dgm:chPref val="0"/>
          <dgm:bulletEnabled val="1"/>
        </dgm:presLayoutVars>
      </dgm:prSet>
      <dgm:spPr/>
      <dgm:t>
        <a:bodyPr/>
        <a:lstStyle/>
        <a:p>
          <a:endParaRPr lang="es-CO"/>
        </a:p>
      </dgm:t>
    </dgm:pt>
    <dgm:pt modelId="{7D99415C-58B4-425A-A207-48660B4ACA1A}" type="pres">
      <dgm:prSet presAssocID="{1A5C1702-A377-4113-8C6A-426A11ADB3DB}" presName="quad4" presStyleLbl="node1" presStyleIdx="3" presStyleCnt="4" custScaleX="114275" custLinFactNeighborX="7654">
        <dgm:presLayoutVars>
          <dgm:chMax val="0"/>
          <dgm:chPref val="0"/>
          <dgm:bulletEnabled val="1"/>
        </dgm:presLayoutVars>
      </dgm:prSet>
      <dgm:spPr/>
      <dgm:t>
        <a:bodyPr/>
        <a:lstStyle/>
        <a:p>
          <a:endParaRPr lang="es-CO"/>
        </a:p>
      </dgm:t>
    </dgm:pt>
  </dgm:ptLst>
  <dgm:cxnLst>
    <dgm:cxn modelId="{BC351AD3-61B0-435B-8044-4C7B2D205528}" srcId="{1A5C1702-A377-4113-8C6A-426A11ADB3DB}" destId="{EC97FF05-21E6-45D4-B817-73D594671C0A}" srcOrd="1" destOrd="0" parTransId="{94DDBB5F-91F2-4117-B337-76B6ED4B620D}" sibTransId="{7CA642CC-C88F-460D-89D0-F87FA7848A9E}"/>
    <dgm:cxn modelId="{7F0147E9-F51D-45C6-8CBC-7A3EA38AD944}" type="presOf" srcId="{EC97FF05-21E6-45D4-B817-73D594671C0A}" destId="{6D44155D-FAA9-4427-B4D0-1AF7432F0AE4}" srcOrd="0" destOrd="0" presId="urn:microsoft.com/office/officeart/2005/8/layout/matrix3"/>
    <dgm:cxn modelId="{2AD09AFB-4AE1-45A0-9C40-B0354E1ACEB8}" srcId="{1A5C1702-A377-4113-8C6A-426A11ADB3DB}" destId="{A44D70DC-EBE8-49BE-BD6B-40303FE31DC1}" srcOrd="0" destOrd="0" parTransId="{6F8F2BA3-CA65-4188-9B94-BF6C6DDA7640}" sibTransId="{C37A23AA-C495-4AC1-B33C-AF28DEB899DE}"/>
    <dgm:cxn modelId="{621A0E6F-C00A-4715-977A-500833B4F8DD}" srcId="{1A5C1702-A377-4113-8C6A-426A11ADB3DB}" destId="{775FB0A7-EB4D-4C41-A124-F148705C4783}" srcOrd="2" destOrd="0" parTransId="{BE10FDA7-D20B-4EEC-8F40-2D2F29BF5A68}" sibTransId="{450F2DD9-A1A0-4EFA-93DC-C2F28146B69B}"/>
    <dgm:cxn modelId="{A041A307-72E9-4141-BE17-CBD332820275}" type="presOf" srcId="{775FB0A7-EB4D-4C41-A124-F148705C4783}" destId="{1D6A2E26-CFE5-4DE1-8248-F7D393F23292}" srcOrd="0" destOrd="0" presId="urn:microsoft.com/office/officeart/2005/8/layout/matrix3"/>
    <dgm:cxn modelId="{AC992874-B0C1-4824-A677-12CB63CB7941}" type="presOf" srcId="{ED8F2704-13EB-437B-97F4-913A5279779E}" destId="{7D99415C-58B4-425A-A207-48660B4ACA1A}" srcOrd="0" destOrd="0" presId="urn:microsoft.com/office/officeart/2005/8/layout/matrix3"/>
    <dgm:cxn modelId="{A586F018-1434-4709-A7B6-AC2E72A40F03}" srcId="{1A5C1702-A377-4113-8C6A-426A11ADB3DB}" destId="{ED8F2704-13EB-437B-97F4-913A5279779E}" srcOrd="3" destOrd="0" parTransId="{F9A413D7-ACA1-4DD2-94DD-4C867804E7EF}" sibTransId="{808D7F94-004F-44AB-B54E-932C91904253}"/>
    <dgm:cxn modelId="{8619832A-A746-491F-BFC6-47736D8AAD2F}" type="presOf" srcId="{A44D70DC-EBE8-49BE-BD6B-40303FE31DC1}" destId="{E8DD5D60-451E-4950-A648-E319E8D187EB}" srcOrd="0" destOrd="0" presId="urn:microsoft.com/office/officeart/2005/8/layout/matrix3"/>
    <dgm:cxn modelId="{85C9DD74-4974-4A2F-8223-CA3A6F91B265}" type="presOf" srcId="{1A5C1702-A377-4113-8C6A-426A11ADB3DB}" destId="{7A728158-447E-4A36-A763-E8544F928251}" srcOrd="0" destOrd="0" presId="urn:microsoft.com/office/officeart/2005/8/layout/matrix3"/>
    <dgm:cxn modelId="{9AA3A962-BE33-4249-8597-FFFC7508A480}" type="presParOf" srcId="{7A728158-447E-4A36-A763-E8544F928251}" destId="{EEDFEDD1-573C-4D57-9E9A-749933A1E96D}" srcOrd="0" destOrd="0" presId="urn:microsoft.com/office/officeart/2005/8/layout/matrix3"/>
    <dgm:cxn modelId="{60F39D01-216C-4968-BC48-9A7041814424}" type="presParOf" srcId="{7A728158-447E-4A36-A763-E8544F928251}" destId="{E8DD5D60-451E-4950-A648-E319E8D187EB}" srcOrd="1" destOrd="0" presId="urn:microsoft.com/office/officeart/2005/8/layout/matrix3"/>
    <dgm:cxn modelId="{5281C4E9-B34A-4DF0-81B4-EB7ACEED4AF8}" type="presParOf" srcId="{7A728158-447E-4A36-A763-E8544F928251}" destId="{6D44155D-FAA9-4427-B4D0-1AF7432F0AE4}" srcOrd="2" destOrd="0" presId="urn:microsoft.com/office/officeart/2005/8/layout/matrix3"/>
    <dgm:cxn modelId="{B7614DB7-8232-49AC-80C3-17DCE3A94135}" type="presParOf" srcId="{7A728158-447E-4A36-A763-E8544F928251}" destId="{1D6A2E26-CFE5-4DE1-8248-F7D393F23292}" srcOrd="3" destOrd="0" presId="urn:microsoft.com/office/officeart/2005/8/layout/matrix3"/>
    <dgm:cxn modelId="{EB1061B3-B388-4930-8075-4AA8E9024A95}" type="presParOf" srcId="{7A728158-447E-4A36-A763-E8544F928251}" destId="{7D99415C-58B4-425A-A207-48660B4ACA1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BB9B21-F87A-4473-BAE3-B9AFF277F16D}" type="doc">
      <dgm:prSet loTypeId="urn:microsoft.com/office/officeart/2005/8/layout/pList1#1" loCatId="list" qsTypeId="urn:microsoft.com/office/officeart/2005/8/quickstyle/simple5" qsCatId="simple" csTypeId="urn:microsoft.com/office/officeart/2005/8/colors/colorful2" csCatId="colorful" phldr="1"/>
      <dgm:spPr/>
      <dgm:t>
        <a:bodyPr/>
        <a:lstStyle/>
        <a:p>
          <a:endParaRPr lang="es-CO"/>
        </a:p>
      </dgm:t>
    </dgm:pt>
    <dgm:pt modelId="{9BA9D6A9-1A3F-48D5-A5D7-B0277C45D068}">
      <dgm:prSet phldrT="[Texto]"/>
      <dgm:spPr/>
      <dgm:t>
        <a:bodyPr/>
        <a:lstStyle/>
        <a:p>
          <a:r>
            <a:rPr lang="es-MX" b="1" dirty="0" smtClean="0"/>
            <a:t>DISTRIBUCION DE MEDIAS MUESTRALES.</a:t>
          </a:r>
          <a:endParaRPr lang="es-CO" b="1" dirty="0"/>
        </a:p>
      </dgm:t>
    </dgm:pt>
    <dgm:pt modelId="{9F9E34AD-6605-49BE-94A9-EBE6C6EB934C}" type="parTrans" cxnId="{2F6C57CB-7042-4516-8D35-1911E501C6EE}">
      <dgm:prSet/>
      <dgm:spPr/>
      <dgm:t>
        <a:bodyPr/>
        <a:lstStyle/>
        <a:p>
          <a:endParaRPr lang="es-CO"/>
        </a:p>
      </dgm:t>
    </dgm:pt>
    <dgm:pt modelId="{199C9FEF-8B59-4625-92BB-C6604B6F1199}" type="sibTrans" cxnId="{2F6C57CB-7042-4516-8D35-1911E501C6EE}">
      <dgm:prSet/>
      <dgm:spPr/>
      <dgm:t>
        <a:bodyPr/>
        <a:lstStyle/>
        <a:p>
          <a:endParaRPr lang="es-CO"/>
        </a:p>
      </dgm:t>
    </dgm:pt>
    <dgm:pt modelId="{B0C1C4FB-4226-42D2-AEEA-6A0362129049}">
      <dgm:prSet phldrT="[Texto]"/>
      <dgm:spPr/>
      <dgm:t>
        <a:bodyPr/>
        <a:lstStyle/>
        <a:p>
          <a:r>
            <a:rPr lang="es-MX" b="1" dirty="0" smtClean="0"/>
            <a:t>DISTRIBUCION MUESTRAL DE UNA  PROPORCION. </a:t>
          </a:r>
          <a:endParaRPr lang="es-CO" b="1" dirty="0"/>
        </a:p>
      </dgm:t>
    </dgm:pt>
    <dgm:pt modelId="{E1FEAC1E-5914-4B85-BCE2-6FC15A74709F}" type="parTrans" cxnId="{30C918E4-6AA0-448A-B2EF-907376D3E5F8}">
      <dgm:prSet/>
      <dgm:spPr/>
      <dgm:t>
        <a:bodyPr/>
        <a:lstStyle/>
        <a:p>
          <a:endParaRPr lang="es-CO"/>
        </a:p>
      </dgm:t>
    </dgm:pt>
    <dgm:pt modelId="{107D986A-3EC4-45E1-90D4-70B35A14ABEA}" type="sibTrans" cxnId="{30C918E4-6AA0-448A-B2EF-907376D3E5F8}">
      <dgm:prSet/>
      <dgm:spPr/>
      <dgm:t>
        <a:bodyPr/>
        <a:lstStyle/>
        <a:p>
          <a:endParaRPr lang="es-CO"/>
        </a:p>
      </dgm:t>
    </dgm:pt>
    <dgm:pt modelId="{9BF5F98A-C55A-4E9B-8935-A3FD072E7FA7}">
      <dgm:prSet phldrT="[Texto]"/>
      <dgm:spPr/>
      <dgm:t>
        <a:bodyPr/>
        <a:lstStyle/>
        <a:p>
          <a:r>
            <a:rPr lang="es-MX" b="1" dirty="0" smtClean="0"/>
            <a:t>DISTRIBUCIONES DE DIFERENCIAS ENTRE DOS MEDIAS MUESTRALES </a:t>
          </a:r>
          <a:endParaRPr lang="es-CO" b="1" dirty="0"/>
        </a:p>
      </dgm:t>
    </dgm:pt>
    <dgm:pt modelId="{33EDA6A1-7DFF-467B-888D-8CE515382D22}" type="parTrans" cxnId="{FCA909C4-074D-4859-B3C1-27E390187C6A}">
      <dgm:prSet/>
      <dgm:spPr/>
      <dgm:t>
        <a:bodyPr/>
        <a:lstStyle/>
        <a:p>
          <a:endParaRPr lang="es-CO"/>
        </a:p>
      </dgm:t>
    </dgm:pt>
    <dgm:pt modelId="{EC18A891-880B-40C7-8A25-8267D3D402CD}" type="sibTrans" cxnId="{FCA909C4-074D-4859-B3C1-27E390187C6A}">
      <dgm:prSet/>
      <dgm:spPr/>
      <dgm:t>
        <a:bodyPr/>
        <a:lstStyle/>
        <a:p>
          <a:endParaRPr lang="es-CO"/>
        </a:p>
      </dgm:t>
    </dgm:pt>
    <dgm:pt modelId="{71278026-24FA-4383-9F74-E43467D60350}">
      <dgm:prSet phldrT="[Texto]"/>
      <dgm:spPr/>
      <dgm:t>
        <a:bodyPr/>
        <a:lstStyle/>
        <a:p>
          <a:r>
            <a:rPr lang="es-MX" b="1" dirty="0" smtClean="0"/>
            <a:t>DISTRIBUCIONES DE DIFERENCIAS ENTRE DOS MEDIAS PROPORCIONALES </a:t>
          </a:r>
          <a:endParaRPr lang="es-CO" b="1" dirty="0"/>
        </a:p>
      </dgm:t>
    </dgm:pt>
    <dgm:pt modelId="{D2421774-330C-457A-935A-CFDEADD32A5F}" type="parTrans" cxnId="{6134DDE5-989F-4FA3-A5DA-0D6946DA7362}">
      <dgm:prSet/>
      <dgm:spPr/>
      <dgm:t>
        <a:bodyPr/>
        <a:lstStyle/>
        <a:p>
          <a:endParaRPr lang="es-CO"/>
        </a:p>
      </dgm:t>
    </dgm:pt>
    <dgm:pt modelId="{1CD8BA73-840F-4D79-969A-2558862184BC}" type="sibTrans" cxnId="{6134DDE5-989F-4FA3-A5DA-0D6946DA7362}">
      <dgm:prSet/>
      <dgm:spPr/>
      <dgm:t>
        <a:bodyPr/>
        <a:lstStyle/>
        <a:p>
          <a:endParaRPr lang="es-CO"/>
        </a:p>
      </dgm:t>
    </dgm:pt>
    <dgm:pt modelId="{F6BFEBDB-B41F-498A-A89D-DFAAC369C0B7}" type="pres">
      <dgm:prSet presAssocID="{5EBB9B21-F87A-4473-BAE3-B9AFF277F16D}" presName="Name0" presStyleCnt="0">
        <dgm:presLayoutVars>
          <dgm:dir/>
          <dgm:resizeHandles val="exact"/>
        </dgm:presLayoutVars>
      </dgm:prSet>
      <dgm:spPr/>
      <dgm:t>
        <a:bodyPr/>
        <a:lstStyle/>
        <a:p>
          <a:endParaRPr lang="es-CO"/>
        </a:p>
      </dgm:t>
    </dgm:pt>
    <dgm:pt modelId="{2857F7A7-C50B-4B2F-8C74-96692DF8A93D}" type="pres">
      <dgm:prSet presAssocID="{9BA9D6A9-1A3F-48D5-A5D7-B0277C45D068}" presName="compNode" presStyleCnt="0"/>
      <dgm:spPr/>
    </dgm:pt>
    <dgm:pt modelId="{8E6F776B-0DB3-45FA-B23F-D27AFA2B38F2}" type="pres">
      <dgm:prSet presAssocID="{9BA9D6A9-1A3F-48D5-A5D7-B0277C45D068}"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t>
        <a:bodyPr/>
        <a:lstStyle/>
        <a:p>
          <a:endParaRPr lang="es-CO"/>
        </a:p>
      </dgm:t>
    </dgm:pt>
    <dgm:pt modelId="{04093678-09C4-4F6C-A974-28CE7E107D56}" type="pres">
      <dgm:prSet presAssocID="{9BA9D6A9-1A3F-48D5-A5D7-B0277C45D068}" presName="textRect" presStyleLbl="revTx" presStyleIdx="0" presStyleCnt="4">
        <dgm:presLayoutVars>
          <dgm:bulletEnabled val="1"/>
        </dgm:presLayoutVars>
      </dgm:prSet>
      <dgm:spPr/>
      <dgm:t>
        <a:bodyPr/>
        <a:lstStyle/>
        <a:p>
          <a:endParaRPr lang="es-CO"/>
        </a:p>
      </dgm:t>
    </dgm:pt>
    <dgm:pt modelId="{C892D948-1789-469A-9881-F5A4C0CC3366}" type="pres">
      <dgm:prSet presAssocID="{199C9FEF-8B59-4625-92BB-C6604B6F1199}" presName="sibTrans" presStyleLbl="sibTrans2D1" presStyleIdx="0" presStyleCnt="0"/>
      <dgm:spPr/>
      <dgm:t>
        <a:bodyPr/>
        <a:lstStyle/>
        <a:p>
          <a:endParaRPr lang="es-CO"/>
        </a:p>
      </dgm:t>
    </dgm:pt>
    <dgm:pt modelId="{47B5F9CB-DAD3-4CA5-B28E-182FA315B3D1}" type="pres">
      <dgm:prSet presAssocID="{B0C1C4FB-4226-42D2-AEEA-6A0362129049}" presName="compNode" presStyleCnt="0"/>
      <dgm:spPr/>
    </dgm:pt>
    <dgm:pt modelId="{6CE4CB72-539F-4214-B5A8-2D3B912E9FE4}" type="pres">
      <dgm:prSet presAssocID="{B0C1C4FB-4226-42D2-AEEA-6A0362129049}" presName="pictRect" presStyleLbl="node1" presStyleIdx="1" presStyleCnt="4" custScaleY="103774"/>
      <dgm:spPr>
        <a:blipFill rotWithShape="1">
          <a:blip xmlns:r="http://schemas.openxmlformats.org/officeDocument/2006/relationships" r:embed="rId2"/>
          <a:stretch>
            <a:fillRect/>
          </a:stretch>
        </a:blipFill>
      </dgm:spPr>
      <dgm:t>
        <a:bodyPr/>
        <a:lstStyle/>
        <a:p>
          <a:endParaRPr lang="es-CO"/>
        </a:p>
      </dgm:t>
    </dgm:pt>
    <dgm:pt modelId="{2DFB857D-4133-4EF8-A26C-64B7B2397B6E}" type="pres">
      <dgm:prSet presAssocID="{B0C1C4FB-4226-42D2-AEEA-6A0362129049}" presName="textRect" presStyleLbl="revTx" presStyleIdx="1" presStyleCnt="4">
        <dgm:presLayoutVars>
          <dgm:bulletEnabled val="1"/>
        </dgm:presLayoutVars>
      </dgm:prSet>
      <dgm:spPr/>
      <dgm:t>
        <a:bodyPr/>
        <a:lstStyle/>
        <a:p>
          <a:endParaRPr lang="es-CO"/>
        </a:p>
      </dgm:t>
    </dgm:pt>
    <dgm:pt modelId="{B557287F-B8D2-437E-878B-6BA51C95E7A7}" type="pres">
      <dgm:prSet presAssocID="{107D986A-3EC4-45E1-90D4-70B35A14ABEA}" presName="sibTrans" presStyleLbl="sibTrans2D1" presStyleIdx="0" presStyleCnt="0"/>
      <dgm:spPr/>
      <dgm:t>
        <a:bodyPr/>
        <a:lstStyle/>
        <a:p>
          <a:endParaRPr lang="es-CO"/>
        </a:p>
      </dgm:t>
    </dgm:pt>
    <dgm:pt modelId="{AE2FDD2E-E3F9-4963-B466-38C310090ACC}" type="pres">
      <dgm:prSet presAssocID="{9BF5F98A-C55A-4E9B-8935-A3FD072E7FA7}" presName="compNode" presStyleCnt="0"/>
      <dgm:spPr/>
    </dgm:pt>
    <dgm:pt modelId="{9DEFAC95-C7FE-4FF0-8CC0-BB5B7DC1AF63}" type="pres">
      <dgm:prSet presAssocID="{9BF5F98A-C55A-4E9B-8935-A3FD072E7FA7}" presName="pictRect" presStyleLbl="node1" presStyleIdx="2" presStyleCnt="4"/>
      <dgm:spPr>
        <a:blipFill rotWithShape="1">
          <a:blip xmlns:r="http://schemas.openxmlformats.org/officeDocument/2006/relationships" r:embed="rId3"/>
          <a:stretch>
            <a:fillRect/>
          </a:stretch>
        </a:blipFill>
      </dgm:spPr>
      <dgm:t>
        <a:bodyPr/>
        <a:lstStyle/>
        <a:p>
          <a:endParaRPr lang="es-CO"/>
        </a:p>
      </dgm:t>
    </dgm:pt>
    <dgm:pt modelId="{58110A10-A606-4A29-895E-3B141481400B}" type="pres">
      <dgm:prSet presAssocID="{9BF5F98A-C55A-4E9B-8935-A3FD072E7FA7}" presName="textRect" presStyleLbl="revTx" presStyleIdx="2" presStyleCnt="4">
        <dgm:presLayoutVars>
          <dgm:bulletEnabled val="1"/>
        </dgm:presLayoutVars>
      </dgm:prSet>
      <dgm:spPr/>
      <dgm:t>
        <a:bodyPr/>
        <a:lstStyle/>
        <a:p>
          <a:endParaRPr lang="es-CO"/>
        </a:p>
      </dgm:t>
    </dgm:pt>
    <dgm:pt modelId="{680CD0AC-2EEF-4DD5-ACEF-2CE3BC33E1B7}" type="pres">
      <dgm:prSet presAssocID="{EC18A891-880B-40C7-8A25-8267D3D402CD}" presName="sibTrans" presStyleLbl="sibTrans2D1" presStyleIdx="0" presStyleCnt="0"/>
      <dgm:spPr/>
      <dgm:t>
        <a:bodyPr/>
        <a:lstStyle/>
        <a:p>
          <a:endParaRPr lang="es-CO"/>
        </a:p>
      </dgm:t>
    </dgm:pt>
    <dgm:pt modelId="{546099D9-3925-4BD2-8C0A-FDA0062352AF}" type="pres">
      <dgm:prSet presAssocID="{71278026-24FA-4383-9F74-E43467D60350}" presName="compNode" presStyleCnt="0"/>
      <dgm:spPr/>
    </dgm:pt>
    <dgm:pt modelId="{3FD16B40-F397-4CC1-83F3-704E3A988FCF}" type="pres">
      <dgm:prSet presAssocID="{71278026-24FA-4383-9F74-E43467D60350}"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1000" b="-51000"/>
          </a:stretch>
        </a:blipFill>
      </dgm:spPr>
      <dgm:t>
        <a:bodyPr/>
        <a:lstStyle/>
        <a:p>
          <a:endParaRPr lang="es-CO"/>
        </a:p>
      </dgm:t>
    </dgm:pt>
    <dgm:pt modelId="{25FDAD3B-C131-43E2-9E4F-540C94FD097D}" type="pres">
      <dgm:prSet presAssocID="{71278026-24FA-4383-9F74-E43467D60350}" presName="textRect" presStyleLbl="revTx" presStyleIdx="3" presStyleCnt="4">
        <dgm:presLayoutVars>
          <dgm:bulletEnabled val="1"/>
        </dgm:presLayoutVars>
      </dgm:prSet>
      <dgm:spPr/>
      <dgm:t>
        <a:bodyPr/>
        <a:lstStyle/>
        <a:p>
          <a:endParaRPr lang="es-CO"/>
        </a:p>
      </dgm:t>
    </dgm:pt>
  </dgm:ptLst>
  <dgm:cxnLst>
    <dgm:cxn modelId="{6134DDE5-989F-4FA3-A5DA-0D6946DA7362}" srcId="{5EBB9B21-F87A-4473-BAE3-B9AFF277F16D}" destId="{71278026-24FA-4383-9F74-E43467D60350}" srcOrd="3" destOrd="0" parTransId="{D2421774-330C-457A-935A-CFDEADD32A5F}" sibTransId="{1CD8BA73-840F-4D79-969A-2558862184BC}"/>
    <dgm:cxn modelId="{A50F48D1-AEC1-4D6B-8D93-E0F2B2DD529E}" type="presOf" srcId="{107D986A-3EC4-45E1-90D4-70B35A14ABEA}" destId="{B557287F-B8D2-437E-878B-6BA51C95E7A7}" srcOrd="0" destOrd="0" presId="urn:microsoft.com/office/officeart/2005/8/layout/pList1#1"/>
    <dgm:cxn modelId="{30C918E4-6AA0-448A-B2EF-907376D3E5F8}" srcId="{5EBB9B21-F87A-4473-BAE3-B9AFF277F16D}" destId="{B0C1C4FB-4226-42D2-AEEA-6A0362129049}" srcOrd="1" destOrd="0" parTransId="{E1FEAC1E-5914-4B85-BCE2-6FC15A74709F}" sibTransId="{107D986A-3EC4-45E1-90D4-70B35A14ABEA}"/>
    <dgm:cxn modelId="{FCA909C4-074D-4859-B3C1-27E390187C6A}" srcId="{5EBB9B21-F87A-4473-BAE3-B9AFF277F16D}" destId="{9BF5F98A-C55A-4E9B-8935-A3FD072E7FA7}" srcOrd="2" destOrd="0" parTransId="{33EDA6A1-7DFF-467B-888D-8CE515382D22}" sibTransId="{EC18A891-880B-40C7-8A25-8267D3D402CD}"/>
    <dgm:cxn modelId="{3D74FE0A-25AD-45E4-A768-60ADBBE5730F}" type="presOf" srcId="{9BA9D6A9-1A3F-48D5-A5D7-B0277C45D068}" destId="{04093678-09C4-4F6C-A974-28CE7E107D56}" srcOrd="0" destOrd="0" presId="urn:microsoft.com/office/officeart/2005/8/layout/pList1#1"/>
    <dgm:cxn modelId="{9B893779-5A29-41D8-A76F-A2AFC86A9CF3}" type="presOf" srcId="{199C9FEF-8B59-4625-92BB-C6604B6F1199}" destId="{C892D948-1789-469A-9881-F5A4C0CC3366}" srcOrd="0" destOrd="0" presId="urn:microsoft.com/office/officeart/2005/8/layout/pList1#1"/>
    <dgm:cxn modelId="{55287A78-FC34-4D94-9612-FDC37C10501D}" type="presOf" srcId="{5EBB9B21-F87A-4473-BAE3-B9AFF277F16D}" destId="{F6BFEBDB-B41F-498A-A89D-DFAAC369C0B7}" srcOrd="0" destOrd="0" presId="urn:microsoft.com/office/officeart/2005/8/layout/pList1#1"/>
    <dgm:cxn modelId="{2F6C57CB-7042-4516-8D35-1911E501C6EE}" srcId="{5EBB9B21-F87A-4473-BAE3-B9AFF277F16D}" destId="{9BA9D6A9-1A3F-48D5-A5D7-B0277C45D068}" srcOrd="0" destOrd="0" parTransId="{9F9E34AD-6605-49BE-94A9-EBE6C6EB934C}" sibTransId="{199C9FEF-8B59-4625-92BB-C6604B6F1199}"/>
    <dgm:cxn modelId="{828BE50D-2B79-47BE-A511-5A737A9B1BD1}" type="presOf" srcId="{71278026-24FA-4383-9F74-E43467D60350}" destId="{25FDAD3B-C131-43E2-9E4F-540C94FD097D}" srcOrd="0" destOrd="0" presId="urn:microsoft.com/office/officeart/2005/8/layout/pList1#1"/>
    <dgm:cxn modelId="{F194FD80-07C3-430D-B1CA-EFEB9966A570}" type="presOf" srcId="{EC18A891-880B-40C7-8A25-8267D3D402CD}" destId="{680CD0AC-2EEF-4DD5-ACEF-2CE3BC33E1B7}" srcOrd="0" destOrd="0" presId="urn:microsoft.com/office/officeart/2005/8/layout/pList1#1"/>
    <dgm:cxn modelId="{5571FD0D-5BA8-46FB-86AD-D71119D3DAA0}" type="presOf" srcId="{9BF5F98A-C55A-4E9B-8935-A3FD072E7FA7}" destId="{58110A10-A606-4A29-895E-3B141481400B}" srcOrd="0" destOrd="0" presId="urn:microsoft.com/office/officeart/2005/8/layout/pList1#1"/>
    <dgm:cxn modelId="{546BD216-6CB3-4077-9689-D65FEBB6A9CB}" type="presOf" srcId="{B0C1C4FB-4226-42D2-AEEA-6A0362129049}" destId="{2DFB857D-4133-4EF8-A26C-64B7B2397B6E}" srcOrd="0" destOrd="0" presId="urn:microsoft.com/office/officeart/2005/8/layout/pList1#1"/>
    <dgm:cxn modelId="{4F40B6BC-CFE0-4C66-8130-C08C8E40A791}" type="presParOf" srcId="{F6BFEBDB-B41F-498A-A89D-DFAAC369C0B7}" destId="{2857F7A7-C50B-4B2F-8C74-96692DF8A93D}" srcOrd="0" destOrd="0" presId="urn:microsoft.com/office/officeart/2005/8/layout/pList1#1"/>
    <dgm:cxn modelId="{EEAC5C9E-82EC-432E-85D4-8B277C85D776}" type="presParOf" srcId="{2857F7A7-C50B-4B2F-8C74-96692DF8A93D}" destId="{8E6F776B-0DB3-45FA-B23F-D27AFA2B38F2}" srcOrd="0" destOrd="0" presId="urn:microsoft.com/office/officeart/2005/8/layout/pList1#1"/>
    <dgm:cxn modelId="{E8B72E75-C76B-4177-8486-21721D742E8E}" type="presParOf" srcId="{2857F7A7-C50B-4B2F-8C74-96692DF8A93D}" destId="{04093678-09C4-4F6C-A974-28CE7E107D56}" srcOrd="1" destOrd="0" presId="urn:microsoft.com/office/officeart/2005/8/layout/pList1#1"/>
    <dgm:cxn modelId="{5E41C0E4-8B62-4A68-942C-7150DE1FA62E}" type="presParOf" srcId="{F6BFEBDB-B41F-498A-A89D-DFAAC369C0B7}" destId="{C892D948-1789-469A-9881-F5A4C0CC3366}" srcOrd="1" destOrd="0" presId="urn:microsoft.com/office/officeart/2005/8/layout/pList1#1"/>
    <dgm:cxn modelId="{080A101C-37BB-46D0-B23E-7834BF67B7BB}" type="presParOf" srcId="{F6BFEBDB-B41F-498A-A89D-DFAAC369C0B7}" destId="{47B5F9CB-DAD3-4CA5-B28E-182FA315B3D1}" srcOrd="2" destOrd="0" presId="urn:microsoft.com/office/officeart/2005/8/layout/pList1#1"/>
    <dgm:cxn modelId="{342EE991-B0BE-4ABA-9C0B-45F64CC1FB49}" type="presParOf" srcId="{47B5F9CB-DAD3-4CA5-B28E-182FA315B3D1}" destId="{6CE4CB72-539F-4214-B5A8-2D3B912E9FE4}" srcOrd="0" destOrd="0" presId="urn:microsoft.com/office/officeart/2005/8/layout/pList1#1"/>
    <dgm:cxn modelId="{DFAFCEAC-9048-40D8-87B8-F117ED802C37}" type="presParOf" srcId="{47B5F9CB-DAD3-4CA5-B28E-182FA315B3D1}" destId="{2DFB857D-4133-4EF8-A26C-64B7B2397B6E}" srcOrd="1" destOrd="0" presId="urn:microsoft.com/office/officeart/2005/8/layout/pList1#1"/>
    <dgm:cxn modelId="{9E2A57B6-B398-4F00-AEA2-041C90C4C651}" type="presParOf" srcId="{F6BFEBDB-B41F-498A-A89D-DFAAC369C0B7}" destId="{B557287F-B8D2-437E-878B-6BA51C95E7A7}" srcOrd="3" destOrd="0" presId="urn:microsoft.com/office/officeart/2005/8/layout/pList1#1"/>
    <dgm:cxn modelId="{D591EB1A-BFC3-402E-8657-9DD0010BCFFC}" type="presParOf" srcId="{F6BFEBDB-B41F-498A-A89D-DFAAC369C0B7}" destId="{AE2FDD2E-E3F9-4963-B466-38C310090ACC}" srcOrd="4" destOrd="0" presId="urn:microsoft.com/office/officeart/2005/8/layout/pList1#1"/>
    <dgm:cxn modelId="{6E715137-C790-4113-898F-B8AA85A1C7C0}" type="presParOf" srcId="{AE2FDD2E-E3F9-4963-B466-38C310090ACC}" destId="{9DEFAC95-C7FE-4FF0-8CC0-BB5B7DC1AF63}" srcOrd="0" destOrd="0" presId="urn:microsoft.com/office/officeart/2005/8/layout/pList1#1"/>
    <dgm:cxn modelId="{4085120B-79AA-4BC5-BE82-DFA96E92C4EE}" type="presParOf" srcId="{AE2FDD2E-E3F9-4963-B466-38C310090ACC}" destId="{58110A10-A606-4A29-895E-3B141481400B}" srcOrd="1" destOrd="0" presId="urn:microsoft.com/office/officeart/2005/8/layout/pList1#1"/>
    <dgm:cxn modelId="{273060A7-AF46-499E-A5C9-841F71F3B61F}" type="presParOf" srcId="{F6BFEBDB-B41F-498A-A89D-DFAAC369C0B7}" destId="{680CD0AC-2EEF-4DD5-ACEF-2CE3BC33E1B7}" srcOrd="5" destOrd="0" presId="urn:microsoft.com/office/officeart/2005/8/layout/pList1#1"/>
    <dgm:cxn modelId="{F764AF83-0EAB-4EC6-AFCE-8342E4F3C59C}" type="presParOf" srcId="{F6BFEBDB-B41F-498A-A89D-DFAAC369C0B7}" destId="{546099D9-3925-4BD2-8C0A-FDA0062352AF}" srcOrd="6" destOrd="0" presId="urn:microsoft.com/office/officeart/2005/8/layout/pList1#1"/>
    <dgm:cxn modelId="{149F8D8C-4FEC-4EA9-B61C-A2D1811C884B}" type="presParOf" srcId="{546099D9-3925-4BD2-8C0A-FDA0062352AF}" destId="{3FD16B40-F397-4CC1-83F3-704E3A988FCF}" srcOrd="0" destOrd="0" presId="urn:microsoft.com/office/officeart/2005/8/layout/pList1#1"/>
    <dgm:cxn modelId="{97B48AD0-16D4-4850-8417-360D97123F82}" type="presParOf" srcId="{546099D9-3925-4BD2-8C0A-FDA0062352AF}" destId="{25FDAD3B-C131-43E2-9E4F-540C94FD097D}"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E343E7-0EAD-4A6C-BA4E-38BEF9FA3AC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CO"/>
        </a:p>
      </dgm:t>
    </dgm:pt>
    <mc:AlternateContent xmlns:mc="http://schemas.openxmlformats.org/markup-compatibility/2006" xmlns:a14="http://schemas.microsoft.com/office/drawing/2010/main">
      <mc:Choice Requires="a14">
        <dgm:pt modelId="{6366E9A2-D5A2-498E-A38D-A9AE997CFE9D}">
          <dgm:prSet phldrT="[Texto]" custT="1"/>
          <dgm:spPr/>
          <dgm:t>
            <a:bodyPr/>
            <a:lstStyle/>
            <a:p>
              <a:pPr algn="just"/>
              <a:r>
                <a:rPr lang="es-CO" sz="2000" b="1" dirty="0" smtClean="0">
                  <a:solidFill>
                    <a:schemeClr val="tx1"/>
                  </a:solidFill>
                </a:rPr>
                <a:t>LA VARIANZA </a:t>
              </a:r>
              <a14:m>
                <m:oMath xmlns:m="http://schemas.openxmlformats.org/officeDocument/2006/math">
                  <m:d>
                    <m:dPr>
                      <m:ctrlPr>
                        <a:rPr lang="es-CO" sz="2000" b="1" i="1" smtClean="0">
                          <a:solidFill>
                            <a:schemeClr val="tx1"/>
                          </a:solidFill>
                          <a:latin typeface="Cambria Math"/>
                        </a:rPr>
                      </m:ctrlPr>
                    </m:dPr>
                    <m:e>
                      <m:sSubSup>
                        <m:sSubSupPr>
                          <m:ctrlPr>
                            <a:rPr lang="es-CO" sz="2000" b="1" i="1">
                              <a:solidFill>
                                <a:schemeClr val="tx1"/>
                              </a:solidFill>
                              <a:latin typeface="Cambria Math"/>
                            </a:rPr>
                          </m:ctrlPr>
                        </m:sSubSupPr>
                        <m:e>
                          <m:r>
                            <a:rPr lang="en-US" sz="2000" b="1" i="1">
                              <a:solidFill>
                                <a:schemeClr val="tx1"/>
                              </a:solidFill>
                              <a:latin typeface="Cambria Math"/>
                            </a:rPr>
                            <m:t>𝝈</m:t>
                          </m:r>
                        </m:e>
                        <m:sub>
                          <m:r>
                            <a:rPr lang="en-US" sz="2000" b="1" i="1">
                              <a:solidFill>
                                <a:schemeClr val="tx1"/>
                              </a:solidFill>
                              <a:latin typeface="Cambria Math"/>
                            </a:rPr>
                            <m:t>𝒙</m:t>
                          </m:r>
                        </m:sub>
                        <m:sup>
                          <m:r>
                            <a:rPr lang="en-US" sz="2000" b="1" i="1">
                              <a:solidFill>
                                <a:schemeClr val="tx1"/>
                              </a:solidFill>
                              <a:latin typeface="Cambria Math"/>
                            </a:rPr>
                            <m:t>𝟐</m:t>
                          </m:r>
                        </m:sup>
                      </m:sSubSup>
                    </m:e>
                  </m:d>
                </m:oMath>
              </a14:m>
              <a:r>
                <a:rPr lang="es-CO" sz="2000" b="1" dirty="0" smtClean="0">
                  <a:solidFill>
                    <a:schemeClr val="tx1"/>
                  </a:solidFill>
                </a:rPr>
                <a:t>: </a:t>
              </a:r>
              <a:r>
                <a:rPr lang="es-CO" sz="2000" dirty="0" smtClean="0">
                  <a:solidFill>
                    <a:schemeClr val="tx1"/>
                  </a:solidFill>
                </a:rPr>
                <a:t>Corresponde al grado de variabilidad que presentas las unidades de la población  mientras mas grande sea </a:t>
              </a:r>
              <a14:m>
                <m:oMath xmlns:m="http://schemas.openxmlformats.org/officeDocument/2006/math">
                  <m:sSup>
                    <m:sSupPr>
                      <m:ctrlPr>
                        <a:rPr lang="es-CO" sz="2400" i="1" smtClean="0">
                          <a:solidFill>
                            <a:schemeClr val="tx1"/>
                          </a:solidFill>
                          <a:latin typeface="Cambria Math"/>
                        </a:rPr>
                      </m:ctrlPr>
                    </m:sSupPr>
                    <m:e>
                      <m:r>
                        <a:rPr lang="es-CO" sz="2400" i="1" smtClean="0">
                          <a:solidFill>
                            <a:schemeClr val="tx1"/>
                          </a:solidFill>
                          <a:latin typeface="Cambria Math"/>
                          <a:ea typeface="Cambria Math"/>
                        </a:rPr>
                        <m:t>𝜎</m:t>
                      </m:r>
                    </m:e>
                    <m:sup>
                      <m:r>
                        <a:rPr lang="es-CO" sz="2400" b="0" i="1" smtClean="0">
                          <a:solidFill>
                            <a:schemeClr val="tx1"/>
                          </a:solidFill>
                          <a:latin typeface="Cambria Math"/>
                        </a:rPr>
                        <m:t>2</m:t>
                      </m:r>
                    </m:sup>
                  </m:sSup>
                </m:oMath>
              </a14:m>
              <a:r>
                <a:rPr lang="es-CO" sz="2000" dirty="0" smtClean="0">
                  <a:solidFill>
                    <a:schemeClr val="tx1"/>
                  </a:solidFill>
                </a:rPr>
                <a:t> mayor será el tamaño de la muestra.</a:t>
              </a:r>
              <a:endParaRPr lang="es-CO" sz="2000" dirty="0">
                <a:solidFill>
                  <a:schemeClr val="tx1"/>
                </a:solidFill>
              </a:endParaRPr>
            </a:p>
          </dgm:t>
        </dgm:pt>
      </mc:Choice>
      <mc:Fallback xmlns="">
        <dgm:pt modelId="{6366E9A2-D5A2-498E-A38D-A9AE997CFE9D}">
          <dgm:prSet phldrT="[Texto]" custT="1"/>
          <dgm:spPr/>
          <dgm:t>
            <a:bodyPr/>
            <a:lstStyle/>
            <a:p>
              <a:pPr algn="just"/>
              <a:r>
                <a:rPr lang="es-CO" sz="2000" b="1" dirty="0" smtClean="0">
                  <a:solidFill>
                    <a:schemeClr val="tx1"/>
                  </a:solidFill>
                </a:rPr>
                <a:t>LA VARIANZA </a:t>
              </a:r>
              <a:r>
                <a:rPr lang="es-CO" sz="2000" b="1" i="0" smtClean="0">
                  <a:solidFill>
                    <a:schemeClr val="tx1"/>
                  </a:solidFill>
                </a:rPr>
                <a:t>(</a:t>
              </a:r>
              <a:r>
                <a:rPr lang="en-US" sz="2000" b="1" i="0">
                  <a:solidFill>
                    <a:schemeClr val="tx1"/>
                  </a:solidFill>
                </a:rPr>
                <a:t>𝝈</a:t>
              </a:r>
              <a:r>
                <a:rPr lang="es-CO" sz="2000" b="1" i="0">
                  <a:solidFill>
                    <a:schemeClr val="tx1"/>
                  </a:solidFill>
                </a:rPr>
                <a:t>_</a:t>
              </a:r>
              <a:r>
                <a:rPr lang="en-US" sz="2000" b="1" i="0">
                  <a:solidFill>
                    <a:schemeClr val="tx1"/>
                  </a:solidFill>
                </a:rPr>
                <a:t>𝒙^𝟐 )</a:t>
              </a:r>
              <a:r>
                <a:rPr lang="es-CO" sz="2000" b="1" dirty="0" smtClean="0">
                  <a:solidFill>
                    <a:schemeClr val="tx1"/>
                  </a:solidFill>
                </a:rPr>
                <a:t>: </a:t>
              </a:r>
              <a:r>
                <a:rPr lang="es-CO" sz="2000" dirty="0" smtClean="0">
                  <a:solidFill>
                    <a:schemeClr val="tx1"/>
                  </a:solidFill>
                </a:rPr>
                <a:t>Corresponde al grado de variabilidad que presentas las unidades de la población  mientras mas grande sea </a:t>
              </a:r>
              <a:r>
                <a:rPr lang="es-CO" sz="2400" i="0" smtClean="0">
                  <a:solidFill>
                    <a:schemeClr val="tx1"/>
                  </a:solidFill>
                  <a:latin typeface="Cambria Math"/>
                  <a:ea typeface="Cambria Math"/>
                </a:rPr>
                <a:t>𝜎^</a:t>
              </a:r>
              <a:r>
                <a:rPr lang="es-CO" sz="2400" b="0" i="0" smtClean="0">
                  <a:solidFill>
                    <a:schemeClr val="tx1"/>
                  </a:solidFill>
                  <a:latin typeface="Cambria Math"/>
                </a:rPr>
                <a:t>2</a:t>
              </a:r>
              <a:r>
                <a:rPr lang="es-CO" sz="2000" dirty="0" smtClean="0">
                  <a:solidFill>
                    <a:schemeClr val="tx1"/>
                  </a:solidFill>
                </a:rPr>
                <a:t> mayor será el tamaño de la muestra.</a:t>
              </a:r>
              <a:endParaRPr lang="es-CO" sz="2000" dirty="0">
                <a:solidFill>
                  <a:schemeClr val="tx1"/>
                </a:solidFill>
              </a:endParaRPr>
            </a:p>
          </dgm:t>
        </dgm:pt>
      </mc:Fallback>
    </mc:AlternateContent>
    <dgm:pt modelId="{E6B03A37-F9C9-46AB-AF25-A6C127ADE143}" type="parTrans" cxnId="{BBE68C82-B664-4477-9262-47814C88F605}">
      <dgm:prSet/>
      <dgm:spPr/>
      <dgm:t>
        <a:bodyPr/>
        <a:lstStyle/>
        <a:p>
          <a:endParaRPr lang="es-CO"/>
        </a:p>
      </dgm:t>
    </dgm:pt>
    <dgm:pt modelId="{073A7C93-154E-42A3-8F5F-CFF1D821AAC3}" type="sibTrans" cxnId="{BBE68C82-B664-4477-9262-47814C88F605}">
      <dgm:prSet/>
      <dgm:spPr/>
      <dgm:t>
        <a:bodyPr/>
        <a:lstStyle/>
        <a:p>
          <a:endParaRPr lang="es-CO"/>
        </a:p>
      </dgm:t>
    </dgm:pt>
    <dgm:pt modelId="{3BEFE982-AA28-40F8-BAB9-3143D7234FAF}">
      <dgm:prSet phldrT="[Texto]" custT="1"/>
      <dgm:spPr/>
      <dgm:t>
        <a:bodyPr/>
        <a:lstStyle/>
        <a:p>
          <a:pPr algn="just"/>
          <a:r>
            <a:rPr lang="es-CO" sz="2000" b="1" dirty="0" smtClean="0">
              <a:solidFill>
                <a:schemeClr val="tx1"/>
              </a:solidFill>
            </a:rPr>
            <a:t>NIVEL DE CONFIANZA: </a:t>
          </a:r>
          <a:r>
            <a:rPr lang="es-CO" sz="2000" dirty="0" smtClean="0">
              <a:solidFill>
                <a:schemeClr val="tx1"/>
              </a:solidFill>
            </a:rPr>
            <a:t>A mayor nivel de confianza mayor debe ser el tamaño de la muestra. Los valores de Z se obtienen mediante el uso de tablas.</a:t>
          </a:r>
          <a:endParaRPr lang="es-CO" sz="2000" dirty="0">
            <a:solidFill>
              <a:schemeClr val="tx1"/>
            </a:solidFill>
          </a:endParaRPr>
        </a:p>
      </dgm:t>
    </dgm:pt>
    <dgm:pt modelId="{483B21DA-B941-4090-A0C2-243AA05D1088}" type="parTrans" cxnId="{82AB4404-C4BB-438A-940C-B436B41B9443}">
      <dgm:prSet/>
      <dgm:spPr/>
      <dgm:t>
        <a:bodyPr/>
        <a:lstStyle/>
        <a:p>
          <a:endParaRPr lang="es-CO"/>
        </a:p>
      </dgm:t>
    </dgm:pt>
    <dgm:pt modelId="{9534650E-6CF9-4707-BCE9-26DEC8CFB80B}" type="sibTrans" cxnId="{82AB4404-C4BB-438A-940C-B436B41B9443}">
      <dgm:prSet/>
      <dgm:spPr/>
      <dgm:t>
        <a:bodyPr/>
        <a:lstStyle/>
        <a:p>
          <a:endParaRPr lang="es-CO"/>
        </a:p>
      </dgm:t>
    </dgm:pt>
    <mc:AlternateContent xmlns:mc="http://schemas.openxmlformats.org/markup-compatibility/2006" xmlns:a14="http://schemas.microsoft.com/office/drawing/2010/main">
      <mc:Choice Requires="a14">
        <dgm:pt modelId="{EAACB647-AFAD-41BE-AAC0-4A56EE86C21E}">
          <dgm:prSet phldrT="[Texto]" custT="1"/>
          <dgm:spPr/>
          <dgm:t>
            <a:bodyPr/>
            <a:lstStyle/>
            <a:p>
              <a:pPr algn="just"/>
              <a:r>
                <a:rPr lang="es-CO" sz="1900" b="1" dirty="0" smtClean="0">
                  <a:solidFill>
                    <a:schemeClr val="tx1"/>
                  </a:solidFill>
                </a:rPr>
                <a:t>PRECISIÓN DE LA ESTIMACIÓN: </a:t>
              </a:r>
              <a:r>
                <a:rPr lang="es-CO" sz="1900" b="0" dirty="0" smtClean="0">
                  <a:solidFill>
                    <a:schemeClr val="tx1"/>
                  </a:solidFill>
                </a:rPr>
                <a:t>M</a:t>
              </a:r>
              <a:r>
                <a:rPr lang="es-CO" sz="1900" dirty="0" smtClean="0">
                  <a:solidFill>
                    <a:schemeClr val="tx1"/>
                  </a:solidFill>
                </a:rPr>
                <a:t>argen de error que el investigador fija de acuerdo al conocimiento que tenga a cerca del parámetro</a:t>
              </a:r>
              <a:r>
                <a:rPr lang="es-CO" sz="1800" dirty="0" smtClean="0">
                  <a:solidFill>
                    <a:schemeClr val="tx1"/>
                  </a:solidFill>
                </a:rPr>
                <a:t>.</a:t>
              </a:r>
            </a:p>
            <a:p>
              <a:pPr algn="l"/>
              <a14:m>
                <m:oMath xmlns:m="http://schemas.openxmlformats.org/officeDocument/2006/math">
                  <m:r>
                    <a:rPr lang="es-CO" sz="1800" b="1" i="1" smtClean="0">
                      <a:solidFill>
                        <a:schemeClr val="tx1"/>
                      </a:solidFill>
                      <a:latin typeface="Cambria Math"/>
                    </a:rPr>
                    <m:t>𝑬</m:t>
                  </m:r>
                  <m:r>
                    <a:rPr lang="es-CO" sz="1800" b="1" i="1" smtClean="0">
                      <a:solidFill>
                        <a:schemeClr val="tx1"/>
                      </a:solidFill>
                      <a:latin typeface="Cambria Math"/>
                    </a:rPr>
                    <m:t>=</m:t>
                  </m:r>
                  <m:r>
                    <a:rPr lang="es-CO" sz="1800" b="1" i="1" smtClean="0">
                      <a:solidFill>
                        <a:schemeClr val="tx1"/>
                      </a:solidFill>
                      <a:latin typeface="Cambria Math"/>
                    </a:rPr>
                    <m:t>𝒁</m:t>
                  </m:r>
                  <m:f>
                    <m:fPr>
                      <m:ctrlPr>
                        <a:rPr lang="es-CO" sz="1800" b="1" i="1" smtClean="0">
                          <a:solidFill>
                            <a:schemeClr val="tx1"/>
                          </a:solidFill>
                          <a:latin typeface="Cambria Math"/>
                        </a:rPr>
                      </m:ctrlPr>
                    </m:fPr>
                    <m:num>
                      <m:r>
                        <a:rPr lang="es-CO" sz="1800" b="1" i="1" smtClean="0">
                          <a:solidFill>
                            <a:schemeClr val="tx1"/>
                          </a:solidFill>
                          <a:latin typeface="Cambria Math"/>
                          <a:ea typeface="Cambria Math"/>
                        </a:rPr>
                        <m:t>𝝈</m:t>
                      </m:r>
                    </m:num>
                    <m:den>
                      <m:rad>
                        <m:radPr>
                          <m:degHide m:val="on"/>
                          <m:ctrlPr>
                            <a:rPr lang="es-CO" sz="1800" b="1" i="1" smtClean="0">
                              <a:solidFill>
                                <a:schemeClr val="tx1"/>
                              </a:solidFill>
                              <a:latin typeface="Cambria Math"/>
                            </a:rPr>
                          </m:ctrlPr>
                        </m:radPr>
                        <m:deg/>
                        <m:e>
                          <m:r>
                            <a:rPr lang="es-CO" sz="1800" b="1" i="1" smtClean="0">
                              <a:solidFill>
                                <a:schemeClr val="tx1"/>
                              </a:solidFill>
                              <a:latin typeface="Cambria Math"/>
                            </a:rPr>
                            <m:t>𝒏</m:t>
                          </m:r>
                        </m:e>
                      </m:rad>
                    </m:den>
                  </m:f>
                </m:oMath>
              </a14:m>
              <a:r>
                <a:rPr lang="es-CO" sz="1800" b="1" dirty="0" smtClean="0">
                  <a:solidFill>
                    <a:schemeClr val="tx1"/>
                  </a:solidFill>
                </a:rPr>
                <a:t>                                                   </a:t>
              </a:r>
              <a14:m>
                <m:oMath xmlns:m="http://schemas.openxmlformats.org/officeDocument/2006/math">
                  <m:r>
                    <a:rPr lang="es-CO" sz="1800" b="1" i="1" smtClean="0">
                      <a:solidFill>
                        <a:schemeClr val="tx1"/>
                      </a:solidFill>
                      <a:latin typeface="Cambria Math"/>
                    </a:rPr>
                    <m:t>𝑬</m:t>
                  </m:r>
                  <m:r>
                    <a:rPr lang="es-CO" sz="1800" b="1" i="1" smtClean="0">
                      <a:solidFill>
                        <a:schemeClr val="tx1"/>
                      </a:solidFill>
                      <a:latin typeface="Cambria Math"/>
                    </a:rPr>
                    <m:t>=</m:t>
                  </m:r>
                  <m:r>
                    <a:rPr lang="es-CO" sz="1800" b="1" i="1" smtClean="0">
                      <a:solidFill>
                        <a:schemeClr val="tx1"/>
                      </a:solidFill>
                      <a:latin typeface="Cambria Math"/>
                    </a:rPr>
                    <m:t>𝒁</m:t>
                  </m:r>
                  <m:f>
                    <m:fPr>
                      <m:ctrlPr>
                        <a:rPr lang="es-CO" sz="1800" b="1" i="1" smtClean="0">
                          <a:solidFill>
                            <a:schemeClr val="tx1"/>
                          </a:solidFill>
                          <a:latin typeface="Cambria Math"/>
                        </a:rPr>
                      </m:ctrlPr>
                    </m:fPr>
                    <m:num>
                      <m:r>
                        <a:rPr lang="es-CO" sz="1800" b="1" i="1" smtClean="0">
                          <a:solidFill>
                            <a:schemeClr val="tx1"/>
                          </a:solidFill>
                          <a:latin typeface="Cambria Math"/>
                          <a:ea typeface="Cambria Math"/>
                        </a:rPr>
                        <m:t>𝝈</m:t>
                      </m:r>
                    </m:num>
                    <m:den>
                      <m:rad>
                        <m:radPr>
                          <m:degHide m:val="on"/>
                          <m:ctrlPr>
                            <a:rPr lang="es-CO" sz="1800" b="1" i="1" smtClean="0">
                              <a:solidFill>
                                <a:schemeClr val="tx1"/>
                              </a:solidFill>
                              <a:latin typeface="Cambria Math"/>
                            </a:rPr>
                          </m:ctrlPr>
                        </m:radPr>
                        <m:deg/>
                        <m:e>
                          <m:r>
                            <a:rPr lang="es-CO" sz="1800" b="1" i="1" smtClean="0">
                              <a:solidFill>
                                <a:schemeClr val="tx1"/>
                              </a:solidFill>
                              <a:latin typeface="Cambria Math"/>
                            </a:rPr>
                            <m:t>𝒏</m:t>
                          </m:r>
                        </m:e>
                      </m:rad>
                    </m:den>
                  </m:f>
                </m:oMath>
              </a14:m>
              <a:r>
                <a:rPr lang="es-CO" sz="1800" b="1" dirty="0" smtClean="0">
                  <a:solidFill>
                    <a:schemeClr val="tx1"/>
                  </a:solidFill>
                </a:rPr>
                <a:t> </a:t>
              </a:r>
              <a14:m>
                <m:oMath xmlns:m="http://schemas.openxmlformats.org/officeDocument/2006/math">
                  <m:rad>
                    <m:radPr>
                      <m:degHide m:val="on"/>
                      <m:ctrlPr>
                        <a:rPr lang="es-CO" sz="1800" b="1" i="1" dirty="0" smtClean="0">
                          <a:solidFill>
                            <a:schemeClr val="tx1"/>
                          </a:solidFill>
                          <a:latin typeface="Cambria Math"/>
                        </a:rPr>
                      </m:ctrlPr>
                    </m:radPr>
                    <m:deg/>
                    <m:e>
                      <m:f>
                        <m:fPr>
                          <m:ctrlPr>
                            <a:rPr lang="es-CO" sz="1800" b="1" i="1" dirty="0" smtClean="0">
                              <a:solidFill>
                                <a:schemeClr val="tx1"/>
                              </a:solidFill>
                              <a:latin typeface="Cambria Math"/>
                            </a:rPr>
                          </m:ctrlPr>
                        </m:fPr>
                        <m:num>
                          <m:r>
                            <a:rPr lang="es-CO" sz="1800" b="1" i="1" dirty="0" smtClean="0">
                              <a:solidFill>
                                <a:schemeClr val="tx1"/>
                              </a:solidFill>
                              <a:latin typeface="Cambria Math"/>
                            </a:rPr>
                            <m:t>𝑵</m:t>
                          </m:r>
                          <m:r>
                            <a:rPr lang="es-CO" sz="1800" b="1" i="1" dirty="0" smtClean="0">
                              <a:solidFill>
                                <a:schemeClr val="tx1"/>
                              </a:solidFill>
                              <a:latin typeface="Cambria Math"/>
                            </a:rPr>
                            <m:t>−</m:t>
                          </m:r>
                          <m:r>
                            <a:rPr lang="es-CO" sz="1800" b="1" i="1" dirty="0" smtClean="0">
                              <a:solidFill>
                                <a:schemeClr val="tx1"/>
                              </a:solidFill>
                              <a:latin typeface="Cambria Math"/>
                            </a:rPr>
                            <m:t>𝒏</m:t>
                          </m:r>
                        </m:num>
                        <m:den>
                          <m:r>
                            <a:rPr lang="es-CO" sz="1800" b="1" i="1" dirty="0" smtClean="0">
                              <a:solidFill>
                                <a:schemeClr val="tx1"/>
                              </a:solidFill>
                              <a:latin typeface="Cambria Math"/>
                            </a:rPr>
                            <m:t>𝑵</m:t>
                          </m:r>
                          <m:r>
                            <a:rPr lang="es-CO" sz="1800" b="1" i="1" dirty="0" smtClean="0">
                              <a:solidFill>
                                <a:schemeClr val="tx1"/>
                              </a:solidFill>
                              <a:latin typeface="Cambria Math"/>
                            </a:rPr>
                            <m:t>−</m:t>
                          </m:r>
                          <m:r>
                            <a:rPr lang="es-CO" sz="1800" b="1" i="1" dirty="0" smtClean="0">
                              <a:solidFill>
                                <a:schemeClr val="tx1"/>
                              </a:solidFill>
                              <a:latin typeface="Cambria Math"/>
                            </a:rPr>
                            <m:t>𝟏</m:t>
                          </m:r>
                        </m:den>
                      </m:f>
                    </m:e>
                  </m:rad>
                </m:oMath>
              </a14:m>
              <a:endParaRPr lang="es-CO" sz="1800" b="1" dirty="0">
                <a:solidFill>
                  <a:schemeClr val="tx1"/>
                </a:solidFill>
              </a:endParaRPr>
            </a:p>
          </dgm:t>
        </dgm:pt>
      </mc:Choice>
      <mc:Fallback xmlns="">
        <dgm:pt modelId="{EAACB647-AFAD-41BE-AAC0-4A56EE86C21E}">
          <dgm:prSet phldrT="[Texto]" custT="1"/>
          <dgm:spPr/>
          <dgm:t>
            <a:bodyPr/>
            <a:lstStyle/>
            <a:p>
              <a:pPr algn="just"/>
              <a:r>
                <a:rPr lang="es-CO" sz="1900" b="1" dirty="0" smtClean="0">
                  <a:solidFill>
                    <a:schemeClr val="tx1"/>
                  </a:solidFill>
                </a:rPr>
                <a:t>PRECISIÓN DE LA ESTIMACIÓN: </a:t>
              </a:r>
              <a:r>
                <a:rPr lang="es-CO" sz="1900" b="0" dirty="0" smtClean="0">
                  <a:solidFill>
                    <a:schemeClr val="tx1"/>
                  </a:solidFill>
                </a:rPr>
                <a:t>M</a:t>
              </a:r>
              <a:r>
                <a:rPr lang="es-CO" sz="1900" dirty="0" smtClean="0">
                  <a:solidFill>
                    <a:schemeClr val="tx1"/>
                  </a:solidFill>
                </a:rPr>
                <a:t>argen de error que el investigador fija de acuerdo al conocimiento que tenga a cerca del parámetro</a:t>
              </a:r>
              <a:r>
                <a:rPr lang="es-CO" sz="1800" dirty="0" smtClean="0">
                  <a:solidFill>
                    <a:schemeClr val="tx1"/>
                  </a:solidFill>
                </a:rPr>
                <a:t>.</a:t>
              </a:r>
            </a:p>
            <a:p>
              <a:pPr algn="l"/>
              <a:r>
                <a:rPr lang="es-CO" sz="1800" b="1" i="0" smtClean="0">
                  <a:solidFill>
                    <a:schemeClr val="tx1"/>
                  </a:solidFill>
                  <a:latin typeface="Cambria Math"/>
                </a:rPr>
                <a:t>𝑬=𝒁</a:t>
              </a:r>
              <a:r>
                <a:rPr lang="es-CO" sz="1800" b="1" i="0" smtClean="0">
                  <a:solidFill>
                    <a:schemeClr val="tx1"/>
                  </a:solidFill>
                  <a:latin typeface="Cambria Math"/>
                  <a:ea typeface="Cambria Math"/>
                </a:rPr>
                <a:t> 𝝈/√</a:t>
              </a:r>
              <a:r>
                <a:rPr lang="es-CO" sz="1800" b="1" i="0" smtClean="0">
                  <a:solidFill>
                    <a:schemeClr val="tx1"/>
                  </a:solidFill>
                  <a:latin typeface="Cambria Math"/>
                </a:rPr>
                <a:t>𝒏</a:t>
              </a:r>
              <a:r>
                <a:rPr lang="es-CO" sz="1800" b="1" dirty="0" smtClean="0">
                  <a:solidFill>
                    <a:schemeClr val="tx1"/>
                  </a:solidFill>
                </a:rPr>
                <a:t>                                                   </a:t>
              </a:r>
              <a:r>
                <a:rPr lang="es-CO" sz="1800" b="1" i="0" smtClean="0">
                  <a:solidFill>
                    <a:schemeClr val="tx1"/>
                  </a:solidFill>
                  <a:latin typeface="Cambria Math"/>
                </a:rPr>
                <a:t>𝑬=𝒁</a:t>
              </a:r>
              <a:r>
                <a:rPr lang="es-CO" sz="1800" b="1" i="0" smtClean="0">
                  <a:solidFill>
                    <a:schemeClr val="tx1"/>
                  </a:solidFill>
                  <a:latin typeface="Cambria Math"/>
                  <a:ea typeface="Cambria Math"/>
                </a:rPr>
                <a:t> 𝝈/√</a:t>
              </a:r>
              <a:r>
                <a:rPr lang="es-CO" sz="1800" b="1" i="0" smtClean="0">
                  <a:solidFill>
                    <a:schemeClr val="tx1"/>
                  </a:solidFill>
                  <a:latin typeface="Cambria Math"/>
                </a:rPr>
                <a:t>𝒏</a:t>
              </a:r>
              <a:r>
                <a:rPr lang="es-CO" sz="1800" b="1" dirty="0" smtClean="0">
                  <a:solidFill>
                    <a:schemeClr val="tx1"/>
                  </a:solidFill>
                </a:rPr>
                <a:t> </a:t>
              </a:r>
              <a:r>
                <a:rPr lang="es-CO" sz="1800" b="1" i="0" dirty="0" smtClean="0">
                  <a:solidFill>
                    <a:schemeClr val="tx1"/>
                  </a:solidFill>
                  <a:latin typeface="Cambria Math"/>
                </a:rPr>
                <a:t>√((𝑵−𝒏)/(𝑵−𝟏))</a:t>
              </a:r>
              <a:endParaRPr lang="es-CO" sz="1800" b="1" dirty="0">
                <a:solidFill>
                  <a:schemeClr val="tx1"/>
                </a:solidFill>
              </a:endParaRPr>
            </a:p>
          </dgm:t>
        </dgm:pt>
      </mc:Fallback>
    </mc:AlternateContent>
    <dgm:pt modelId="{72CB976B-88FA-45E8-A01E-22B75FADBF02}" type="parTrans" cxnId="{06182257-9404-4048-8BD6-CB7F2CAA0C83}">
      <dgm:prSet/>
      <dgm:spPr/>
      <dgm:t>
        <a:bodyPr/>
        <a:lstStyle/>
        <a:p>
          <a:endParaRPr lang="es-CO"/>
        </a:p>
      </dgm:t>
    </dgm:pt>
    <dgm:pt modelId="{37CC0BAD-2C60-4484-89A4-107CFB2ACC54}" type="sibTrans" cxnId="{06182257-9404-4048-8BD6-CB7F2CAA0C83}">
      <dgm:prSet/>
      <dgm:spPr/>
      <dgm:t>
        <a:bodyPr/>
        <a:lstStyle/>
        <a:p>
          <a:endParaRPr lang="es-CO"/>
        </a:p>
      </dgm:t>
    </dgm:pt>
    <dgm:pt modelId="{509325D2-9B6B-481F-A3A1-C9ED281AC60F}" type="pres">
      <dgm:prSet presAssocID="{D7E343E7-0EAD-4A6C-BA4E-38BEF9FA3ACF}" presName="Name0" presStyleCnt="0">
        <dgm:presLayoutVars>
          <dgm:chMax val="7"/>
          <dgm:chPref val="7"/>
          <dgm:dir/>
        </dgm:presLayoutVars>
      </dgm:prSet>
      <dgm:spPr/>
      <dgm:t>
        <a:bodyPr/>
        <a:lstStyle/>
        <a:p>
          <a:endParaRPr lang="es-CO"/>
        </a:p>
      </dgm:t>
    </dgm:pt>
    <dgm:pt modelId="{5450EA12-4F45-45C5-BD01-E9F414DC7B40}" type="pres">
      <dgm:prSet presAssocID="{D7E343E7-0EAD-4A6C-BA4E-38BEF9FA3ACF}" presName="Name1" presStyleCnt="0"/>
      <dgm:spPr/>
    </dgm:pt>
    <dgm:pt modelId="{A8C4A74D-29E3-4BD3-BF10-17998F991C06}" type="pres">
      <dgm:prSet presAssocID="{D7E343E7-0EAD-4A6C-BA4E-38BEF9FA3ACF}" presName="cycle" presStyleCnt="0"/>
      <dgm:spPr/>
    </dgm:pt>
    <dgm:pt modelId="{3A3141BC-517B-4EFA-A186-DF04802C8F56}" type="pres">
      <dgm:prSet presAssocID="{D7E343E7-0EAD-4A6C-BA4E-38BEF9FA3ACF}" presName="srcNode" presStyleLbl="node1" presStyleIdx="0" presStyleCnt="3"/>
      <dgm:spPr/>
    </dgm:pt>
    <dgm:pt modelId="{83429A68-13E7-4598-AC80-B1B4E307A9BB}" type="pres">
      <dgm:prSet presAssocID="{D7E343E7-0EAD-4A6C-BA4E-38BEF9FA3ACF}" presName="conn" presStyleLbl="parChTrans1D2" presStyleIdx="0" presStyleCnt="1" custLinFactNeighborY="-3767" custRadScaleRad="199942" custRadScaleInc="-2147483648"/>
      <dgm:spPr/>
      <dgm:t>
        <a:bodyPr/>
        <a:lstStyle/>
        <a:p>
          <a:endParaRPr lang="es-CO"/>
        </a:p>
      </dgm:t>
    </dgm:pt>
    <dgm:pt modelId="{3BDAE014-34CA-4E39-B17D-353F84A3F784}" type="pres">
      <dgm:prSet presAssocID="{D7E343E7-0EAD-4A6C-BA4E-38BEF9FA3ACF}" presName="extraNode" presStyleLbl="node1" presStyleIdx="0" presStyleCnt="3"/>
      <dgm:spPr/>
    </dgm:pt>
    <dgm:pt modelId="{83E7BDA4-F666-4FA5-825C-0CAF95E8ED76}" type="pres">
      <dgm:prSet presAssocID="{D7E343E7-0EAD-4A6C-BA4E-38BEF9FA3ACF}" presName="dstNode" presStyleLbl="node1" presStyleIdx="0" presStyleCnt="3"/>
      <dgm:spPr/>
    </dgm:pt>
    <dgm:pt modelId="{1B2A44E4-FA51-461E-B099-2821F16EA356}" type="pres">
      <dgm:prSet presAssocID="{6366E9A2-D5A2-498E-A38D-A9AE997CFE9D}" presName="text_1" presStyleLbl="node1" presStyleIdx="0" presStyleCnt="3" custLinFactNeighborY="-33634">
        <dgm:presLayoutVars>
          <dgm:bulletEnabled val="1"/>
        </dgm:presLayoutVars>
      </dgm:prSet>
      <dgm:spPr/>
      <dgm:t>
        <a:bodyPr/>
        <a:lstStyle/>
        <a:p>
          <a:endParaRPr lang="es-CO"/>
        </a:p>
      </dgm:t>
    </dgm:pt>
    <dgm:pt modelId="{C06A2054-DF97-451C-89AC-5687A701A9CA}" type="pres">
      <dgm:prSet presAssocID="{6366E9A2-D5A2-498E-A38D-A9AE997CFE9D}" presName="accent_1" presStyleCnt="0"/>
      <dgm:spPr/>
    </dgm:pt>
    <dgm:pt modelId="{9D3A710C-D1C5-45E7-B7A9-50557BB5A85B}" type="pres">
      <dgm:prSet presAssocID="{6366E9A2-D5A2-498E-A38D-A9AE997CFE9D}" presName="accentRepeatNode" presStyleLbl="solidFgAcc1" presStyleIdx="0" presStyleCnt="3" custLinFactNeighborY="-28122"/>
      <dgm:spPr>
        <a:blipFill rotWithShape="0">
          <a:blip xmlns:r="http://schemas.openxmlformats.org/officeDocument/2006/relationships" r:embed="rId1"/>
          <a:stretch>
            <a:fillRect/>
          </a:stretch>
        </a:blipFill>
      </dgm:spPr>
      <dgm:t>
        <a:bodyPr/>
        <a:lstStyle/>
        <a:p>
          <a:endParaRPr lang="es-CO"/>
        </a:p>
      </dgm:t>
    </dgm:pt>
    <dgm:pt modelId="{01350380-3C5D-4D89-BB03-7A46C1364832}" type="pres">
      <dgm:prSet presAssocID="{3BEFE982-AA28-40F8-BAB9-3143D7234FAF}" presName="text_2" presStyleLbl="node1" presStyleIdx="1" presStyleCnt="3" custLinFactNeighborY="-61842">
        <dgm:presLayoutVars>
          <dgm:bulletEnabled val="1"/>
        </dgm:presLayoutVars>
      </dgm:prSet>
      <dgm:spPr/>
      <dgm:t>
        <a:bodyPr/>
        <a:lstStyle/>
        <a:p>
          <a:endParaRPr lang="es-CO"/>
        </a:p>
      </dgm:t>
    </dgm:pt>
    <dgm:pt modelId="{1D483BB4-3E4D-44DB-8390-CEE72E8682ED}" type="pres">
      <dgm:prSet presAssocID="{3BEFE982-AA28-40F8-BAB9-3143D7234FAF}" presName="accent_2" presStyleCnt="0"/>
      <dgm:spPr/>
    </dgm:pt>
    <dgm:pt modelId="{58DD3AAF-FF4E-4714-ACF8-8DFB901A8D26}" type="pres">
      <dgm:prSet presAssocID="{3BEFE982-AA28-40F8-BAB9-3143D7234FAF}" presName="accentRepeatNode" presStyleLbl="solidFgAcc1" presStyleIdx="1" presStyleCnt="3" custLinFactNeighborY="-44737"/>
      <dgm:spPr>
        <a:blipFill rotWithShape="0">
          <a:blip xmlns:r="http://schemas.openxmlformats.org/officeDocument/2006/relationships" r:embed="rId2"/>
          <a:stretch>
            <a:fillRect/>
          </a:stretch>
        </a:blipFill>
      </dgm:spPr>
      <dgm:t>
        <a:bodyPr/>
        <a:lstStyle/>
        <a:p>
          <a:endParaRPr lang="es-CO"/>
        </a:p>
      </dgm:t>
    </dgm:pt>
    <dgm:pt modelId="{BAB12AEC-F3C0-4150-806F-236994D07021}" type="pres">
      <dgm:prSet presAssocID="{EAACB647-AFAD-41BE-AAC0-4A56EE86C21E}" presName="text_3" presStyleLbl="node1" presStyleIdx="2" presStyleCnt="3" custScaleY="115890" custLinFactNeighborX="933" custLinFactNeighborY="-76366">
        <dgm:presLayoutVars>
          <dgm:bulletEnabled val="1"/>
        </dgm:presLayoutVars>
      </dgm:prSet>
      <dgm:spPr/>
      <dgm:t>
        <a:bodyPr/>
        <a:lstStyle/>
        <a:p>
          <a:endParaRPr lang="es-CO"/>
        </a:p>
      </dgm:t>
    </dgm:pt>
    <dgm:pt modelId="{459A32FA-28D4-47E2-8FB8-98DFABAEB2E4}" type="pres">
      <dgm:prSet presAssocID="{EAACB647-AFAD-41BE-AAC0-4A56EE86C21E}" presName="accent_3" presStyleCnt="0"/>
      <dgm:spPr/>
    </dgm:pt>
    <dgm:pt modelId="{48FE68B7-3849-447B-A9DE-DC4080AC4090}" type="pres">
      <dgm:prSet presAssocID="{EAACB647-AFAD-41BE-AAC0-4A56EE86C21E}" presName="accentRepeatNode" presStyleLbl="solidFgAcc1" presStyleIdx="2" presStyleCnt="3" custLinFactNeighborX="5006" custLinFactNeighborY="-59474"/>
      <dgm:spPr>
        <a:blipFill rotWithShape="0">
          <a:blip xmlns:r="http://schemas.openxmlformats.org/officeDocument/2006/relationships" r:embed="rId3"/>
          <a:stretch>
            <a:fillRect/>
          </a:stretch>
        </a:blipFill>
      </dgm:spPr>
      <dgm:t>
        <a:bodyPr/>
        <a:lstStyle/>
        <a:p>
          <a:endParaRPr lang="es-CO"/>
        </a:p>
      </dgm:t>
    </dgm:pt>
  </dgm:ptLst>
  <dgm:cxnLst>
    <dgm:cxn modelId="{BBE68C82-B664-4477-9262-47814C88F605}" srcId="{D7E343E7-0EAD-4A6C-BA4E-38BEF9FA3ACF}" destId="{6366E9A2-D5A2-498E-A38D-A9AE997CFE9D}" srcOrd="0" destOrd="0" parTransId="{E6B03A37-F9C9-46AB-AF25-A6C127ADE143}" sibTransId="{073A7C93-154E-42A3-8F5F-CFF1D821AAC3}"/>
    <dgm:cxn modelId="{6F351249-8C30-445F-B495-15F5AEFF005C}" type="presOf" srcId="{D7E343E7-0EAD-4A6C-BA4E-38BEF9FA3ACF}" destId="{509325D2-9B6B-481F-A3A1-C9ED281AC60F}" srcOrd="0" destOrd="0" presId="urn:microsoft.com/office/officeart/2008/layout/VerticalCurvedList"/>
    <dgm:cxn modelId="{ACEC91AD-1B07-49EB-B711-36D4D4EF7316}" type="presOf" srcId="{3BEFE982-AA28-40F8-BAB9-3143D7234FAF}" destId="{01350380-3C5D-4D89-BB03-7A46C1364832}" srcOrd="0" destOrd="0" presId="urn:microsoft.com/office/officeart/2008/layout/VerticalCurvedList"/>
    <dgm:cxn modelId="{E9DE1883-63CF-43EE-B0FD-856F7D38235E}" type="presOf" srcId="{6366E9A2-D5A2-498E-A38D-A9AE997CFE9D}" destId="{1B2A44E4-FA51-461E-B099-2821F16EA356}" srcOrd="0" destOrd="0" presId="urn:microsoft.com/office/officeart/2008/layout/VerticalCurvedList"/>
    <dgm:cxn modelId="{76E2C5BB-B9D0-4A6F-A7EF-F9DB972D3352}" type="presOf" srcId="{073A7C93-154E-42A3-8F5F-CFF1D821AAC3}" destId="{83429A68-13E7-4598-AC80-B1B4E307A9BB}" srcOrd="0" destOrd="0" presId="urn:microsoft.com/office/officeart/2008/layout/VerticalCurvedList"/>
    <dgm:cxn modelId="{06182257-9404-4048-8BD6-CB7F2CAA0C83}" srcId="{D7E343E7-0EAD-4A6C-BA4E-38BEF9FA3ACF}" destId="{EAACB647-AFAD-41BE-AAC0-4A56EE86C21E}" srcOrd="2" destOrd="0" parTransId="{72CB976B-88FA-45E8-A01E-22B75FADBF02}" sibTransId="{37CC0BAD-2C60-4484-89A4-107CFB2ACC54}"/>
    <dgm:cxn modelId="{82AB4404-C4BB-438A-940C-B436B41B9443}" srcId="{D7E343E7-0EAD-4A6C-BA4E-38BEF9FA3ACF}" destId="{3BEFE982-AA28-40F8-BAB9-3143D7234FAF}" srcOrd="1" destOrd="0" parTransId="{483B21DA-B941-4090-A0C2-243AA05D1088}" sibTransId="{9534650E-6CF9-4707-BCE9-26DEC8CFB80B}"/>
    <dgm:cxn modelId="{57225C2A-8B3B-400A-988F-31FAF5906E7D}" type="presOf" srcId="{EAACB647-AFAD-41BE-AAC0-4A56EE86C21E}" destId="{BAB12AEC-F3C0-4150-806F-236994D07021}" srcOrd="0" destOrd="0" presId="urn:microsoft.com/office/officeart/2008/layout/VerticalCurvedList"/>
    <dgm:cxn modelId="{B108767B-BC50-434E-9BA8-058E04BC9E41}" type="presParOf" srcId="{509325D2-9B6B-481F-A3A1-C9ED281AC60F}" destId="{5450EA12-4F45-45C5-BD01-E9F414DC7B40}" srcOrd="0" destOrd="0" presId="urn:microsoft.com/office/officeart/2008/layout/VerticalCurvedList"/>
    <dgm:cxn modelId="{3E85AF02-2181-4BE3-8DA9-2C98EDE0D376}" type="presParOf" srcId="{5450EA12-4F45-45C5-BD01-E9F414DC7B40}" destId="{A8C4A74D-29E3-4BD3-BF10-17998F991C06}" srcOrd="0" destOrd="0" presId="urn:microsoft.com/office/officeart/2008/layout/VerticalCurvedList"/>
    <dgm:cxn modelId="{54703018-0200-4D18-A124-5F18A0A5872B}" type="presParOf" srcId="{A8C4A74D-29E3-4BD3-BF10-17998F991C06}" destId="{3A3141BC-517B-4EFA-A186-DF04802C8F56}" srcOrd="0" destOrd="0" presId="urn:microsoft.com/office/officeart/2008/layout/VerticalCurvedList"/>
    <dgm:cxn modelId="{F59A51B9-2EA4-4EB6-B9AD-719B3638F05E}" type="presParOf" srcId="{A8C4A74D-29E3-4BD3-BF10-17998F991C06}" destId="{83429A68-13E7-4598-AC80-B1B4E307A9BB}" srcOrd="1" destOrd="0" presId="urn:microsoft.com/office/officeart/2008/layout/VerticalCurvedList"/>
    <dgm:cxn modelId="{ADDE4688-9743-4AF2-B207-5716DF1DF50B}" type="presParOf" srcId="{A8C4A74D-29E3-4BD3-BF10-17998F991C06}" destId="{3BDAE014-34CA-4E39-B17D-353F84A3F784}" srcOrd="2" destOrd="0" presId="urn:microsoft.com/office/officeart/2008/layout/VerticalCurvedList"/>
    <dgm:cxn modelId="{D72C15AB-C667-4882-B92F-CB0CACBEDF3F}" type="presParOf" srcId="{A8C4A74D-29E3-4BD3-BF10-17998F991C06}" destId="{83E7BDA4-F666-4FA5-825C-0CAF95E8ED76}" srcOrd="3" destOrd="0" presId="urn:microsoft.com/office/officeart/2008/layout/VerticalCurvedList"/>
    <dgm:cxn modelId="{98268F3E-A7E6-4084-B35E-E705B42221B7}" type="presParOf" srcId="{5450EA12-4F45-45C5-BD01-E9F414DC7B40}" destId="{1B2A44E4-FA51-461E-B099-2821F16EA356}" srcOrd="1" destOrd="0" presId="urn:microsoft.com/office/officeart/2008/layout/VerticalCurvedList"/>
    <dgm:cxn modelId="{30B6849F-7618-4C72-9616-9BF0F01C5FD3}" type="presParOf" srcId="{5450EA12-4F45-45C5-BD01-E9F414DC7B40}" destId="{C06A2054-DF97-451C-89AC-5687A701A9CA}" srcOrd="2" destOrd="0" presId="urn:microsoft.com/office/officeart/2008/layout/VerticalCurvedList"/>
    <dgm:cxn modelId="{B99AAF86-FA2F-4220-BF09-AE37EC3346DC}" type="presParOf" srcId="{C06A2054-DF97-451C-89AC-5687A701A9CA}" destId="{9D3A710C-D1C5-45E7-B7A9-50557BB5A85B}" srcOrd="0" destOrd="0" presId="urn:microsoft.com/office/officeart/2008/layout/VerticalCurvedList"/>
    <dgm:cxn modelId="{BCC7B07A-9EC2-46E7-AB37-DC18FB9D5BDD}" type="presParOf" srcId="{5450EA12-4F45-45C5-BD01-E9F414DC7B40}" destId="{01350380-3C5D-4D89-BB03-7A46C1364832}" srcOrd="3" destOrd="0" presId="urn:microsoft.com/office/officeart/2008/layout/VerticalCurvedList"/>
    <dgm:cxn modelId="{A2D2A111-B498-43A3-9499-7C6777A69413}" type="presParOf" srcId="{5450EA12-4F45-45C5-BD01-E9F414DC7B40}" destId="{1D483BB4-3E4D-44DB-8390-CEE72E8682ED}" srcOrd="4" destOrd="0" presId="urn:microsoft.com/office/officeart/2008/layout/VerticalCurvedList"/>
    <dgm:cxn modelId="{A2D46F53-904A-4C44-A87B-A68391C1CD76}" type="presParOf" srcId="{1D483BB4-3E4D-44DB-8390-CEE72E8682ED}" destId="{58DD3AAF-FF4E-4714-ACF8-8DFB901A8D26}" srcOrd="0" destOrd="0" presId="urn:microsoft.com/office/officeart/2008/layout/VerticalCurvedList"/>
    <dgm:cxn modelId="{7B956ABE-0FDE-4D0B-B407-D66A9E2C9E10}" type="presParOf" srcId="{5450EA12-4F45-45C5-BD01-E9F414DC7B40}" destId="{BAB12AEC-F3C0-4150-806F-236994D07021}" srcOrd="5" destOrd="0" presId="urn:microsoft.com/office/officeart/2008/layout/VerticalCurvedList"/>
    <dgm:cxn modelId="{11E87167-F918-4059-818D-6884105C0A9B}" type="presParOf" srcId="{5450EA12-4F45-45C5-BD01-E9F414DC7B40}" destId="{459A32FA-28D4-47E2-8FB8-98DFABAEB2E4}" srcOrd="6" destOrd="0" presId="urn:microsoft.com/office/officeart/2008/layout/VerticalCurvedList"/>
    <dgm:cxn modelId="{50742611-B7E8-4A2F-A479-8583DEC0667B}" type="presParOf" srcId="{459A32FA-28D4-47E2-8FB8-98DFABAEB2E4}" destId="{48FE68B7-3849-447B-A9DE-DC4080AC40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E343E7-0EAD-4A6C-BA4E-38BEF9FA3AC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CO"/>
        </a:p>
      </dgm:t>
    </dgm:pt>
    <dgm:pt modelId="{6366E9A2-D5A2-498E-A38D-A9AE997CFE9D}">
      <dgm:prSet phldrT="[Texto]" custT="1"/>
      <dgm:spPr>
        <a:blipFill rotWithShape="1">
          <a:blip xmlns:r="http://schemas.openxmlformats.org/officeDocument/2006/relationships" r:embed="rId1"/>
          <a:stretch>
            <a:fillRect t="-6918" r="-1366" b="-12579"/>
          </a:stretch>
        </a:blipFill>
      </dgm:spPr>
      <dgm:t>
        <a:bodyPr/>
        <a:lstStyle/>
        <a:p>
          <a:r>
            <a:rPr lang="es-CO">
              <a:noFill/>
            </a:rPr>
            <a:t> </a:t>
          </a:r>
        </a:p>
      </dgm:t>
    </dgm:pt>
    <dgm:pt modelId="{E6B03A37-F9C9-46AB-AF25-A6C127ADE143}" type="parTrans" cxnId="{BBE68C82-B664-4477-9262-47814C88F605}">
      <dgm:prSet/>
      <dgm:spPr/>
      <dgm:t>
        <a:bodyPr/>
        <a:lstStyle/>
        <a:p>
          <a:endParaRPr lang="es-CO"/>
        </a:p>
      </dgm:t>
    </dgm:pt>
    <dgm:pt modelId="{073A7C93-154E-42A3-8F5F-CFF1D821AAC3}" type="sibTrans" cxnId="{BBE68C82-B664-4477-9262-47814C88F605}">
      <dgm:prSet/>
      <dgm:spPr/>
      <dgm:t>
        <a:bodyPr/>
        <a:lstStyle/>
        <a:p>
          <a:endParaRPr lang="es-CO"/>
        </a:p>
      </dgm:t>
    </dgm:pt>
    <dgm:pt modelId="{3BEFE982-AA28-40F8-BAB9-3143D7234FAF}">
      <dgm:prSet phldrT="[Texto]" custT="1"/>
      <dgm:spPr/>
      <dgm:t>
        <a:bodyPr/>
        <a:lstStyle/>
        <a:p>
          <a:pPr algn="just"/>
          <a:r>
            <a:rPr lang="es-CO" sz="2000" b="1" dirty="0" smtClean="0">
              <a:solidFill>
                <a:schemeClr val="tx1"/>
              </a:solidFill>
            </a:rPr>
            <a:t>NIVEL DE CONFIANZA: </a:t>
          </a:r>
          <a:r>
            <a:rPr lang="es-CO" sz="2000" dirty="0" smtClean="0">
              <a:solidFill>
                <a:schemeClr val="tx1"/>
              </a:solidFill>
            </a:rPr>
            <a:t>A mayor nivel de confianza mayor debe ser el tamaño de la muestra. Los valores de Z se obtienen mediante el uso de tablas.</a:t>
          </a:r>
          <a:endParaRPr lang="es-CO" sz="2000" dirty="0">
            <a:solidFill>
              <a:schemeClr val="tx1"/>
            </a:solidFill>
          </a:endParaRPr>
        </a:p>
      </dgm:t>
    </dgm:pt>
    <dgm:pt modelId="{483B21DA-B941-4090-A0C2-243AA05D1088}" type="parTrans" cxnId="{82AB4404-C4BB-438A-940C-B436B41B9443}">
      <dgm:prSet/>
      <dgm:spPr/>
      <dgm:t>
        <a:bodyPr/>
        <a:lstStyle/>
        <a:p>
          <a:endParaRPr lang="es-CO"/>
        </a:p>
      </dgm:t>
    </dgm:pt>
    <dgm:pt modelId="{9534650E-6CF9-4707-BCE9-26DEC8CFB80B}" type="sibTrans" cxnId="{82AB4404-C4BB-438A-940C-B436B41B9443}">
      <dgm:prSet/>
      <dgm:spPr/>
      <dgm:t>
        <a:bodyPr/>
        <a:lstStyle/>
        <a:p>
          <a:endParaRPr lang="es-CO"/>
        </a:p>
      </dgm:t>
    </dgm:pt>
    <dgm:pt modelId="{EAACB647-AFAD-41BE-AAC0-4A56EE86C21E}">
      <dgm:prSet phldrT="[Texto]" custT="1"/>
      <dgm:spPr>
        <a:blipFill rotWithShape="1">
          <a:blip xmlns:r="http://schemas.openxmlformats.org/officeDocument/2006/relationships" r:embed="rId2"/>
          <a:stretch>
            <a:fillRect t="-22283" r="-1365" b="-14674"/>
          </a:stretch>
        </a:blipFill>
      </dgm:spPr>
      <dgm:t>
        <a:bodyPr/>
        <a:lstStyle/>
        <a:p>
          <a:r>
            <a:rPr lang="es-CO">
              <a:noFill/>
            </a:rPr>
            <a:t> </a:t>
          </a:r>
        </a:p>
      </dgm:t>
    </dgm:pt>
    <dgm:pt modelId="{72CB976B-88FA-45E8-A01E-22B75FADBF02}" type="parTrans" cxnId="{06182257-9404-4048-8BD6-CB7F2CAA0C83}">
      <dgm:prSet/>
      <dgm:spPr/>
      <dgm:t>
        <a:bodyPr/>
        <a:lstStyle/>
        <a:p>
          <a:endParaRPr lang="es-CO"/>
        </a:p>
      </dgm:t>
    </dgm:pt>
    <dgm:pt modelId="{37CC0BAD-2C60-4484-89A4-107CFB2ACC54}" type="sibTrans" cxnId="{06182257-9404-4048-8BD6-CB7F2CAA0C83}">
      <dgm:prSet/>
      <dgm:spPr/>
      <dgm:t>
        <a:bodyPr/>
        <a:lstStyle/>
        <a:p>
          <a:endParaRPr lang="es-CO"/>
        </a:p>
      </dgm:t>
    </dgm:pt>
    <dgm:pt modelId="{509325D2-9B6B-481F-A3A1-C9ED281AC60F}" type="pres">
      <dgm:prSet presAssocID="{D7E343E7-0EAD-4A6C-BA4E-38BEF9FA3ACF}" presName="Name0" presStyleCnt="0">
        <dgm:presLayoutVars>
          <dgm:chMax val="7"/>
          <dgm:chPref val="7"/>
          <dgm:dir/>
        </dgm:presLayoutVars>
      </dgm:prSet>
      <dgm:spPr/>
      <dgm:t>
        <a:bodyPr/>
        <a:lstStyle/>
        <a:p>
          <a:endParaRPr lang="es-CO"/>
        </a:p>
      </dgm:t>
    </dgm:pt>
    <dgm:pt modelId="{5450EA12-4F45-45C5-BD01-E9F414DC7B40}" type="pres">
      <dgm:prSet presAssocID="{D7E343E7-0EAD-4A6C-BA4E-38BEF9FA3ACF}" presName="Name1" presStyleCnt="0"/>
      <dgm:spPr/>
    </dgm:pt>
    <dgm:pt modelId="{A8C4A74D-29E3-4BD3-BF10-17998F991C06}" type="pres">
      <dgm:prSet presAssocID="{D7E343E7-0EAD-4A6C-BA4E-38BEF9FA3ACF}" presName="cycle" presStyleCnt="0"/>
      <dgm:spPr/>
    </dgm:pt>
    <dgm:pt modelId="{3A3141BC-517B-4EFA-A186-DF04802C8F56}" type="pres">
      <dgm:prSet presAssocID="{D7E343E7-0EAD-4A6C-BA4E-38BEF9FA3ACF}" presName="srcNode" presStyleLbl="node1" presStyleIdx="0" presStyleCnt="3"/>
      <dgm:spPr/>
    </dgm:pt>
    <dgm:pt modelId="{83429A68-13E7-4598-AC80-B1B4E307A9BB}" type="pres">
      <dgm:prSet presAssocID="{D7E343E7-0EAD-4A6C-BA4E-38BEF9FA3ACF}" presName="conn" presStyleLbl="parChTrans1D2" presStyleIdx="0" presStyleCnt="1" custLinFactNeighborY="-3767" custRadScaleRad="199942" custRadScaleInc="-2147483648"/>
      <dgm:spPr/>
      <dgm:t>
        <a:bodyPr/>
        <a:lstStyle/>
        <a:p>
          <a:endParaRPr lang="es-CO"/>
        </a:p>
      </dgm:t>
    </dgm:pt>
    <dgm:pt modelId="{3BDAE014-34CA-4E39-B17D-353F84A3F784}" type="pres">
      <dgm:prSet presAssocID="{D7E343E7-0EAD-4A6C-BA4E-38BEF9FA3ACF}" presName="extraNode" presStyleLbl="node1" presStyleIdx="0" presStyleCnt="3"/>
      <dgm:spPr/>
    </dgm:pt>
    <dgm:pt modelId="{83E7BDA4-F666-4FA5-825C-0CAF95E8ED76}" type="pres">
      <dgm:prSet presAssocID="{D7E343E7-0EAD-4A6C-BA4E-38BEF9FA3ACF}" presName="dstNode" presStyleLbl="node1" presStyleIdx="0" presStyleCnt="3"/>
      <dgm:spPr/>
    </dgm:pt>
    <dgm:pt modelId="{1B2A44E4-FA51-461E-B099-2821F16EA356}" type="pres">
      <dgm:prSet presAssocID="{6366E9A2-D5A2-498E-A38D-A9AE997CFE9D}" presName="text_1" presStyleLbl="node1" presStyleIdx="0" presStyleCnt="3" custLinFactNeighborY="-33634">
        <dgm:presLayoutVars>
          <dgm:bulletEnabled val="1"/>
        </dgm:presLayoutVars>
      </dgm:prSet>
      <dgm:spPr/>
      <dgm:t>
        <a:bodyPr/>
        <a:lstStyle/>
        <a:p>
          <a:endParaRPr lang="es-CO"/>
        </a:p>
      </dgm:t>
    </dgm:pt>
    <dgm:pt modelId="{C06A2054-DF97-451C-89AC-5687A701A9CA}" type="pres">
      <dgm:prSet presAssocID="{6366E9A2-D5A2-498E-A38D-A9AE997CFE9D}" presName="accent_1" presStyleCnt="0"/>
      <dgm:spPr/>
    </dgm:pt>
    <dgm:pt modelId="{9D3A710C-D1C5-45E7-B7A9-50557BB5A85B}" type="pres">
      <dgm:prSet presAssocID="{6366E9A2-D5A2-498E-A38D-A9AE997CFE9D}" presName="accentRepeatNode" presStyleLbl="solidFgAcc1" presStyleIdx="0" presStyleCnt="3" custLinFactNeighborY="-28122"/>
      <dgm:spPr>
        <a:blipFill rotWithShape="0">
          <a:blip xmlns:r="http://schemas.openxmlformats.org/officeDocument/2006/relationships" r:embed="rId3"/>
          <a:stretch>
            <a:fillRect/>
          </a:stretch>
        </a:blipFill>
      </dgm:spPr>
      <dgm:t>
        <a:bodyPr/>
        <a:lstStyle/>
        <a:p>
          <a:endParaRPr lang="es-CO"/>
        </a:p>
      </dgm:t>
    </dgm:pt>
    <dgm:pt modelId="{01350380-3C5D-4D89-BB03-7A46C1364832}" type="pres">
      <dgm:prSet presAssocID="{3BEFE982-AA28-40F8-BAB9-3143D7234FAF}" presName="text_2" presStyleLbl="node1" presStyleIdx="1" presStyleCnt="3" custLinFactNeighborY="-61842">
        <dgm:presLayoutVars>
          <dgm:bulletEnabled val="1"/>
        </dgm:presLayoutVars>
      </dgm:prSet>
      <dgm:spPr/>
      <dgm:t>
        <a:bodyPr/>
        <a:lstStyle/>
        <a:p>
          <a:endParaRPr lang="es-CO"/>
        </a:p>
      </dgm:t>
    </dgm:pt>
    <dgm:pt modelId="{1D483BB4-3E4D-44DB-8390-CEE72E8682ED}" type="pres">
      <dgm:prSet presAssocID="{3BEFE982-AA28-40F8-BAB9-3143D7234FAF}" presName="accent_2" presStyleCnt="0"/>
      <dgm:spPr/>
    </dgm:pt>
    <dgm:pt modelId="{58DD3AAF-FF4E-4714-ACF8-8DFB901A8D26}" type="pres">
      <dgm:prSet presAssocID="{3BEFE982-AA28-40F8-BAB9-3143D7234FAF}" presName="accentRepeatNode" presStyleLbl="solidFgAcc1" presStyleIdx="1" presStyleCnt="3" custLinFactNeighborY="-44737"/>
      <dgm:spPr>
        <a:blipFill rotWithShape="0">
          <a:blip xmlns:r="http://schemas.openxmlformats.org/officeDocument/2006/relationships" r:embed="rId4"/>
          <a:stretch>
            <a:fillRect/>
          </a:stretch>
        </a:blipFill>
      </dgm:spPr>
      <dgm:t>
        <a:bodyPr/>
        <a:lstStyle/>
        <a:p>
          <a:endParaRPr lang="es-CO"/>
        </a:p>
      </dgm:t>
    </dgm:pt>
    <dgm:pt modelId="{BAB12AEC-F3C0-4150-806F-236994D07021}" type="pres">
      <dgm:prSet presAssocID="{EAACB647-AFAD-41BE-AAC0-4A56EE86C21E}" presName="text_3" presStyleLbl="node1" presStyleIdx="2" presStyleCnt="3" custScaleY="115890" custLinFactNeighborX="933" custLinFactNeighborY="-76366">
        <dgm:presLayoutVars>
          <dgm:bulletEnabled val="1"/>
        </dgm:presLayoutVars>
      </dgm:prSet>
      <dgm:spPr/>
      <dgm:t>
        <a:bodyPr/>
        <a:lstStyle/>
        <a:p>
          <a:endParaRPr lang="es-CO"/>
        </a:p>
      </dgm:t>
    </dgm:pt>
    <dgm:pt modelId="{459A32FA-28D4-47E2-8FB8-98DFABAEB2E4}" type="pres">
      <dgm:prSet presAssocID="{EAACB647-AFAD-41BE-AAC0-4A56EE86C21E}" presName="accent_3" presStyleCnt="0"/>
      <dgm:spPr/>
    </dgm:pt>
    <dgm:pt modelId="{48FE68B7-3849-447B-A9DE-DC4080AC4090}" type="pres">
      <dgm:prSet presAssocID="{EAACB647-AFAD-41BE-AAC0-4A56EE86C21E}" presName="accentRepeatNode" presStyleLbl="solidFgAcc1" presStyleIdx="2" presStyleCnt="3" custLinFactNeighborX="5006" custLinFactNeighborY="-59474"/>
      <dgm:spPr>
        <a:blipFill rotWithShape="0">
          <a:blip xmlns:r="http://schemas.openxmlformats.org/officeDocument/2006/relationships" r:embed="rId5"/>
          <a:stretch>
            <a:fillRect/>
          </a:stretch>
        </a:blipFill>
      </dgm:spPr>
      <dgm:t>
        <a:bodyPr/>
        <a:lstStyle/>
        <a:p>
          <a:endParaRPr lang="es-CO"/>
        </a:p>
      </dgm:t>
    </dgm:pt>
  </dgm:ptLst>
  <dgm:cxnLst>
    <dgm:cxn modelId="{BBE68C82-B664-4477-9262-47814C88F605}" srcId="{D7E343E7-0EAD-4A6C-BA4E-38BEF9FA3ACF}" destId="{6366E9A2-D5A2-498E-A38D-A9AE997CFE9D}" srcOrd="0" destOrd="0" parTransId="{E6B03A37-F9C9-46AB-AF25-A6C127ADE143}" sibTransId="{073A7C93-154E-42A3-8F5F-CFF1D821AAC3}"/>
    <dgm:cxn modelId="{6F351249-8C30-445F-B495-15F5AEFF005C}" type="presOf" srcId="{D7E343E7-0EAD-4A6C-BA4E-38BEF9FA3ACF}" destId="{509325D2-9B6B-481F-A3A1-C9ED281AC60F}" srcOrd="0" destOrd="0" presId="urn:microsoft.com/office/officeart/2008/layout/VerticalCurvedList"/>
    <dgm:cxn modelId="{ACEC91AD-1B07-49EB-B711-36D4D4EF7316}" type="presOf" srcId="{3BEFE982-AA28-40F8-BAB9-3143D7234FAF}" destId="{01350380-3C5D-4D89-BB03-7A46C1364832}" srcOrd="0" destOrd="0" presId="urn:microsoft.com/office/officeart/2008/layout/VerticalCurvedList"/>
    <dgm:cxn modelId="{E9DE1883-63CF-43EE-B0FD-856F7D38235E}" type="presOf" srcId="{6366E9A2-D5A2-498E-A38D-A9AE997CFE9D}" destId="{1B2A44E4-FA51-461E-B099-2821F16EA356}" srcOrd="0" destOrd="0" presId="urn:microsoft.com/office/officeart/2008/layout/VerticalCurvedList"/>
    <dgm:cxn modelId="{76E2C5BB-B9D0-4A6F-A7EF-F9DB972D3352}" type="presOf" srcId="{073A7C93-154E-42A3-8F5F-CFF1D821AAC3}" destId="{83429A68-13E7-4598-AC80-B1B4E307A9BB}" srcOrd="0" destOrd="0" presId="urn:microsoft.com/office/officeart/2008/layout/VerticalCurvedList"/>
    <dgm:cxn modelId="{06182257-9404-4048-8BD6-CB7F2CAA0C83}" srcId="{D7E343E7-0EAD-4A6C-BA4E-38BEF9FA3ACF}" destId="{EAACB647-AFAD-41BE-AAC0-4A56EE86C21E}" srcOrd="2" destOrd="0" parTransId="{72CB976B-88FA-45E8-A01E-22B75FADBF02}" sibTransId="{37CC0BAD-2C60-4484-89A4-107CFB2ACC54}"/>
    <dgm:cxn modelId="{82AB4404-C4BB-438A-940C-B436B41B9443}" srcId="{D7E343E7-0EAD-4A6C-BA4E-38BEF9FA3ACF}" destId="{3BEFE982-AA28-40F8-BAB9-3143D7234FAF}" srcOrd="1" destOrd="0" parTransId="{483B21DA-B941-4090-A0C2-243AA05D1088}" sibTransId="{9534650E-6CF9-4707-BCE9-26DEC8CFB80B}"/>
    <dgm:cxn modelId="{57225C2A-8B3B-400A-988F-31FAF5906E7D}" type="presOf" srcId="{EAACB647-AFAD-41BE-AAC0-4A56EE86C21E}" destId="{BAB12AEC-F3C0-4150-806F-236994D07021}" srcOrd="0" destOrd="0" presId="urn:microsoft.com/office/officeart/2008/layout/VerticalCurvedList"/>
    <dgm:cxn modelId="{B108767B-BC50-434E-9BA8-058E04BC9E41}" type="presParOf" srcId="{509325D2-9B6B-481F-A3A1-C9ED281AC60F}" destId="{5450EA12-4F45-45C5-BD01-E9F414DC7B40}" srcOrd="0" destOrd="0" presId="urn:microsoft.com/office/officeart/2008/layout/VerticalCurvedList"/>
    <dgm:cxn modelId="{3E85AF02-2181-4BE3-8DA9-2C98EDE0D376}" type="presParOf" srcId="{5450EA12-4F45-45C5-BD01-E9F414DC7B40}" destId="{A8C4A74D-29E3-4BD3-BF10-17998F991C06}" srcOrd="0" destOrd="0" presId="urn:microsoft.com/office/officeart/2008/layout/VerticalCurvedList"/>
    <dgm:cxn modelId="{54703018-0200-4D18-A124-5F18A0A5872B}" type="presParOf" srcId="{A8C4A74D-29E3-4BD3-BF10-17998F991C06}" destId="{3A3141BC-517B-4EFA-A186-DF04802C8F56}" srcOrd="0" destOrd="0" presId="urn:microsoft.com/office/officeart/2008/layout/VerticalCurvedList"/>
    <dgm:cxn modelId="{F59A51B9-2EA4-4EB6-B9AD-719B3638F05E}" type="presParOf" srcId="{A8C4A74D-29E3-4BD3-BF10-17998F991C06}" destId="{83429A68-13E7-4598-AC80-B1B4E307A9BB}" srcOrd="1" destOrd="0" presId="urn:microsoft.com/office/officeart/2008/layout/VerticalCurvedList"/>
    <dgm:cxn modelId="{ADDE4688-9743-4AF2-B207-5716DF1DF50B}" type="presParOf" srcId="{A8C4A74D-29E3-4BD3-BF10-17998F991C06}" destId="{3BDAE014-34CA-4E39-B17D-353F84A3F784}" srcOrd="2" destOrd="0" presId="urn:microsoft.com/office/officeart/2008/layout/VerticalCurvedList"/>
    <dgm:cxn modelId="{D72C15AB-C667-4882-B92F-CB0CACBEDF3F}" type="presParOf" srcId="{A8C4A74D-29E3-4BD3-BF10-17998F991C06}" destId="{83E7BDA4-F666-4FA5-825C-0CAF95E8ED76}" srcOrd="3" destOrd="0" presId="urn:microsoft.com/office/officeart/2008/layout/VerticalCurvedList"/>
    <dgm:cxn modelId="{98268F3E-A7E6-4084-B35E-E705B42221B7}" type="presParOf" srcId="{5450EA12-4F45-45C5-BD01-E9F414DC7B40}" destId="{1B2A44E4-FA51-461E-B099-2821F16EA356}" srcOrd="1" destOrd="0" presId="urn:microsoft.com/office/officeart/2008/layout/VerticalCurvedList"/>
    <dgm:cxn modelId="{30B6849F-7618-4C72-9616-9BF0F01C5FD3}" type="presParOf" srcId="{5450EA12-4F45-45C5-BD01-E9F414DC7B40}" destId="{C06A2054-DF97-451C-89AC-5687A701A9CA}" srcOrd="2" destOrd="0" presId="urn:microsoft.com/office/officeart/2008/layout/VerticalCurvedList"/>
    <dgm:cxn modelId="{B99AAF86-FA2F-4220-BF09-AE37EC3346DC}" type="presParOf" srcId="{C06A2054-DF97-451C-89AC-5687A701A9CA}" destId="{9D3A710C-D1C5-45E7-B7A9-50557BB5A85B}" srcOrd="0" destOrd="0" presId="urn:microsoft.com/office/officeart/2008/layout/VerticalCurvedList"/>
    <dgm:cxn modelId="{BCC7B07A-9EC2-46E7-AB37-DC18FB9D5BDD}" type="presParOf" srcId="{5450EA12-4F45-45C5-BD01-E9F414DC7B40}" destId="{01350380-3C5D-4D89-BB03-7A46C1364832}" srcOrd="3" destOrd="0" presId="urn:microsoft.com/office/officeart/2008/layout/VerticalCurvedList"/>
    <dgm:cxn modelId="{A2D2A111-B498-43A3-9499-7C6777A69413}" type="presParOf" srcId="{5450EA12-4F45-45C5-BD01-E9F414DC7B40}" destId="{1D483BB4-3E4D-44DB-8390-CEE72E8682ED}" srcOrd="4" destOrd="0" presId="urn:microsoft.com/office/officeart/2008/layout/VerticalCurvedList"/>
    <dgm:cxn modelId="{A2D46F53-904A-4C44-A87B-A68391C1CD76}" type="presParOf" srcId="{1D483BB4-3E4D-44DB-8390-CEE72E8682ED}" destId="{58DD3AAF-FF4E-4714-ACF8-8DFB901A8D26}" srcOrd="0" destOrd="0" presId="urn:microsoft.com/office/officeart/2008/layout/VerticalCurvedList"/>
    <dgm:cxn modelId="{7B956ABE-0FDE-4D0B-B407-D66A9E2C9E10}" type="presParOf" srcId="{5450EA12-4F45-45C5-BD01-E9F414DC7B40}" destId="{BAB12AEC-F3C0-4150-806F-236994D07021}" srcOrd="5" destOrd="0" presId="urn:microsoft.com/office/officeart/2008/layout/VerticalCurvedList"/>
    <dgm:cxn modelId="{11E87167-F918-4059-818D-6884105C0A9B}" type="presParOf" srcId="{5450EA12-4F45-45C5-BD01-E9F414DC7B40}" destId="{459A32FA-28D4-47E2-8FB8-98DFABAEB2E4}" srcOrd="6" destOrd="0" presId="urn:microsoft.com/office/officeart/2008/layout/VerticalCurvedList"/>
    <dgm:cxn modelId="{50742611-B7E8-4A2F-A479-8583DEC0667B}" type="presParOf" srcId="{459A32FA-28D4-47E2-8FB8-98DFABAEB2E4}" destId="{48FE68B7-3849-447B-A9DE-DC4080AC40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D489C4-E6AC-4BEE-A1B4-549A064A4517}" type="doc">
      <dgm:prSet loTypeId="urn:microsoft.com/office/officeart/2005/8/layout/target3" loCatId="relationship" qsTypeId="urn:microsoft.com/office/officeart/2005/8/quickstyle/simple5" qsCatId="simple" csTypeId="urn:microsoft.com/office/officeart/2005/8/colors/colorful2" csCatId="colorful" phldr="1"/>
      <dgm:spPr/>
      <dgm:t>
        <a:bodyPr/>
        <a:lstStyle/>
        <a:p>
          <a:endParaRPr lang="es-CO"/>
        </a:p>
      </dgm:t>
    </dgm:pt>
    <mc:AlternateContent xmlns:mc="http://schemas.openxmlformats.org/markup-compatibility/2006" xmlns:a14="http://schemas.microsoft.com/office/drawing/2010/main">
      <mc:Choice Requires="a14">
        <dgm:pt modelId="{ED118AEE-87F9-40FB-A53C-A19FD7019208}">
          <dgm:prSet phldrT="[Texto]" custT="1"/>
          <dgm:spPr/>
          <dgm:t>
            <a:bodyPr/>
            <a:lstStyle/>
            <a:p>
              <a14:m>
                <m:oMath xmlns:m="http://schemas.openxmlformats.org/officeDocument/2006/math">
                  <m:r>
                    <a:rPr lang="es-CO" sz="2400" b="1" i="1" smtClean="0">
                      <a:latin typeface="Cambria Math"/>
                    </a:rPr>
                    <m:t>𝒅𝒆</m:t>
                  </m:r>
                  <m:r>
                    <a:rPr lang="es-CO" sz="2400" b="1" i="1" smtClean="0">
                      <a:latin typeface="Cambria Math"/>
                    </a:rPr>
                    <m:t> </m:t>
                  </m:r>
                  <m:r>
                    <a:rPr lang="es-CO" sz="2400" b="1" i="1" smtClean="0">
                      <a:latin typeface="Cambria Math"/>
                    </a:rPr>
                    <m:t>𝒅𝒐𝒏𝒅𝒆</m:t>
                  </m:r>
                  <m:r>
                    <a:rPr lang="es-CO" sz="2400" b="1" i="1" smtClean="0">
                      <a:latin typeface="Cambria Math"/>
                    </a:rPr>
                    <m:t> :</m:t>
                  </m:r>
                  <m:rad>
                    <m:radPr>
                      <m:degHide m:val="on"/>
                      <m:ctrlPr>
                        <a:rPr lang="es-CO" sz="2400" b="1" i="1" smtClean="0">
                          <a:latin typeface="Cambria Math"/>
                        </a:rPr>
                      </m:ctrlPr>
                    </m:radPr>
                    <m:deg/>
                    <m:e>
                      <m:r>
                        <a:rPr lang="es-CO" sz="2400" b="1" i="1" smtClean="0">
                          <a:latin typeface="Cambria Math"/>
                        </a:rPr>
                        <m:t>𝒏</m:t>
                      </m:r>
                    </m:e>
                  </m:rad>
                </m:oMath>
              </a14:m>
              <a:r>
                <a:rPr lang="es-CO" sz="3100" b="1" dirty="0" smtClean="0"/>
                <a:t>=</a:t>
              </a:r>
              <a14:m>
                <m:oMath xmlns:m="http://schemas.openxmlformats.org/officeDocument/2006/math">
                  <m:f>
                    <m:fPr>
                      <m:ctrlPr>
                        <a:rPr lang="es-CO" sz="3100" b="1" i="1" dirty="0" smtClean="0">
                          <a:latin typeface="Cambria Math"/>
                        </a:rPr>
                      </m:ctrlPr>
                    </m:fPr>
                    <m:num>
                      <m:r>
                        <a:rPr lang="es-CO" sz="3100" b="1" i="1" dirty="0" smtClean="0">
                          <a:latin typeface="Cambria Math"/>
                        </a:rPr>
                        <m:t>𝒁</m:t>
                      </m:r>
                      <m:r>
                        <a:rPr lang="es-CO" sz="3100" b="1" i="1" dirty="0" smtClean="0">
                          <a:latin typeface="Cambria Math"/>
                        </a:rPr>
                        <m:t> </m:t>
                      </m:r>
                      <m:r>
                        <a:rPr lang="es-CO" sz="3100" b="1" i="1" dirty="0" smtClean="0">
                          <a:latin typeface="Cambria Math"/>
                          <a:ea typeface="Cambria Math"/>
                        </a:rPr>
                        <m:t>𝝈</m:t>
                      </m:r>
                    </m:num>
                    <m:den>
                      <m:r>
                        <a:rPr lang="es-CO" sz="3100" b="1" i="1" dirty="0" smtClean="0">
                          <a:latin typeface="Cambria Math"/>
                        </a:rPr>
                        <m:t>𝑬</m:t>
                      </m:r>
                    </m:den>
                  </m:f>
                </m:oMath>
              </a14:m>
              <a:endParaRPr lang="es-CO" sz="3100" b="1" dirty="0"/>
            </a:p>
          </dgm:t>
        </dgm:pt>
      </mc:Choice>
      <mc:Fallback xmlns="">
        <dgm:pt modelId="{ED118AEE-87F9-40FB-A53C-A19FD7019208}">
          <dgm:prSet phldrT="[Texto]" custT="1"/>
          <dgm:spPr/>
          <dgm:t>
            <a:bodyPr/>
            <a:lstStyle/>
            <a:p>
              <a:r>
                <a:rPr lang="es-CO" sz="2400" b="1" i="0" smtClean="0">
                  <a:latin typeface="Cambria Math"/>
                </a:rPr>
                <a:t>𝒅𝒆 𝒅𝒐𝒏𝒅𝒆 :√𝒏</a:t>
              </a:r>
              <a:r>
                <a:rPr lang="es-CO" sz="3100" b="1" dirty="0" smtClean="0"/>
                <a:t>=</a:t>
              </a:r>
              <a:r>
                <a:rPr lang="es-CO" sz="3100" b="1" i="0" dirty="0" smtClean="0">
                  <a:latin typeface="Cambria Math"/>
                </a:rPr>
                <a:t>(𝒁 </a:t>
              </a:r>
              <a:r>
                <a:rPr lang="es-CO" sz="3100" b="1" i="0" dirty="0" smtClean="0">
                  <a:latin typeface="Cambria Math"/>
                  <a:ea typeface="Cambria Math"/>
                </a:rPr>
                <a:t>𝝈)/</a:t>
              </a:r>
              <a:r>
                <a:rPr lang="es-CO" sz="3100" b="1" i="0" dirty="0" smtClean="0">
                  <a:latin typeface="Cambria Math"/>
                </a:rPr>
                <a:t>𝑬</a:t>
              </a:r>
              <a:endParaRPr lang="es-CO" sz="3100" b="1" dirty="0"/>
            </a:p>
          </dgm:t>
        </dgm:pt>
      </mc:Fallback>
    </mc:AlternateContent>
    <dgm:pt modelId="{12AEC4A3-8FB0-4F87-90FB-FCEFFE811508}" type="parTrans" cxnId="{F3E76DA4-15FE-42B7-957B-195AD823BA76}">
      <dgm:prSet/>
      <dgm:spPr/>
      <dgm:t>
        <a:bodyPr/>
        <a:lstStyle/>
        <a:p>
          <a:endParaRPr lang="es-CO"/>
        </a:p>
      </dgm:t>
    </dgm:pt>
    <dgm:pt modelId="{3940A312-FE91-4452-8437-DDE79CE4FE90}" type="sibTrans" cxnId="{F3E76DA4-15FE-42B7-957B-195AD823BA76}">
      <dgm:prSet/>
      <dgm:spPr/>
      <dgm:t>
        <a:bodyPr/>
        <a:lstStyle/>
        <a:p>
          <a:endParaRPr lang="es-CO"/>
        </a:p>
      </dgm:t>
    </dgm:pt>
    <dgm:pt modelId="{BB79A4AF-1EF9-449C-B504-05829EF1B8FA}">
      <dgm:prSet phldrT="[Texto]" custT="1"/>
      <dgm:spPr/>
      <dgm:t>
        <a:bodyPr/>
        <a:lstStyle/>
        <a:p>
          <a:pPr algn="ctr"/>
          <a:r>
            <a:rPr lang="es-CO" sz="2000" b="1" dirty="0" smtClean="0"/>
            <a:t>En la proporción. </a:t>
          </a:r>
          <a:endParaRPr lang="es-CO" sz="2000" b="1" dirty="0"/>
        </a:p>
      </dgm:t>
    </dgm:pt>
    <dgm:pt modelId="{93F962DE-7AB6-4A5C-BB99-3CEC93BA5D53}" type="parTrans" cxnId="{07745AAB-CAE6-4C3E-A49A-84A2965ECEF6}">
      <dgm:prSet/>
      <dgm:spPr/>
      <dgm:t>
        <a:bodyPr/>
        <a:lstStyle/>
        <a:p>
          <a:endParaRPr lang="es-CO"/>
        </a:p>
      </dgm:t>
    </dgm:pt>
    <dgm:pt modelId="{1BC14850-D4F9-44B8-97CC-8EF1A217359E}" type="sibTrans" cxnId="{07745AAB-CAE6-4C3E-A49A-84A2965ECEF6}">
      <dgm:prSet/>
      <dgm:spPr/>
      <dgm:t>
        <a:bodyPr/>
        <a:lstStyle/>
        <a:p>
          <a:endParaRPr lang="es-CO"/>
        </a:p>
      </dgm:t>
    </dgm:pt>
    <dgm:pt modelId="{E2354E53-1B26-44A1-9130-9FF1D47FA050}">
      <dgm:prSet phldrT="[Texto]" custT="1"/>
      <dgm:spPr>
        <a:noFill/>
        <a:ln>
          <a:solidFill>
            <a:srgbClr val="FF33CC"/>
          </a:solidFill>
        </a:ln>
      </dgm:spPr>
      <dgm:t>
        <a:bodyPr/>
        <a:lstStyle/>
        <a:p>
          <a:pPr algn="just"/>
          <a:endParaRPr lang="es-CO" sz="2000" dirty="0"/>
        </a:p>
      </dgm:t>
    </dgm:pt>
    <dgm:pt modelId="{40F54020-7C64-45C3-907A-ECC590E7D2D9}" type="sibTrans" cxnId="{C801BC92-EAF7-4332-9873-741EE016B0D8}">
      <dgm:prSet/>
      <dgm:spPr/>
      <dgm:t>
        <a:bodyPr/>
        <a:lstStyle/>
        <a:p>
          <a:endParaRPr lang="es-CO"/>
        </a:p>
      </dgm:t>
    </dgm:pt>
    <dgm:pt modelId="{41CF2078-95D4-4BC2-A498-B1C1C7810DFE}" type="parTrans" cxnId="{C801BC92-EAF7-4332-9873-741EE016B0D8}">
      <dgm:prSet/>
      <dgm:spPr/>
      <dgm:t>
        <a:bodyPr/>
        <a:lstStyle/>
        <a:p>
          <a:endParaRPr lang="es-CO"/>
        </a:p>
      </dgm:t>
    </dgm:pt>
    <mc:AlternateContent xmlns:mc="http://schemas.openxmlformats.org/markup-compatibility/2006" xmlns:a14="http://schemas.microsoft.com/office/drawing/2010/main">
      <mc:Choice Requires="a14">
        <dgm:pt modelId="{5BE9DA3D-F63A-4AF0-B545-B0FFDA4F0F1F}">
          <dgm:prSet phldrT="[Texto]" custT="1"/>
          <dgm:spPr/>
          <dgm:t>
            <a:bodyPr/>
            <a:lstStyle/>
            <a:p>
              <a:pPr algn="ctr"/>
              <a14:m>
                <m:oMathPara xmlns:m="http://schemas.openxmlformats.org/officeDocument/2006/math">
                  <m:oMathParaPr>
                    <m:jc m:val="centerGroup"/>
                  </m:oMathParaPr>
                  <m:oMath xmlns:m="http://schemas.openxmlformats.org/officeDocument/2006/math">
                    <m:r>
                      <a:rPr lang="es-CO" sz="2000" b="1" i="1" smtClean="0">
                        <a:latin typeface="Cambria Math"/>
                      </a:rPr>
                      <m:t>𝒏</m:t>
                    </m:r>
                    <m:r>
                      <a:rPr lang="es-CO" sz="2000" b="1" i="1" smtClean="0">
                        <a:latin typeface="Cambria Math"/>
                      </a:rPr>
                      <m:t>=</m:t>
                    </m:r>
                    <m:f>
                      <m:fPr>
                        <m:ctrlPr>
                          <a:rPr lang="es-CO" sz="2000" b="1" i="1" smtClean="0">
                            <a:latin typeface="Cambria Math"/>
                          </a:rPr>
                        </m:ctrlPr>
                      </m:fPr>
                      <m:num>
                        <m:sSup>
                          <m:sSupPr>
                            <m:ctrlPr>
                              <a:rPr lang="es-CO" sz="2000" b="1" i="1" smtClean="0">
                                <a:latin typeface="Cambria Math"/>
                              </a:rPr>
                            </m:ctrlPr>
                          </m:sSupPr>
                          <m:e>
                            <m:r>
                              <a:rPr lang="es-CO" sz="2000" b="1" i="1" smtClean="0">
                                <a:latin typeface="Cambria Math"/>
                              </a:rPr>
                              <m:t>𝒛</m:t>
                            </m:r>
                          </m:e>
                          <m:sup>
                            <m:r>
                              <a:rPr lang="es-CO" sz="2000" b="1" i="1" smtClean="0">
                                <a:latin typeface="Cambria Math"/>
                              </a:rPr>
                              <m:t>𝟐</m:t>
                            </m:r>
                            <m:r>
                              <a:rPr lang="es-CO" sz="2000" b="1" i="1" smtClean="0">
                                <a:latin typeface="Cambria Math"/>
                              </a:rPr>
                              <m:t> </m:t>
                            </m:r>
                          </m:sup>
                        </m:sSup>
                        <m:r>
                          <a:rPr lang="es-CO" sz="2000" b="1" i="1" smtClean="0">
                            <a:latin typeface="Cambria Math"/>
                          </a:rPr>
                          <m:t>𝑷</m:t>
                        </m:r>
                        <m:r>
                          <a:rPr lang="es-CO" sz="2000" b="1" i="1" smtClean="0">
                            <a:latin typeface="Cambria Math"/>
                          </a:rPr>
                          <m:t> </m:t>
                        </m:r>
                        <m:r>
                          <a:rPr lang="es-CO" sz="2000" b="1" i="1" smtClean="0">
                            <a:latin typeface="Cambria Math"/>
                          </a:rPr>
                          <m:t>𝑸</m:t>
                        </m:r>
                      </m:num>
                      <m:den>
                        <m:sSup>
                          <m:sSupPr>
                            <m:ctrlPr>
                              <a:rPr lang="es-CO" sz="2000" b="1" i="1" smtClean="0">
                                <a:latin typeface="Cambria Math"/>
                              </a:rPr>
                            </m:ctrlPr>
                          </m:sSupPr>
                          <m:e>
                            <m:r>
                              <a:rPr lang="es-CO" sz="2000" b="1" i="1" smtClean="0">
                                <a:latin typeface="Cambria Math"/>
                              </a:rPr>
                              <m:t>𝑬</m:t>
                            </m:r>
                          </m:e>
                          <m:sup>
                            <m:r>
                              <a:rPr lang="es-CO" sz="2000" b="1" i="1" smtClean="0">
                                <a:latin typeface="Cambria Math"/>
                              </a:rPr>
                              <m:t>𝟐</m:t>
                            </m:r>
                          </m:sup>
                        </m:sSup>
                      </m:den>
                    </m:f>
                  </m:oMath>
                </m:oMathPara>
              </a14:m>
              <a:endParaRPr lang="es-CO" sz="2000" b="1" dirty="0"/>
            </a:p>
          </dgm:t>
        </dgm:pt>
      </mc:Choice>
      <mc:Fallback xmlns="">
        <dgm:pt modelId="{5BE9DA3D-F63A-4AF0-B545-B0FFDA4F0F1F}">
          <dgm:prSet phldrT="[Texto]" custT="1"/>
          <dgm:spPr/>
          <dgm:t>
            <a:bodyPr/>
            <a:lstStyle/>
            <a:p>
              <a:pPr algn="ctr"/>
              <a:r>
                <a:rPr lang="es-CO" sz="2000" b="1" i="0" smtClean="0">
                  <a:latin typeface="Cambria Math"/>
                </a:rPr>
                <a:t>𝒏=(𝒛^(𝟐 ) 𝑷 𝑸)/𝑬^𝟐 </a:t>
              </a:r>
              <a:endParaRPr lang="es-CO" sz="2000" b="1" dirty="0"/>
            </a:p>
          </dgm:t>
        </dgm:pt>
      </mc:Fallback>
    </mc:AlternateContent>
    <dgm:pt modelId="{F538EAD9-6AD4-4C75-8A14-E84F1E692E48}" type="parTrans" cxnId="{784FA12D-A845-4E0C-B8E1-E88C47B3CA8E}">
      <dgm:prSet/>
      <dgm:spPr/>
      <dgm:t>
        <a:bodyPr/>
        <a:lstStyle/>
        <a:p>
          <a:endParaRPr lang="es-CO"/>
        </a:p>
      </dgm:t>
    </dgm:pt>
    <dgm:pt modelId="{22E50865-1847-46BC-9DF7-E065B4323BFB}" type="sibTrans" cxnId="{784FA12D-A845-4E0C-B8E1-E88C47B3CA8E}">
      <dgm:prSet/>
      <dgm:spPr/>
      <dgm:t>
        <a:bodyPr/>
        <a:lstStyle/>
        <a:p>
          <a:endParaRPr lang="es-CO"/>
        </a:p>
      </dgm:t>
    </dgm:pt>
    <dgm:pt modelId="{024BE1CA-85F7-4B0B-B9FA-D6B595EAB385}">
      <dgm:prSet phldrT="[Texto]" custT="1"/>
      <dgm:spPr/>
      <dgm:t>
        <a:bodyPr/>
        <a:lstStyle/>
        <a:p>
          <a:pPr algn="ctr"/>
          <a:endParaRPr lang="es-CO" sz="2000" b="1" dirty="0"/>
        </a:p>
      </dgm:t>
    </dgm:pt>
    <dgm:pt modelId="{915A4F18-92E4-4974-BE08-997EDE2C29F6}" type="parTrans" cxnId="{E5997A77-3EF3-4501-B874-5EC8CEE0471C}">
      <dgm:prSet/>
      <dgm:spPr/>
      <dgm:t>
        <a:bodyPr/>
        <a:lstStyle/>
        <a:p>
          <a:endParaRPr lang="es-CO"/>
        </a:p>
      </dgm:t>
    </dgm:pt>
    <dgm:pt modelId="{3716AB16-0189-4E99-A26F-903A088C4F9E}" type="sibTrans" cxnId="{E5997A77-3EF3-4501-B874-5EC8CEE0471C}">
      <dgm:prSet/>
      <dgm:spPr/>
      <dgm:t>
        <a:bodyPr/>
        <a:lstStyle/>
        <a:p>
          <a:endParaRPr lang="es-CO"/>
        </a:p>
      </dgm:t>
    </dgm:pt>
    <mc:AlternateContent xmlns:mc="http://schemas.openxmlformats.org/markup-compatibility/2006" xmlns:a14="http://schemas.microsoft.com/office/drawing/2010/main">
      <mc:Choice Requires="a14">
        <dgm:pt modelId="{536AF1F9-13C8-4AB9-B0E7-F220BF79C3B2}">
          <dgm:prSet phldrT="[Texto]" custT="1"/>
          <dgm:spPr>
            <a:blipFill rotWithShape="0">
              <a:blip xmlns:r="http://schemas.openxmlformats.org/officeDocument/2006/relationships" r:embed="rId1"/>
              <a:stretch>
                <a:fillRect/>
              </a:stretch>
            </a:blipFill>
            <a:ln>
              <a:solidFill>
                <a:srgbClr val="0000CC"/>
              </a:solidFill>
            </a:ln>
          </dgm:spPr>
          <dgm:t>
            <a:bodyPr/>
            <a:lstStyle/>
            <a:p>
              <a:endParaRPr lang="es-CO" sz="2400" b="1" i="1" dirty="0" smtClean="0">
                <a:latin typeface="Arial" pitchFamily="34" charset="0"/>
                <a:cs typeface="Arial" pitchFamily="34" charset="0"/>
              </a:endParaRPr>
            </a:p>
            <a:p>
              <a:endParaRPr lang="es-CO" sz="2400" b="1" i="1" dirty="0" smtClean="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CO" sz="2400" b="1" i="1" smtClean="0">
                        <a:latin typeface="Cambria Math"/>
                      </a:rPr>
                      <m:t>𝑬𝒓𝒓𝒐𝒓</m:t>
                    </m:r>
                    <m:r>
                      <a:rPr lang="es-CO" sz="2400" b="1" i="1" smtClean="0">
                        <a:latin typeface="Cambria Math"/>
                      </a:rPr>
                      <m:t>=</m:t>
                    </m:r>
                    <m:d>
                      <m:dPr>
                        <m:ctrlPr>
                          <a:rPr lang="es-CO" sz="2400" b="1" i="1" smtClean="0">
                            <a:latin typeface="Cambria Math"/>
                          </a:rPr>
                        </m:ctrlPr>
                      </m:dPr>
                      <m:e>
                        <m:f>
                          <m:fPr>
                            <m:ctrlPr>
                              <a:rPr lang="es-CO" sz="2400" b="1" i="1" smtClean="0">
                                <a:latin typeface="Cambria Math"/>
                              </a:rPr>
                            </m:ctrlPr>
                          </m:fPr>
                          <m:num>
                            <m:r>
                              <a:rPr lang="es-CO" sz="2400" b="1" i="1" smtClean="0">
                                <a:latin typeface="Cambria Math"/>
                              </a:rPr>
                              <m:t>𝒛</m:t>
                            </m:r>
                            <m:r>
                              <a:rPr lang="es-CO" sz="2400" b="1" i="1" smtClean="0">
                                <a:latin typeface="Cambria Math"/>
                              </a:rPr>
                              <m:t> </m:t>
                            </m:r>
                            <m:r>
                              <a:rPr lang="es-CO" sz="2400" b="1" i="1" smtClean="0">
                                <a:latin typeface="Cambria Math"/>
                                <a:ea typeface="Cambria Math"/>
                              </a:rPr>
                              <m:t>𝝈</m:t>
                            </m:r>
                          </m:num>
                          <m:den>
                            <m:r>
                              <a:rPr lang="es-CO" sz="2400" b="1" i="1" smtClean="0">
                                <a:latin typeface="Cambria Math"/>
                              </a:rPr>
                              <m:t>𝑬</m:t>
                            </m:r>
                          </m:den>
                        </m:f>
                      </m:e>
                    </m:d>
                    <m:r>
                      <a:rPr lang="es-CO" sz="2400" b="1" i="1" smtClean="0">
                        <a:latin typeface="Cambria Math"/>
                        <a:ea typeface="Cambria Math"/>
                      </a:rPr>
                      <m:t>→</m:t>
                    </m:r>
                  </m:oMath>
                </m:oMathPara>
              </a14:m>
              <a:endParaRPr lang="es-CO" sz="2400" b="1" dirty="0">
                <a:latin typeface="Arial" pitchFamily="34" charset="0"/>
                <a:cs typeface="Arial" pitchFamily="34" charset="0"/>
              </a:endParaRPr>
            </a:p>
          </dgm:t>
        </dgm:pt>
      </mc:Choice>
      <mc:Fallback xmlns="">
        <dgm:pt modelId="{536AF1F9-13C8-4AB9-B0E7-F220BF79C3B2}">
          <dgm:prSet phldrT="[Texto]" custT="1"/>
          <dgm:spPr>
            <a:blipFill rotWithShape="0">
              <a:blip xmlns:r="http://schemas.openxmlformats.org/officeDocument/2006/relationships" r:embed="rId2"/>
              <a:stretch>
                <a:fillRect/>
              </a:stretch>
            </a:blipFill>
            <a:ln>
              <a:solidFill>
                <a:srgbClr val="0000CC"/>
              </a:solidFill>
            </a:ln>
          </dgm:spPr>
          <dgm:t>
            <a:bodyPr/>
            <a:lstStyle/>
            <a:p>
              <a:endParaRPr lang="es-CO" sz="2400" b="1" i="1" dirty="0" smtClean="0">
                <a:latin typeface="Arial" pitchFamily="34" charset="0"/>
                <a:cs typeface="Arial" pitchFamily="34" charset="0"/>
              </a:endParaRPr>
            </a:p>
            <a:p>
              <a:endParaRPr lang="es-CO" sz="2400" b="1" i="1" dirty="0" smtClean="0">
                <a:latin typeface="Arial" pitchFamily="34" charset="0"/>
                <a:cs typeface="Arial" pitchFamily="34" charset="0"/>
              </a:endParaRPr>
            </a:p>
            <a:p>
              <a:pPr/>
              <a:r>
                <a:rPr lang="es-CO" sz="2400" b="1" i="0" smtClean="0">
                  <a:latin typeface="Cambria Math"/>
                </a:rPr>
                <a:t>𝑬𝒓𝒓𝒐𝒓=((𝒛 </a:t>
              </a:r>
              <a:r>
                <a:rPr lang="es-CO" sz="2400" b="1" i="0" smtClean="0">
                  <a:latin typeface="Cambria Math"/>
                  <a:ea typeface="Cambria Math"/>
                </a:rPr>
                <a:t>𝝈)/</a:t>
              </a:r>
              <a:r>
                <a:rPr lang="es-CO" sz="2400" b="1" i="0" smtClean="0">
                  <a:latin typeface="Cambria Math"/>
                </a:rPr>
                <a:t>𝑬)</a:t>
              </a:r>
              <a:r>
                <a:rPr lang="es-CO" sz="2400" b="1" i="0" smtClean="0">
                  <a:latin typeface="Cambria Math"/>
                  <a:ea typeface="Cambria Math"/>
                </a:rPr>
                <a:t>→</a:t>
              </a:r>
              <a:endParaRPr lang="es-CO" sz="2400" b="1" dirty="0">
                <a:latin typeface="Arial" pitchFamily="34" charset="0"/>
                <a:cs typeface="Arial" pitchFamily="34" charset="0"/>
              </a:endParaRPr>
            </a:p>
          </dgm:t>
        </dgm:pt>
      </mc:Fallback>
    </mc:AlternateContent>
    <dgm:pt modelId="{E4643989-77F2-4A31-92A9-C798C5034482}" type="sibTrans" cxnId="{7779CFFF-1EE7-482E-9CF5-FD3C5EB1C739}">
      <dgm:prSet/>
      <dgm:spPr/>
      <dgm:t>
        <a:bodyPr/>
        <a:lstStyle/>
        <a:p>
          <a:endParaRPr lang="es-CO"/>
        </a:p>
      </dgm:t>
    </dgm:pt>
    <dgm:pt modelId="{85F53E4C-82CB-4802-A7C9-73E8E2AAE8F2}" type="parTrans" cxnId="{7779CFFF-1EE7-482E-9CF5-FD3C5EB1C739}">
      <dgm:prSet/>
      <dgm:spPr/>
      <dgm:t>
        <a:bodyPr/>
        <a:lstStyle/>
        <a:p>
          <a:endParaRPr lang="es-CO"/>
        </a:p>
      </dgm:t>
    </dgm:pt>
    <mc:AlternateContent xmlns:mc="http://schemas.openxmlformats.org/markup-compatibility/2006" xmlns:a14="http://schemas.microsoft.com/office/drawing/2010/main">
      <mc:Choice Requires="a14">
        <dgm:pt modelId="{05F77FBA-4447-4ED5-B93F-DE983DBC542C}">
          <dgm:prSet phldrT="[Texto]" custT="1"/>
          <dgm:spPr>
            <a:blipFill rotWithShape="0">
              <a:blip xmlns:r="http://schemas.openxmlformats.org/officeDocument/2006/relationships" r:embed="rId3"/>
              <a:stretch>
                <a:fillRect/>
              </a:stretch>
            </a:blipFill>
            <a:ln>
              <a:solidFill>
                <a:srgbClr val="00FF00"/>
              </a:solidFill>
            </a:ln>
          </dgm:spPr>
          <dgm:t>
            <a:bodyPr/>
            <a:lstStyle/>
            <a:p>
              <a:pPr algn="l"/>
              <a:endParaRPr lang="es-CO" sz="2000" b="1" dirty="0" smtClean="0">
                <a:latin typeface="Arial" pitchFamily="34" charset="0"/>
                <a:cs typeface="Arial" pitchFamily="34" charset="0"/>
              </a:endParaRPr>
            </a:p>
            <a:p>
              <a:pPr algn="l"/>
              <a:r>
                <a:rPr lang="es-CO" sz="2000" b="1" dirty="0" smtClean="0">
                  <a:latin typeface="Arial" pitchFamily="34" charset="0"/>
                  <a:cs typeface="Arial" pitchFamily="34" charset="0"/>
                </a:rPr>
                <a:t>En la variable.</a:t>
              </a:r>
            </a:p>
            <a:p>
              <a:pPr algn="ctr"/>
              <a:r>
                <a:rPr lang="es-CO" sz="2000" b="1" dirty="0" smtClean="0">
                  <a:latin typeface="Arial" pitchFamily="34" charset="0"/>
                  <a:cs typeface="Arial" pitchFamily="34" charset="0"/>
                </a:rPr>
                <a:t>	Siendo:</a:t>
              </a:r>
            </a:p>
            <a:p>
              <a:pPr algn="ctr"/>
              <a14:m>
                <m:oMathPara xmlns:m="http://schemas.openxmlformats.org/officeDocument/2006/math">
                  <m:oMathParaPr>
                    <m:jc m:val="centerGroup"/>
                  </m:oMathParaPr>
                  <m:oMath xmlns:m="http://schemas.openxmlformats.org/officeDocument/2006/math">
                    <m:r>
                      <a:rPr lang="es-CO" sz="2000" b="1" i="1" smtClean="0">
                        <a:latin typeface="Cambria Math"/>
                      </a:rPr>
                      <m:t>𝒏</m:t>
                    </m:r>
                    <m:r>
                      <a:rPr lang="es-CO" sz="2000" b="1" i="1" smtClean="0">
                        <a:latin typeface="Cambria Math"/>
                      </a:rPr>
                      <m:t>=(</m:t>
                    </m:r>
                    <m:sSup>
                      <m:sSupPr>
                        <m:ctrlPr>
                          <a:rPr lang="es-CO" sz="2000" b="1" i="1" smtClean="0">
                            <a:latin typeface="Cambria Math"/>
                          </a:rPr>
                        </m:ctrlPr>
                      </m:sSupPr>
                      <m:e>
                        <m:f>
                          <m:fPr>
                            <m:ctrlPr>
                              <a:rPr lang="es-CO" sz="2000" b="1" i="1" smtClean="0">
                                <a:latin typeface="Cambria Math"/>
                              </a:rPr>
                            </m:ctrlPr>
                          </m:fPr>
                          <m:num>
                            <m:r>
                              <a:rPr lang="es-CO" sz="2000" b="1" i="1" smtClean="0">
                                <a:latin typeface="Cambria Math"/>
                              </a:rPr>
                              <m:t>𝒁</m:t>
                            </m:r>
                            <m:r>
                              <a:rPr lang="es-CO" sz="2000" b="1" i="1" smtClean="0">
                                <a:latin typeface="Cambria Math"/>
                              </a:rPr>
                              <m:t> </m:t>
                            </m:r>
                            <m:r>
                              <a:rPr lang="es-CO" sz="2000" b="1" i="1" smtClean="0">
                                <a:latin typeface="Cambria Math"/>
                                <a:ea typeface="Cambria Math"/>
                              </a:rPr>
                              <m:t>𝝈</m:t>
                            </m:r>
                          </m:num>
                          <m:den>
                            <m:r>
                              <a:rPr lang="es-CO" sz="2000" b="1" i="1" smtClean="0">
                                <a:latin typeface="Cambria Math"/>
                              </a:rPr>
                              <m:t>𝑬</m:t>
                            </m:r>
                          </m:den>
                        </m:f>
                        <m:r>
                          <a:rPr lang="es-CO" sz="2000" b="1" i="1" smtClean="0">
                            <a:latin typeface="Cambria Math"/>
                          </a:rPr>
                          <m:t>)</m:t>
                        </m:r>
                      </m:e>
                      <m:sup>
                        <m:r>
                          <a:rPr lang="es-CO" sz="2000" b="1" i="1" smtClean="0">
                            <a:latin typeface="Cambria Math"/>
                          </a:rPr>
                          <m:t>𝟐</m:t>
                        </m:r>
                        <m:r>
                          <a:rPr lang="es-CO" sz="2000" b="1" i="1" smtClean="0">
                            <a:latin typeface="Cambria Math"/>
                          </a:rPr>
                          <m:t> </m:t>
                        </m:r>
                      </m:sup>
                    </m:sSup>
                    <m:r>
                      <a:rPr lang="es-CO" sz="2000" b="1" i="1" smtClean="0">
                        <a:latin typeface="Cambria Math"/>
                      </a:rPr>
                      <m:t>=</m:t>
                    </m:r>
                    <m:f>
                      <m:fPr>
                        <m:ctrlPr>
                          <a:rPr lang="es-CO" sz="2000" b="1" i="1" smtClean="0">
                            <a:latin typeface="Cambria Math"/>
                          </a:rPr>
                        </m:ctrlPr>
                      </m:fPr>
                      <m:num>
                        <m:sSup>
                          <m:sSupPr>
                            <m:ctrlPr>
                              <a:rPr lang="es-CO" sz="2000" b="1" i="1" smtClean="0">
                                <a:latin typeface="Cambria Math"/>
                              </a:rPr>
                            </m:ctrlPr>
                          </m:sSupPr>
                          <m:e>
                            <m:r>
                              <a:rPr lang="es-CO" sz="2000" b="1" i="1" smtClean="0">
                                <a:latin typeface="Cambria Math"/>
                              </a:rPr>
                              <m:t>𝒁</m:t>
                            </m:r>
                          </m:e>
                          <m:sup>
                            <m:r>
                              <a:rPr lang="es-CO" sz="2000" b="1" i="1" smtClean="0">
                                <a:latin typeface="Cambria Math"/>
                              </a:rPr>
                              <m:t>𝟐</m:t>
                            </m:r>
                          </m:sup>
                        </m:sSup>
                        <m:sSup>
                          <m:sSupPr>
                            <m:ctrlPr>
                              <a:rPr lang="es-CO" sz="2000" b="1" i="1" smtClean="0">
                                <a:latin typeface="Cambria Math"/>
                              </a:rPr>
                            </m:ctrlPr>
                          </m:sSupPr>
                          <m:e>
                            <m:r>
                              <a:rPr lang="es-CO" sz="2000" b="1" i="1" smtClean="0">
                                <a:latin typeface="Cambria Math"/>
                                <a:ea typeface="Cambria Math"/>
                              </a:rPr>
                              <m:t>𝝈</m:t>
                            </m:r>
                          </m:e>
                          <m:sup>
                            <m:r>
                              <a:rPr lang="es-CO" sz="2000" b="1" i="1" smtClean="0">
                                <a:latin typeface="Cambria Math"/>
                              </a:rPr>
                              <m:t>𝟐</m:t>
                            </m:r>
                          </m:sup>
                        </m:sSup>
                        <m:r>
                          <a:rPr lang="es-CO" sz="2000" b="1" i="1" smtClean="0">
                            <a:latin typeface="Cambria Math"/>
                          </a:rPr>
                          <m:t> </m:t>
                        </m:r>
                      </m:num>
                      <m:den>
                        <m:sSup>
                          <m:sSupPr>
                            <m:ctrlPr>
                              <a:rPr lang="es-CO" sz="2000" b="1" i="1" smtClean="0">
                                <a:latin typeface="Cambria Math"/>
                              </a:rPr>
                            </m:ctrlPr>
                          </m:sSupPr>
                          <m:e>
                            <m:r>
                              <a:rPr lang="es-CO" sz="2000" b="1" i="1" smtClean="0">
                                <a:latin typeface="Cambria Math"/>
                              </a:rPr>
                              <m:t>𝑬</m:t>
                            </m:r>
                          </m:e>
                          <m:sup>
                            <m:r>
                              <a:rPr lang="es-CO" sz="2000" b="1" i="1" smtClean="0">
                                <a:latin typeface="Cambria Math"/>
                              </a:rPr>
                              <m:t>𝟐</m:t>
                            </m:r>
                          </m:sup>
                        </m:sSup>
                      </m:den>
                    </m:f>
                  </m:oMath>
                </m:oMathPara>
              </a14:m>
              <a:endParaRPr lang="es-CO" sz="2000" b="1" dirty="0">
                <a:latin typeface="Arial" pitchFamily="34" charset="0"/>
                <a:cs typeface="Arial" pitchFamily="34" charset="0"/>
              </a:endParaRPr>
            </a:p>
          </dgm:t>
        </dgm:pt>
      </mc:Choice>
      <mc:Fallback xmlns="">
        <dgm:pt modelId="{05F77FBA-4447-4ED5-B93F-DE983DBC542C}">
          <dgm:prSet phldrT="[Texto]" custT="1"/>
          <dgm:spPr>
            <a:blipFill rotWithShape="0">
              <a:blip xmlns:r="http://schemas.openxmlformats.org/officeDocument/2006/relationships" r:embed="rId4"/>
              <a:stretch>
                <a:fillRect/>
              </a:stretch>
            </a:blipFill>
            <a:ln>
              <a:solidFill>
                <a:srgbClr val="00FF00"/>
              </a:solidFill>
            </a:ln>
          </dgm:spPr>
          <dgm:t>
            <a:bodyPr/>
            <a:lstStyle/>
            <a:p>
              <a:pPr algn="l"/>
              <a:endParaRPr lang="es-CO" sz="2000" b="1" dirty="0" smtClean="0">
                <a:latin typeface="Arial" pitchFamily="34" charset="0"/>
                <a:cs typeface="Arial" pitchFamily="34" charset="0"/>
              </a:endParaRPr>
            </a:p>
            <a:p>
              <a:pPr algn="l"/>
              <a:r>
                <a:rPr lang="es-CO" sz="2000" b="1" dirty="0" smtClean="0">
                  <a:latin typeface="Arial" pitchFamily="34" charset="0"/>
                  <a:cs typeface="Arial" pitchFamily="34" charset="0"/>
                </a:rPr>
                <a:t>En la variable.</a:t>
              </a:r>
            </a:p>
            <a:p>
              <a:pPr algn="ctr"/>
              <a:r>
                <a:rPr lang="es-CO" sz="2000" b="1" dirty="0" smtClean="0">
                  <a:latin typeface="Arial" pitchFamily="34" charset="0"/>
                  <a:cs typeface="Arial" pitchFamily="34" charset="0"/>
                </a:rPr>
                <a:t>	Siendo:</a:t>
              </a:r>
            </a:p>
            <a:p>
              <a:pPr algn="ctr"/>
              <a:r>
                <a:rPr lang="es-CO" sz="2000" b="1" i="0" smtClean="0">
                  <a:latin typeface="Cambria Math"/>
                </a:rPr>
                <a:t>𝒏=(〖(𝒁 </a:t>
              </a:r>
              <a:r>
                <a:rPr lang="es-CO" sz="2000" b="1" i="0" smtClean="0">
                  <a:latin typeface="Cambria Math"/>
                  <a:ea typeface="Cambria Math"/>
                </a:rPr>
                <a:t>𝝈)/</a:t>
              </a:r>
              <a:r>
                <a:rPr lang="es-CO" sz="2000" b="1" i="0" smtClean="0">
                  <a:latin typeface="Cambria Math"/>
                </a:rPr>
                <a:t>𝑬)〗^(𝟐 )=(𝒁^𝟐 </a:t>
              </a:r>
              <a:r>
                <a:rPr lang="es-CO" sz="2000" b="1" i="0" smtClean="0">
                  <a:latin typeface="Cambria Math"/>
                  <a:ea typeface="Cambria Math"/>
                </a:rPr>
                <a:t>𝝈^</a:t>
              </a:r>
              <a:r>
                <a:rPr lang="es-CO" sz="2000" b="1" i="0" smtClean="0">
                  <a:latin typeface="Cambria Math"/>
                </a:rPr>
                <a:t>𝟐  )/𝑬^𝟐 </a:t>
              </a:r>
              <a:endParaRPr lang="es-CO" sz="2000" b="1" dirty="0">
                <a:latin typeface="Arial" pitchFamily="34" charset="0"/>
                <a:cs typeface="Arial" pitchFamily="34" charset="0"/>
              </a:endParaRPr>
            </a:p>
          </dgm:t>
        </dgm:pt>
      </mc:Fallback>
    </mc:AlternateContent>
    <dgm:pt modelId="{8C931B74-3547-4D27-8389-7899F356E270}" type="sibTrans" cxnId="{5A4EA8DA-555D-4A38-8BF8-39CFA33DF320}">
      <dgm:prSet/>
      <dgm:spPr/>
      <dgm:t>
        <a:bodyPr/>
        <a:lstStyle/>
        <a:p>
          <a:endParaRPr lang="es-CO"/>
        </a:p>
      </dgm:t>
    </dgm:pt>
    <dgm:pt modelId="{AC6C8279-87E5-45C1-931F-E4E2DF9668B2}" type="parTrans" cxnId="{5A4EA8DA-555D-4A38-8BF8-39CFA33DF320}">
      <dgm:prSet/>
      <dgm:spPr/>
      <dgm:t>
        <a:bodyPr/>
        <a:lstStyle/>
        <a:p>
          <a:endParaRPr lang="es-CO"/>
        </a:p>
      </dgm:t>
    </dgm:pt>
    <dgm:pt modelId="{93F2080A-34B5-45B0-8943-055AA8FB1ED1}" type="pres">
      <dgm:prSet presAssocID="{DAD489C4-E6AC-4BEE-A1B4-549A064A4517}" presName="Name0" presStyleCnt="0">
        <dgm:presLayoutVars>
          <dgm:chMax val="7"/>
          <dgm:dir/>
          <dgm:animLvl val="lvl"/>
          <dgm:resizeHandles val="exact"/>
        </dgm:presLayoutVars>
      </dgm:prSet>
      <dgm:spPr/>
      <dgm:t>
        <a:bodyPr/>
        <a:lstStyle/>
        <a:p>
          <a:endParaRPr lang="es-CO"/>
        </a:p>
      </dgm:t>
    </dgm:pt>
    <dgm:pt modelId="{D01486BC-1545-4877-9EC5-A0C476333414}" type="pres">
      <dgm:prSet presAssocID="{E2354E53-1B26-44A1-9130-9FF1D47FA050}" presName="circle1" presStyleLbl="node1" presStyleIdx="0" presStyleCnt="3"/>
      <dgm:spPr>
        <a:solidFill>
          <a:srgbClr val="FF33CC"/>
        </a:solidFill>
      </dgm:spPr>
      <dgm:t>
        <a:bodyPr/>
        <a:lstStyle/>
        <a:p>
          <a:endParaRPr lang="es-CO"/>
        </a:p>
      </dgm:t>
    </dgm:pt>
    <dgm:pt modelId="{94761D7F-1139-466B-93C2-2A8DE24DA685}" type="pres">
      <dgm:prSet presAssocID="{E2354E53-1B26-44A1-9130-9FF1D47FA050}" presName="space" presStyleCnt="0"/>
      <dgm:spPr/>
    </dgm:pt>
    <dgm:pt modelId="{23DCEBE4-84B0-4071-8502-D2F1FF0C00C4}" type="pres">
      <dgm:prSet presAssocID="{E2354E53-1B26-44A1-9130-9FF1D47FA050}" presName="rect1" presStyleLbl="alignAcc1" presStyleIdx="0" presStyleCnt="3" custScaleX="100000" custLinFactNeighborX="134" custLinFactNeighborY="-113"/>
      <dgm:spPr/>
      <dgm:t>
        <a:bodyPr/>
        <a:lstStyle/>
        <a:p>
          <a:endParaRPr lang="es-CO"/>
        </a:p>
      </dgm:t>
    </dgm:pt>
    <dgm:pt modelId="{F435781D-D684-4F67-ACE2-E7CE24266D02}" type="pres">
      <dgm:prSet presAssocID="{536AF1F9-13C8-4AB9-B0E7-F220BF79C3B2}" presName="vertSpace2" presStyleLbl="node1" presStyleIdx="0" presStyleCnt="3"/>
      <dgm:spPr/>
    </dgm:pt>
    <dgm:pt modelId="{7B145A1C-54B2-4643-AB2C-4A4C88DFC42D}" type="pres">
      <dgm:prSet presAssocID="{536AF1F9-13C8-4AB9-B0E7-F220BF79C3B2}" presName="circle2" presStyleLbl="node1" presStyleIdx="1" presStyleCnt="3"/>
      <dgm:spPr>
        <a:solidFill>
          <a:srgbClr val="0000CC"/>
        </a:solidFill>
      </dgm:spPr>
    </dgm:pt>
    <dgm:pt modelId="{ADC14176-D980-4232-874F-56C11A692045}" type="pres">
      <dgm:prSet presAssocID="{536AF1F9-13C8-4AB9-B0E7-F220BF79C3B2}" presName="rect2" presStyleLbl="alignAcc1" presStyleIdx="1" presStyleCnt="3" custScaleX="100000" custScaleY="60895" custLinFactNeighborX="134" custLinFactNeighborY="-19812"/>
      <dgm:spPr/>
      <dgm:t>
        <a:bodyPr/>
        <a:lstStyle/>
        <a:p>
          <a:endParaRPr lang="es-CO"/>
        </a:p>
      </dgm:t>
    </dgm:pt>
    <dgm:pt modelId="{48CBA46B-9921-47F8-9694-1F80B252E1BA}" type="pres">
      <dgm:prSet presAssocID="{05F77FBA-4447-4ED5-B93F-DE983DBC542C}" presName="vertSpace3" presStyleLbl="node1" presStyleIdx="1" presStyleCnt="3"/>
      <dgm:spPr/>
    </dgm:pt>
    <dgm:pt modelId="{4D2C11B4-693D-431A-A8BD-3025F1BEBE2B}" type="pres">
      <dgm:prSet presAssocID="{05F77FBA-4447-4ED5-B93F-DE983DBC542C}" presName="circle3" presStyleLbl="node1" presStyleIdx="2" presStyleCnt="3"/>
      <dgm:spPr>
        <a:solidFill>
          <a:srgbClr val="00FF00"/>
        </a:solidFill>
      </dgm:spPr>
    </dgm:pt>
    <dgm:pt modelId="{44903CAB-AED8-4253-AFCD-509DE649C588}" type="pres">
      <dgm:prSet presAssocID="{05F77FBA-4447-4ED5-B93F-DE983DBC542C}" presName="rect3" presStyleLbl="alignAcc1" presStyleIdx="2" presStyleCnt="3" custScaleX="100001" custScaleY="96421" custLinFactNeighborX="13339" custLinFactNeighborY="31906"/>
      <dgm:spPr/>
      <dgm:t>
        <a:bodyPr/>
        <a:lstStyle/>
        <a:p>
          <a:endParaRPr lang="es-CO"/>
        </a:p>
      </dgm:t>
    </dgm:pt>
    <dgm:pt modelId="{4E097212-21C0-4BD6-99E1-5FA7D2BF3818}" type="pres">
      <dgm:prSet presAssocID="{E2354E53-1B26-44A1-9130-9FF1D47FA050}" presName="rect1ParTx" presStyleLbl="alignAcc1" presStyleIdx="2" presStyleCnt="3">
        <dgm:presLayoutVars>
          <dgm:chMax val="1"/>
          <dgm:bulletEnabled val="1"/>
        </dgm:presLayoutVars>
      </dgm:prSet>
      <dgm:spPr/>
      <dgm:t>
        <a:bodyPr/>
        <a:lstStyle/>
        <a:p>
          <a:endParaRPr lang="es-CO"/>
        </a:p>
      </dgm:t>
    </dgm:pt>
    <dgm:pt modelId="{85FBE750-E68F-400F-B4BA-EB4DAC1291B7}" type="pres">
      <dgm:prSet presAssocID="{E2354E53-1B26-44A1-9130-9FF1D47FA050}" presName="rect1ChTx" presStyleLbl="alignAcc1" presStyleIdx="2" presStyleCnt="3">
        <dgm:presLayoutVars>
          <dgm:bulletEnabled val="1"/>
        </dgm:presLayoutVars>
      </dgm:prSet>
      <dgm:spPr/>
      <dgm:t>
        <a:bodyPr/>
        <a:lstStyle/>
        <a:p>
          <a:endParaRPr lang="es-CO"/>
        </a:p>
      </dgm:t>
    </dgm:pt>
    <dgm:pt modelId="{9BA239CD-4F6E-40AE-984E-4BF48D317401}" type="pres">
      <dgm:prSet presAssocID="{536AF1F9-13C8-4AB9-B0E7-F220BF79C3B2}" presName="rect2ParTx" presStyleLbl="alignAcc1" presStyleIdx="2" presStyleCnt="3">
        <dgm:presLayoutVars>
          <dgm:chMax val="1"/>
          <dgm:bulletEnabled val="1"/>
        </dgm:presLayoutVars>
      </dgm:prSet>
      <dgm:spPr/>
      <dgm:t>
        <a:bodyPr/>
        <a:lstStyle/>
        <a:p>
          <a:endParaRPr lang="es-CO"/>
        </a:p>
      </dgm:t>
    </dgm:pt>
    <dgm:pt modelId="{C38D2049-C2D9-42D0-8A7B-B94C46B32727}" type="pres">
      <dgm:prSet presAssocID="{536AF1F9-13C8-4AB9-B0E7-F220BF79C3B2}" presName="rect2ChTx" presStyleLbl="alignAcc1" presStyleIdx="2" presStyleCnt="3" custScaleX="107792" custScaleY="82759" custLinFactNeighborX="-7001" custLinFactNeighborY="9636">
        <dgm:presLayoutVars>
          <dgm:bulletEnabled val="1"/>
        </dgm:presLayoutVars>
      </dgm:prSet>
      <dgm:spPr/>
      <dgm:t>
        <a:bodyPr/>
        <a:lstStyle/>
        <a:p>
          <a:endParaRPr lang="es-CO"/>
        </a:p>
      </dgm:t>
    </dgm:pt>
    <dgm:pt modelId="{414B8FB7-C847-4A11-AA2D-6C56822FE5B2}" type="pres">
      <dgm:prSet presAssocID="{05F77FBA-4447-4ED5-B93F-DE983DBC542C}" presName="rect3ParTx" presStyleLbl="alignAcc1" presStyleIdx="2" presStyleCnt="3">
        <dgm:presLayoutVars>
          <dgm:chMax val="1"/>
          <dgm:bulletEnabled val="1"/>
        </dgm:presLayoutVars>
      </dgm:prSet>
      <dgm:spPr/>
      <dgm:t>
        <a:bodyPr/>
        <a:lstStyle/>
        <a:p>
          <a:endParaRPr lang="es-CO"/>
        </a:p>
      </dgm:t>
    </dgm:pt>
    <dgm:pt modelId="{BC2EB833-E391-41A3-9F75-AB3C7FC1A38E}" type="pres">
      <dgm:prSet presAssocID="{05F77FBA-4447-4ED5-B93F-DE983DBC542C}" presName="rect3ChTx" presStyleLbl="alignAcc1" presStyleIdx="2" presStyleCnt="3" custScaleX="100000" custScaleY="100000" custLinFactNeighborX="413" custLinFactNeighborY="31735">
        <dgm:presLayoutVars>
          <dgm:bulletEnabled val="1"/>
        </dgm:presLayoutVars>
      </dgm:prSet>
      <dgm:spPr/>
      <dgm:t>
        <a:bodyPr/>
        <a:lstStyle/>
        <a:p>
          <a:endParaRPr lang="es-CO"/>
        </a:p>
      </dgm:t>
    </dgm:pt>
  </dgm:ptLst>
  <dgm:cxnLst>
    <dgm:cxn modelId="{96C5DFD5-4ED5-4340-AFD1-57943D89EB9B}" type="presOf" srcId="{BB79A4AF-1EF9-449C-B504-05829EF1B8FA}" destId="{BC2EB833-E391-41A3-9F75-AB3C7FC1A38E}" srcOrd="0" destOrd="0" presId="urn:microsoft.com/office/officeart/2005/8/layout/target3"/>
    <dgm:cxn modelId="{F3E76DA4-15FE-42B7-957B-195AD823BA76}" srcId="{536AF1F9-13C8-4AB9-B0E7-F220BF79C3B2}" destId="{ED118AEE-87F9-40FB-A53C-A19FD7019208}" srcOrd="0" destOrd="0" parTransId="{12AEC4A3-8FB0-4F87-90FB-FCEFFE811508}" sibTransId="{3940A312-FE91-4452-8437-DDE79CE4FE90}"/>
    <dgm:cxn modelId="{4E3EA548-962F-416D-84AC-54481B50FBDE}" type="presOf" srcId="{5BE9DA3D-F63A-4AF0-B545-B0FFDA4F0F1F}" destId="{BC2EB833-E391-41A3-9F75-AB3C7FC1A38E}" srcOrd="0" destOrd="2" presId="urn:microsoft.com/office/officeart/2005/8/layout/target3"/>
    <dgm:cxn modelId="{07745AAB-CAE6-4C3E-A49A-84A2965ECEF6}" srcId="{05F77FBA-4447-4ED5-B93F-DE983DBC542C}" destId="{BB79A4AF-1EF9-449C-B504-05829EF1B8FA}" srcOrd="0" destOrd="0" parTransId="{93F962DE-7AB6-4A5C-BB99-3CEC93BA5D53}" sibTransId="{1BC14850-D4F9-44B8-97CC-8EF1A217359E}"/>
    <dgm:cxn modelId="{E062ED27-5AB2-4D31-AA51-745CAC190C21}" type="presOf" srcId="{536AF1F9-13C8-4AB9-B0E7-F220BF79C3B2}" destId="{ADC14176-D980-4232-874F-56C11A692045}" srcOrd="0" destOrd="0" presId="urn:microsoft.com/office/officeart/2005/8/layout/target3"/>
    <dgm:cxn modelId="{847DBF5D-D9B8-43B3-BCF0-92555300BF92}" type="presOf" srcId="{05F77FBA-4447-4ED5-B93F-DE983DBC542C}" destId="{44903CAB-AED8-4253-AFCD-509DE649C588}" srcOrd="0" destOrd="0" presId="urn:microsoft.com/office/officeart/2005/8/layout/target3"/>
    <dgm:cxn modelId="{7779CFFF-1EE7-482E-9CF5-FD3C5EB1C739}" srcId="{DAD489C4-E6AC-4BEE-A1B4-549A064A4517}" destId="{536AF1F9-13C8-4AB9-B0E7-F220BF79C3B2}" srcOrd="1" destOrd="0" parTransId="{85F53E4C-82CB-4802-A7C9-73E8E2AAE8F2}" sibTransId="{E4643989-77F2-4A31-92A9-C798C5034482}"/>
    <dgm:cxn modelId="{42618782-6E06-4812-A3F8-0FCFBE705E1D}" type="presOf" srcId="{E2354E53-1B26-44A1-9130-9FF1D47FA050}" destId="{23DCEBE4-84B0-4071-8502-D2F1FF0C00C4}" srcOrd="0" destOrd="0" presId="urn:microsoft.com/office/officeart/2005/8/layout/target3"/>
    <dgm:cxn modelId="{C801BC92-EAF7-4332-9873-741EE016B0D8}" srcId="{DAD489C4-E6AC-4BEE-A1B4-549A064A4517}" destId="{E2354E53-1B26-44A1-9130-9FF1D47FA050}" srcOrd="0" destOrd="0" parTransId="{41CF2078-95D4-4BC2-A498-B1C1C7810DFE}" sibTransId="{40F54020-7C64-45C3-907A-ECC590E7D2D9}"/>
    <dgm:cxn modelId="{784FA12D-A845-4E0C-B8E1-E88C47B3CA8E}" srcId="{05F77FBA-4447-4ED5-B93F-DE983DBC542C}" destId="{5BE9DA3D-F63A-4AF0-B545-B0FFDA4F0F1F}" srcOrd="2" destOrd="0" parTransId="{F538EAD9-6AD4-4C75-8A14-E84F1E692E48}" sibTransId="{22E50865-1847-46BC-9DF7-E065B4323BFB}"/>
    <dgm:cxn modelId="{0E29B981-22D9-40EA-BC55-4756195CC284}" type="presOf" srcId="{536AF1F9-13C8-4AB9-B0E7-F220BF79C3B2}" destId="{9BA239CD-4F6E-40AE-984E-4BF48D317401}" srcOrd="1" destOrd="0" presId="urn:microsoft.com/office/officeart/2005/8/layout/target3"/>
    <dgm:cxn modelId="{E5997A77-3EF3-4501-B874-5EC8CEE0471C}" srcId="{05F77FBA-4447-4ED5-B93F-DE983DBC542C}" destId="{024BE1CA-85F7-4B0B-B9FA-D6B595EAB385}" srcOrd="1" destOrd="0" parTransId="{915A4F18-92E4-4974-BE08-997EDE2C29F6}" sibTransId="{3716AB16-0189-4E99-A26F-903A088C4F9E}"/>
    <dgm:cxn modelId="{13C6944B-8C09-49DD-A5BD-4395178E7910}" type="presOf" srcId="{DAD489C4-E6AC-4BEE-A1B4-549A064A4517}" destId="{93F2080A-34B5-45B0-8943-055AA8FB1ED1}" srcOrd="0" destOrd="0" presId="urn:microsoft.com/office/officeart/2005/8/layout/target3"/>
    <dgm:cxn modelId="{5A4EA8DA-555D-4A38-8BF8-39CFA33DF320}" srcId="{DAD489C4-E6AC-4BEE-A1B4-549A064A4517}" destId="{05F77FBA-4447-4ED5-B93F-DE983DBC542C}" srcOrd="2" destOrd="0" parTransId="{AC6C8279-87E5-45C1-931F-E4E2DF9668B2}" sibTransId="{8C931B74-3547-4D27-8389-7899F356E270}"/>
    <dgm:cxn modelId="{E95FB097-44ED-448E-B9CB-D8DA00F54C3E}" type="presOf" srcId="{024BE1CA-85F7-4B0B-B9FA-D6B595EAB385}" destId="{BC2EB833-E391-41A3-9F75-AB3C7FC1A38E}" srcOrd="0" destOrd="1" presId="urn:microsoft.com/office/officeart/2005/8/layout/target3"/>
    <dgm:cxn modelId="{7F30A7FA-96DB-43A1-9727-DA51F9C11C35}" type="presOf" srcId="{05F77FBA-4447-4ED5-B93F-DE983DBC542C}" destId="{414B8FB7-C847-4A11-AA2D-6C56822FE5B2}" srcOrd="1" destOrd="0" presId="urn:microsoft.com/office/officeart/2005/8/layout/target3"/>
    <dgm:cxn modelId="{DC2BF891-EC21-4B8D-B2E5-EE14BDBC22DF}" type="presOf" srcId="{ED118AEE-87F9-40FB-A53C-A19FD7019208}" destId="{C38D2049-C2D9-42D0-8A7B-B94C46B32727}" srcOrd="0" destOrd="0" presId="urn:microsoft.com/office/officeart/2005/8/layout/target3"/>
    <dgm:cxn modelId="{8AE4E8DF-5952-4B26-8B12-4B6564B6F5EA}" type="presOf" srcId="{E2354E53-1B26-44A1-9130-9FF1D47FA050}" destId="{4E097212-21C0-4BD6-99E1-5FA7D2BF3818}" srcOrd="1" destOrd="0" presId="urn:microsoft.com/office/officeart/2005/8/layout/target3"/>
    <dgm:cxn modelId="{89B260E9-C0F2-4450-806D-6DF935992DC1}" type="presParOf" srcId="{93F2080A-34B5-45B0-8943-055AA8FB1ED1}" destId="{D01486BC-1545-4877-9EC5-A0C476333414}" srcOrd="0" destOrd="0" presId="urn:microsoft.com/office/officeart/2005/8/layout/target3"/>
    <dgm:cxn modelId="{43CDC4E8-D1A5-48EF-93E8-70684D2B8726}" type="presParOf" srcId="{93F2080A-34B5-45B0-8943-055AA8FB1ED1}" destId="{94761D7F-1139-466B-93C2-2A8DE24DA685}" srcOrd="1" destOrd="0" presId="urn:microsoft.com/office/officeart/2005/8/layout/target3"/>
    <dgm:cxn modelId="{8CD8107B-62EC-4C35-B2A9-D16B665BE923}" type="presParOf" srcId="{93F2080A-34B5-45B0-8943-055AA8FB1ED1}" destId="{23DCEBE4-84B0-4071-8502-D2F1FF0C00C4}" srcOrd="2" destOrd="0" presId="urn:microsoft.com/office/officeart/2005/8/layout/target3"/>
    <dgm:cxn modelId="{3F879498-6444-48DF-8EDA-767DF13A45F2}" type="presParOf" srcId="{93F2080A-34B5-45B0-8943-055AA8FB1ED1}" destId="{F435781D-D684-4F67-ACE2-E7CE24266D02}" srcOrd="3" destOrd="0" presId="urn:microsoft.com/office/officeart/2005/8/layout/target3"/>
    <dgm:cxn modelId="{9D59EABB-ED2C-4002-A0E0-1DB81EC3E947}" type="presParOf" srcId="{93F2080A-34B5-45B0-8943-055AA8FB1ED1}" destId="{7B145A1C-54B2-4643-AB2C-4A4C88DFC42D}" srcOrd="4" destOrd="0" presId="urn:microsoft.com/office/officeart/2005/8/layout/target3"/>
    <dgm:cxn modelId="{06D489C2-7E93-4E1B-852A-9131DC36D719}" type="presParOf" srcId="{93F2080A-34B5-45B0-8943-055AA8FB1ED1}" destId="{ADC14176-D980-4232-874F-56C11A692045}" srcOrd="5" destOrd="0" presId="urn:microsoft.com/office/officeart/2005/8/layout/target3"/>
    <dgm:cxn modelId="{EC0BD1B6-6610-415B-9F50-AE6682D0F247}" type="presParOf" srcId="{93F2080A-34B5-45B0-8943-055AA8FB1ED1}" destId="{48CBA46B-9921-47F8-9694-1F80B252E1BA}" srcOrd="6" destOrd="0" presId="urn:microsoft.com/office/officeart/2005/8/layout/target3"/>
    <dgm:cxn modelId="{C3538630-9D7B-46E6-AF40-BD06A93FF79E}" type="presParOf" srcId="{93F2080A-34B5-45B0-8943-055AA8FB1ED1}" destId="{4D2C11B4-693D-431A-A8BD-3025F1BEBE2B}" srcOrd="7" destOrd="0" presId="urn:microsoft.com/office/officeart/2005/8/layout/target3"/>
    <dgm:cxn modelId="{81A161EA-AF57-49DC-BE51-B3B63FEE1913}" type="presParOf" srcId="{93F2080A-34B5-45B0-8943-055AA8FB1ED1}" destId="{44903CAB-AED8-4253-AFCD-509DE649C588}" srcOrd="8" destOrd="0" presId="urn:microsoft.com/office/officeart/2005/8/layout/target3"/>
    <dgm:cxn modelId="{35D6A0B3-84E1-40D4-B65F-843159334CB2}" type="presParOf" srcId="{93F2080A-34B5-45B0-8943-055AA8FB1ED1}" destId="{4E097212-21C0-4BD6-99E1-5FA7D2BF3818}" srcOrd="9" destOrd="0" presId="urn:microsoft.com/office/officeart/2005/8/layout/target3"/>
    <dgm:cxn modelId="{1C989342-91CB-4E50-AAC6-9B1543BE0284}" type="presParOf" srcId="{93F2080A-34B5-45B0-8943-055AA8FB1ED1}" destId="{85FBE750-E68F-400F-B4BA-EB4DAC1291B7}" srcOrd="10" destOrd="0" presId="urn:microsoft.com/office/officeart/2005/8/layout/target3"/>
    <dgm:cxn modelId="{6E2F506B-AD68-4950-B4BF-62BD1279535F}" type="presParOf" srcId="{93F2080A-34B5-45B0-8943-055AA8FB1ED1}" destId="{9BA239CD-4F6E-40AE-984E-4BF48D317401}" srcOrd="11" destOrd="0" presId="urn:microsoft.com/office/officeart/2005/8/layout/target3"/>
    <dgm:cxn modelId="{5EE2130F-E744-4762-837B-036B40324282}" type="presParOf" srcId="{93F2080A-34B5-45B0-8943-055AA8FB1ED1}" destId="{C38D2049-C2D9-42D0-8A7B-B94C46B32727}" srcOrd="12" destOrd="0" presId="urn:microsoft.com/office/officeart/2005/8/layout/target3"/>
    <dgm:cxn modelId="{89B18D10-AE54-4F2F-884F-4F6453AEE586}" type="presParOf" srcId="{93F2080A-34B5-45B0-8943-055AA8FB1ED1}" destId="{414B8FB7-C847-4A11-AA2D-6C56822FE5B2}" srcOrd="13" destOrd="0" presId="urn:microsoft.com/office/officeart/2005/8/layout/target3"/>
    <dgm:cxn modelId="{5F290360-7533-4859-A735-093F51722D15}" type="presParOf" srcId="{93F2080A-34B5-45B0-8943-055AA8FB1ED1}" destId="{BC2EB833-E391-41A3-9F75-AB3C7FC1A38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F4720FDF-4C60-4E6E-B8A4-DECBC5E8EB52}"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es-CO"/>
        </a:p>
      </dgm:t>
    </dgm:pt>
    <dgm:pt modelId="{DE762613-E1CC-4182-ABB5-D1202C9C4DE7}">
      <dgm:prSet phldrT="[Texto]">
        <dgm:style>
          <a:lnRef idx="2">
            <a:schemeClr val="accent2">
              <a:shade val="50000"/>
            </a:schemeClr>
          </a:lnRef>
          <a:fillRef idx="1">
            <a:schemeClr val="accent2"/>
          </a:fillRef>
          <a:effectRef idx="0">
            <a:schemeClr val="accent2"/>
          </a:effectRef>
          <a:fontRef idx="minor">
            <a:schemeClr val="lt1"/>
          </a:fontRef>
        </dgm:style>
      </dgm:prSet>
      <dgm:spPr>
        <a:solidFill>
          <a:srgbClr val="FFFF00"/>
        </a:solidFill>
      </dgm:spPr>
      <dgm:t>
        <a:bodyPr/>
        <a:lstStyle/>
        <a:p>
          <a:r>
            <a:rPr lang="es-CO" b="1" dirty="0" smtClean="0">
              <a:solidFill>
                <a:schemeClr val="tx1"/>
              </a:solidFill>
            </a:rPr>
            <a:t>TAMAÑO ÓPTIMO EN POBLACIONES FINITAS</a:t>
          </a:r>
        </a:p>
      </dgm:t>
    </dgm:pt>
    <dgm:pt modelId="{2FE00E0A-6373-446A-A591-67A5152F7C3D}" type="parTrans" cxnId="{AC88734D-76D8-4AC8-968C-956DDFC307FF}">
      <dgm:prSet/>
      <dgm:spPr/>
      <dgm:t>
        <a:bodyPr/>
        <a:lstStyle/>
        <a:p>
          <a:endParaRPr lang="es-CO">
            <a:solidFill>
              <a:schemeClr val="tx1"/>
            </a:solidFill>
          </a:endParaRPr>
        </a:p>
      </dgm:t>
    </dgm:pt>
    <dgm:pt modelId="{CF143AC7-556F-43A4-BD90-C6A8D573F7F3}" type="sibTrans" cxnId="{AC88734D-76D8-4AC8-968C-956DDFC307FF}">
      <dgm:prSet/>
      <dgm:spPr/>
      <dgm:t>
        <a:bodyPr/>
        <a:lstStyle/>
        <a:p>
          <a:endParaRPr lang="es-CO">
            <a:solidFill>
              <a:schemeClr val="tx1"/>
            </a:solidFill>
          </a:endParaRPr>
        </a:p>
      </dgm:t>
    </dgm:pt>
    <dgm:pt modelId="{89F67F7F-C8AE-40CB-9D4E-59CEBB84CCC0}" type="asst">
      <dgm:prSet phldrT="[Texto]" custT="1"/>
      <dgm:spPr>
        <a:blipFill rotWithShape="1">
          <a:blip xmlns:r="http://schemas.openxmlformats.org/officeDocument/2006/relationships" r:embed="rId1"/>
          <a:stretch>
            <a:fillRect/>
          </a:stretch>
        </a:blipFill>
      </dgm:spPr>
      <dgm:t>
        <a:bodyPr/>
        <a:lstStyle/>
        <a:p>
          <a:r>
            <a:rPr lang="es-CO">
              <a:noFill/>
            </a:rPr>
            <a:t> </a:t>
          </a:r>
        </a:p>
      </dgm:t>
    </dgm:pt>
    <dgm:pt modelId="{5DBA5262-7F24-4471-99CC-EF3C4420D495}" type="parTrans" cxnId="{8B632F5E-575A-40F0-913F-DD42988ACC3F}">
      <dgm:prSet/>
      <dgm:spPr/>
      <dgm:t>
        <a:bodyPr/>
        <a:lstStyle/>
        <a:p>
          <a:endParaRPr lang="es-CO">
            <a:solidFill>
              <a:schemeClr val="tx1"/>
            </a:solidFill>
          </a:endParaRPr>
        </a:p>
      </dgm:t>
    </dgm:pt>
    <dgm:pt modelId="{AE3905AB-FD04-410F-A320-AC9F5FA80327}" type="sibTrans" cxnId="{8B632F5E-575A-40F0-913F-DD42988ACC3F}">
      <dgm:prSet/>
      <dgm:spPr/>
      <dgm:t>
        <a:bodyPr/>
        <a:lstStyle/>
        <a:p>
          <a:endParaRPr lang="es-CO">
            <a:solidFill>
              <a:schemeClr val="tx1"/>
            </a:solidFill>
          </a:endParaRPr>
        </a:p>
      </dgm:t>
    </dgm:pt>
    <dgm:pt modelId="{613FE8B3-9720-4CC4-ACF3-9EC19A97CF99}">
      <dgm:prSet phldrT="[Texto]" phldr="1"/>
      <dgm:spPr/>
      <dgm:t>
        <a:bodyPr/>
        <a:lstStyle/>
        <a:p>
          <a:endParaRPr lang="es-CO">
            <a:solidFill>
              <a:schemeClr val="tx1"/>
            </a:solidFill>
          </a:endParaRPr>
        </a:p>
      </dgm:t>
    </dgm:pt>
    <dgm:pt modelId="{A87A925F-1F31-4522-90DF-25D3666CFC5E}" type="parTrans" cxnId="{E0C39DFB-EF07-41FC-8883-3D77BDBE6FFF}">
      <dgm:prSet/>
      <dgm:spPr/>
      <dgm:t>
        <a:bodyPr/>
        <a:lstStyle/>
        <a:p>
          <a:endParaRPr lang="es-CO">
            <a:solidFill>
              <a:schemeClr val="tx1"/>
            </a:solidFill>
          </a:endParaRPr>
        </a:p>
      </dgm:t>
    </dgm:pt>
    <dgm:pt modelId="{63EECD4B-B700-4D68-9AC2-647615D348A4}" type="sibTrans" cxnId="{E0C39DFB-EF07-41FC-8883-3D77BDBE6FFF}">
      <dgm:prSet/>
      <dgm:spPr/>
      <dgm:t>
        <a:bodyPr/>
        <a:lstStyle/>
        <a:p>
          <a:endParaRPr lang="es-CO">
            <a:solidFill>
              <a:schemeClr val="tx1"/>
            </a:solidFill>
          </a:endParaRPr>
        </a:p>
      </dgm:t>
    </dgm:pt>
    <dgm:pt modelId="{45CE793E-5FA1-4145-93C7-D052D8B77CDC}" type="asst">
      <dgm:prSet custT="1"/>
      <dgm:spPr>
        <a:blipFill rotWithShape="1">
          <a:blip xmlns:r="http://schemas.openxmlformats.org/officeDocument/2006/relationships" r:embed="rId2"/>
          <a:stretch>
            <a:fillRect/>
          </a:stretch>
        </a:blipFill>
      </dgm:spPr>
      <dgm:t>
        <a:bodyPr/>
        <a:lstStyle/>
        <a:p>
          <a:r>
            <a:rPr lang="es-CO">
              <a:noFill/>
            </a:rPr>
            <a:t> </a:t>
          </a:r>
        </a:p>
      </dgm:t>
    </dgm:pt>
    <dgm:pt modelId="{47E3CE30-9015-450B-8CC7-DF6F4E979A7A}" type="parTrans" cxnId="{7F9DC9A6-1EDF-4903-8ABB-71922E213E06}">
      <dgm:prSet/>
      <dgm:spPr/>
      <dgm:t>
        <a:bodyPr/>
        <a:lstStyle/>
        <a:p>
          <a:endParaRPr lang="es-CO">
            <a:solidFill>
              <a:schemeClr val="tx1"/>
            </a:solidFill>
          </a:endParaRPr>
        </a:p>
      </dgm:t>
    </dgm:pt>
    <dgm:pt modelId="{95F2E18F-0510-41E7-B819-09570F184603}" type="sibTrans" cxnId="{7F9DC9A6-1EDF-4903-8ABB-71922E213E06}">
      <dgm:prSet/>
      <dgm:spPr/>
      <dgm:t>
        <a:bodyPr/>
        <a:lstStyle/>
        <a:p>
          <a:endParaRPr lang="es-CO"/>
        </a:p>
      </dgm:t>
    </dgm:pt>
    <dgm:pt modelId="{613317C1-C616-487E-B9D8-945DF572771F}">
      <dgm:prSet phldrT="[Texto]" custT="1"/>
      <dgm:spPr>
        <a:blipFill rotWithShape="1">
          <a:blip xmlns:r="http://schemas.openxmlformats.org/officeDocument/2006/relationships" r:embed="rId3"/>
          <a:stretch>
            <a:fillRect/>
          </a:stretch>
        </a:blipFill>
      </dgm:spPr>
      <dgm:t>
        <a:bodyPr/>
        <a:lstStyle/>
        <a:p>
          <a:r>
            <a:rPr lang="es-CO">
              <a:noFill/>
            </a:rPr>
            <a:t> </a:t>
          </a:r>
        </a:p>
      </dgm:t>
    </dgm:pt>
    <dgm:pt modelId="{68F586E7-E5A0-4EF8-A6E5-4E6790FEED1F}" type="sibTrans" cxnId="{BD2C68EA-2693-48F7-8373-EB5F06A2C1DB}">
      <dgm:prSet/>
      <dgm:spPr/>
      <dgm:t>
        <a:bodyPr/>
        <a:lstStyle/>
        <a:p>
          <a:endParaRPr lang="es-CO">
            <a:solidFill>
              <a:schemeClr val="tx1"/>
            </a:solidFill>
          </a:endParaRPr>
        </a:p>
      </dgm:t>
    </dgm:pt>
    <dgm:pt modelId="{71B63930-51DB-4AEF-9B1F-FB5873813EE0}" type="parTrans" cxnId="{BD2C68EA-2693-48F7-8373-EB5F06A2C1DB}">
      <dgm:prSet/>
      <dgm:spPr/>
      <dgm:t>
        <a:bodyPr/>
        <a:lstStyle/>
        <a:p>
          <a:endParaRPr lang="es-CO">
            <a:solidFill>
              <a:schemeClr val="tx1"/>
            </a:solidFill>
          </a:endParaRPr>
        </a:p>
      </dgm:t>
    </dgm:pt>
    <dgm:pt modelId="{F6500A35-3848-4E99-B76E-F3BEAAC287F6}" type="asst">
      <dgm:prSet phldrT="[Texto]" custT="1"/>
      <dgm:spPr>
        <a:blipFill rotWithShape="1">
          <a:blip xmlns:r="http://schemas.openxmlformats.org/officeDocument/2006/relationships" r:embed="rId4"/>
          <a:stretch>
            <a:fillRect/>
          </a:stretch>
        </a:blipFill>
      </dgm:spPr>
      <dgm:t>
        <a:bodyPr/>
        <a:lstStyle/>
        <a:p>
          <a:r>
            <a:rPr lang="es-CO">
              <a:noFill/>
            </a:rPr>
            <a:t> </a:t>
          </a:r>
        </a:p>
      </dgm:t>
    </dgm:pt>
    <dgm:pt modelId="{4EB55665-D85E-458F-B977-A97951C0E159}" type="parTrans" cxnId="{5E2D8508-C0C2-4D7D-AD72-BAC6E53A3FAA}">
      <dgm:prSet/>
      <dgm:spPr/>
      <dgm:t>
        <a:bodyPr/>
        <a:lstStyle/>
        <a:p>
          <a:endParaRPr lang="es-CO"/>
        </a:p>
      </dgm:t>
    </dgm:pt>
    <dgm:pt modelId="{4E0E2950-57F0-4DBC-885D-70067DCFF86F}" type="sibTrans" cxnId="{5E2D8508-C0C2-4D7D-AD72-BAC6E53A3FAA}">
      <dgm:prSet/>
      <dgm:spPr/>
      <dgm:t>
        <a:bodyPr/>
        <a:lstStyle/>
        <a:p>
          <a:endParaRPr lang="es-CO"/>
        </a:p>
      </dgm:t>
    </dgm:pt>
    <dgm:pt modelId="{FB6702CE-3D4A-47E2-93A1-FAC25B7E701D}" type="pres">
      <dgm:prSet presAssocID="{F4720FDF-4C60-4E6E-B8A4-DECBC5E8EB52}" presName="diagram" presStyleCnt="0">
        <dgm:presLayoutVars>
          <dgm:chMax val="1"/>
          <dgm:dir/>
          <dgm:animLvl val="ctr"/>
          <dgm:resizeHandles val="exact"/>
        </dgm:presLayoutVars>
      </dgm:prSet>
      <dgm:spPr/>
      <dgm:t>
        <a:bodyPr/>
        <a:lstStyle/>
        <a:p>
          <a:endParaRPr lang="es-ES"/>
        </a:p>
      </dgm:t>
    </dgm:pt>
    <dgm:pt modelId="{BE42A4DC-AD4C-4E12-9FF0-45519F3EB618}" type="pres">
      <dgm:prSet presAssocID="{F4720FDF-4C60-4E6E-B8A4-DECBC5E8EB52}" presName="matrix" presStyleCnt="0"/>
      <dgm:spPr/>
    </dgm:pt>
    <dgm:pt modelId="{0F4C2F98-3534-47D9-BDB4-32869D7844AE}" type="pres">
      <dgm:prSet presAssocID="{F4720FDF-4C60-4E6E-B8A4-DECBC5E8EB52}" presName="tile1" presStyleLbl="node1" presStyleIdx="0" presStyleCnt="4"/>
      <dgm:spPr/>
      <dgm:t>
        <a:bodyPr/>
        <a:lstStyle/>
        <a:p>
          <a:endParaRPr lang="es-CO"/>
        </a:p>
      </dgm:t>
    </dgm:pt>
    <dgm:pt modelId="{0790600A-F1CC-4F07-9E19-57C3A520BE83}" type="pres">
      <dgm:prSet presAssocID="{F4720FDF-4C60-4E6E-B8A4-DECBC5E8EB52}" presName="tile1text" presStyleLbl="node1" presStyleIdx="0" presStyleCnt="4">
        <dgm:presLayoutVars>
          <dgm:chMax val="0"/>
          <dgm:chPref val="0"/>
          <dgm:bulletEnabled val="1"/>
        </dgm:presLayoutVars>
      </dgm:prSet>
      <dgm:spPr/>
      <dgm:t>
        <a:bodyPr/>
        <a:lstStyle/>
        <a:p>
          <a:endParaRPr lang="es-CO"/>
        </a:p>
      </dgm:t>
    </dgm:pt>
    <dgm:pt modelId="{4FF6E5EA-DD8A-4CE2-B96C-43AC251A81A5}" type="pres">
      <dgm:prSet presAssocID="{F4720FDF-4C60-4E6E-B8A4-DECBC5E8EB52}" presName="tile2" presStyleLbl="node1" presStyleIdx="1" presStyleCnt="4"/>
      <dgm:spPr/>
      <dgm:t>
        <a:bodyPr/>
        <a:lstStyle/>
        <a:p>
          <a:endParaRPr lang="es-CO"/>
        </a:p>
      </dgm:t>
    </dgm:pt>
    <dgm:pt modelId="{661A44A9-E582-471C-A458-7AA53B90A5E1}" type="pres">
      <dgm:prSet presAssocID="{F4720FDF-4C60-4E6E-B8A4-DECBC5E8EB52}" presName="tile2text" presStyleLbl="node1" presStyleIdx="1" presStyleCnt="4">
        <dgm:presLayoutVars>
          <dgm:chMax val="0"/>
          <dgm:chPref val="0"/>
          <dgm:bulletEnabled val="1"/>
        </dgm:presLayoutVars>
      </dgm:prSet>
      <dgm:spPr/>
      <dgm:t>
        <a:bodyPr/>
        <a:lstStyle/>
        <a:p>
          <a:endParaRPr lang="es-CO"/>
        </a:p>
      </dgm:t>
    </dgm:pt>
    <dgm:pt modelId="{90E685C2-3C2C-4FD2-B16C-92C818934B16}" type="pres">
      <dgm:prSet presAssocID="{F4720FDF-4C60-4E6E-B8A4-DECBC5E8EB52}" presName="tile3" presStyleLbl="node1" presStyleIdx="2" presStyleCnt="4" custLinFactNeighborY="463"/>
      <dgm:spPr/>
      <dgm:t>
        <a:bodyPr/>
        <a:lstStyle/>
        <a:p>
          <a:endParaRPr lang="es-CO"/>
        </a:p>
      </dgm:t>
    </dgm:pt>
    <dgm:pt modelId="{5B6C45A6-BE0D-4A5A-AE4F-9DAD3FBD0103}" type="pres">
      <dgm:prSet presAssocID="{F4720FDF-4C60-4E6E-B8A4-DECBC5E8EB52}" presName="tile3text" presStyleLbl="node1" presStyleIdx="2" presStyleCnt="4">
        <dgm:presLayoutVars>
          <dgm:chMax val="0"/>
          <dgm:chPref val="0"/>
          <dgm:bulletEnabled val="1"/>
        </dgm:presLayoutVars>
      </dgm:prSet>
      <dgm:spPr/>
      <dgm:t>
        <a:bodyPr/>
        <a:lstStyle/>
        <a:p>
          <a:endParaRPr lang="es-CO"/>
        </a:p>
      </dgm:t>
    </dgm:pt>
    <dgm:pt modelId="{D4767A0D-7276-4A21-88A8-175F18032F63}" type="pres">
      <dgm:prSet presAssocID="{F4720FDF-4C60-4E6E-B8A4-DECBC5E8EB52}" presName="tile4" presStyleLbl="node1" presStyleIdx="3" presStyleCnt="4"/>
      <dgm:spPr/>
      <dgm:t>
        <a:bodyPr/>
        <a:lstStyle/>
        <a:p>
          <a:endParaRPr lang="es-CO"/>
        </a:p>
      </dgm:t>
    </dgm:pt>
    <dgm:pt modelId="{21AA8D8E-6AB4-421F-9C6D-DE4B9EE065CC}" type="pres">
      <dgm:prSet presAssocID="{F4720FDF-4C60-4E6E-B8A4-DECBC5E8EB52}" presName="tile4text" presStyleLbl="node1" presStyleIdx="3" presStyleCnt="4">
        <dgm:presLayoutVars>
          <dgm:chMax val="0"/>
          <dgm:chPref val="0"/>
          <dgm:bulletEnabled val="1"/>
        </dgm:presLayoutVars>
      </dgm:prSet>
      <dgm:spPr/>
      <dgm:t>
        <a:bodyPr/>
        <a:lstStyle/>
        <a:p>
          <a:endParaRPr lang="es-CO"/>
        </a:p>
      </dgm:t>
    </dgm:pt>
    <dgm:pt modelId="{4402B421-0428-4392-9FF3-F9E2E59AEDC2}" type="pres">
      <dgm:prSet presAssocID="{F4720FDF-4C60-4E6E-B8A4-DECBC5E8EB52}" presName="centerTile" presStyleLbl="fgShp" presStyleIdx="0" presStyleCnt="1">
        <dgm:presLayoutVars>
          <dgm:chMax val="0"/>
          <dgm:chPref val="0"/>
        </dgm:presLayoutVars>
      </dgm:prSet>
      <dgm:spPr/>
      <dgm:t>
        <a:bodyPr/>
        <a:lstStyle/>
        <a:p>
          <a:endParaRPr lang="es-CO"/>
        </a:p>
      </dgm:t>
    </dgm:pt>
  </dgm:ptLst>
  <dgm:cxnLst>
    <dgm:cxn modelId="{86E08A98-329C-49FA-8070-AC2A31673A01}" type="presOf" srcId="{613317C1-C616-487E-B9D8-945DF572771F}" destId="{5B6C45A6-BE0D-4A5A-AE4F-9DAD3FBD0103}" srcOrd="1" destOrd="0" presId="urn:microsoft.com/office/officeart/2005/8/layout/matrix1"/>
    <dgm:cxn modelId="{5E2D8508-C0C2-4D7D-AD72-BAC6E53A3FAA}" srcId="{DE762613-E1CC-4182-ABB5-D1202C9C4DE7}" destId="{F6500A35-3848-4E99-B76E-F3BEAAC287F6}" srcOrd="3" destOrd="0" parTransId="{4EB55665-D85E-458F-B977-A97951C0E159}" sibTransId="{4E0E2950-57F0-4DBC-885D-70067DCFF86F}"/>
    <dgm:cxn modelId="{14145D4B-F16A-4414-B8A9-67A576DD55E9}" type="presOf" srcId="{DE762613-E1CC-4182-ABB5-D1202C9C4DE7}" destId="{4402B421-0428-4392-9FF3-F9E2E59AEDC2}" srcOrd="0" destOrd="0" presId="urn:microsoft.com/office/officeart/2005/8/layout/matrix1"/>
    <dgm:cxn modelId="{BD2C68EA-2693-48F7-8373-EB5F06A2C1DB}" srcId="{DE762613-E1CC-4182-ABB5-D1202C9C4DE7}" destId="{613317C1-C616-487E-B9D8-945DF572771F}" srcOrd="2" destOrd="0" parTransId="{71B63930-51DB-4AEF-9B1F-FB5873813EE0}" sibTransId="{68F586E7-E5A0-4EF8-A6E5-4E6790FEED1F}"/>
    <dgm:cxn modelId="{33BB6451-79F6-40D8-B651-5E9962966AE7}" type="presOf" srcId="{613317C1-C616-487E-B9D8-945DF572771F}" destId="{90E685C2-3C2C-4FD2-B16C-92C818934B16}" srcOrd="0" destOrd="0" presId="urn:microsoft.com/office/officeart/2005/8/layout/matrix1"/>
    <dgm:cxn modelId="{3CC11743-F989-455D-8CC2-0C782847E6AF}" type="presOf" srcId="{F6500A35-3848-4E99-B76E-F3BEAAC287F6}" destId="{D4767A0D-7276-4A21-88A8-175F18032F63}" srcOrd="0" destOrd="0" presId="urn:microsoft.com/office/officeart/2005/8/layout/matrix1"/>
    <dgm:cxn modelId="{E0C39DFB-EF07-41FC-8883-3D77BDBE6FFF}" srcId="{DE762613-E1CC-4182-ABB5-D1202C9C4DE7}" destId="{613FE8B3-9720-4CC4-ACF3-9EC19A97CF99}" srcOrd="4" destOrd="0" parTransId="{A87A925F-1F31-4522-90DF-25D3666CFC5E}" sibTransId="{63EECD4B-B700-4D68-9AC2-647615D348A4}"/>
    <dgm:cxn modelId="{8B632F5E-575A-40F0-913F-DD42988ACC3F}" srcId="{DE762613-E1CC-4182-ABB5-D1202C9C4DE7}" destId="{89F67F7F-C8AE-40CB-9D4E-59CEBB84CCC0}" srcOrd="0" destOrd="0" parTransId="{5DBA5262-7F24-4471-99CC-EF3C4420D495}" sibTransId="{AE3905AB-FD04-410F-A320-AC9F5FA80327}"/>
    <dgm:cxn modelId="{DF81C30C-DB45-48D2-9836-055151B7190A}" type="presOf" srcId="{45CE793E-5FA1-4145-93C7-D052D8B77CDC}" destId="{4FF6E5EA-DD8A-4CE2-B96C-43AC251A81A5}" srcOrd="0" destOrd="0" presId="urn:microsoft.com/office/officeart/2005/8/layout/matrix1"/>
    <dgm:cxn modelId="{FB738A8E-A07C-4F08-8301-A6C0F90D6B1F}" type="presOf" srcId="{89F67F7F-C8AE-40CB-9D4E-59CEBB84CCC0}" destId="{0790600A-F1CC-4F07-9E19-57C3A520BE83}" srcOrd="1" destOrd="0" presId="urn:microsoft.com/office/officeart/2005/8/layout/matrix1"/>
    <dgm:cxn modelId="{7F9DC9A6-1EDF-4903-8ABB-71922E213E06}" srcId="{DE762613-E1CC-4182-ABB5-D1202C9C4DE7}" destId="{45CE793E-5FA1-4145-93C7-D052D8B77CDC}" srcOrd="1" destOrd="0" parTransId="{47E3CE30-9015-450B-8CC7-DF6F4E979A7A}" sibTransId="{95F2E18F-0510-41E7-B819-09570F184603}"/>
    <dgm:cxn modelId="{83E18414-F368-4AF5-A45A-130ADE451D57}" type="presOf" srcId="{F6500A35-3848-4E99-B76E-F3BEAAC287F6}" destId="{21AA8D8E-6AB4-421F-9C6D-DE4B9EE065CC}" srcOrd="1" destOrd="0" presId="urn:microsoft.com/office/officeart/2005/8/layout/matrix1"/>
    <dgm:cxn modelId="{9D492135-B2A3-4813-AAC5-BC11F01C46FF}" type="presOf" srcId="{89F67F7F-C8AE-40CB-9D4E-59CEBB84CCC0}" destId="{0F4C2F98-3534-47D9-BDB4-32869D7844AE}" srcOrd="0" destOrd="0" presId="urn:microsoft.com/office/officeart/2005/8/layout/matrix1"/>
    <dgm:cxn modelId="{A05EEE78-98E0-4073-984C-14EEAD403A1C}" type="presOf" srcId="{F4720FDF-4C60-4E6E-B8A4-DECBC5E8EB52}" destId="{FB6702CE-3D4A-47E2-93A1-FAC25B7E701D}" srcOrd="0" destOrd="0" presId="urn:microsoft.com/office/officeart/2005/8/layout/matrix1"/>
    <dgm:cxn modelId="{AC88734D-76D8-4AC8-968C-956DDFC307FF}" srcId="{F4720FDF-4C60-4E6E-B8A4-DECBC5E8EB52}" destId="{DE762613-E1CC-4182-ABB5-D1202C9C4DE7}" srcOrd="0" destOrd="0" parTransId="{2FE00E0A-6373-446A-A591-67A5152F7C3D}" sibTransId="{CF143AC7-556F-43A4-BD90-C6A8D573F7F3}"/>
    <dgm:cxn modelId="{4078D43F-6800-4208-BC91-D69016EB5732}" type="presOf" srcId="{45CE793E-5FA1-4145-93C7-D052D8B77CDC}" destId="{661A44A9-E582-471C-A458-7AA53B90A5E1}" srcOrd="1" destOrd="0" presId="urn:microsoft.com/office/officeart/2005/8/layout/matrix1"/>
    <dgm:cxn modelId="{64265B9C-9411-4F32-94E5-42F64CB10BCF}" type="presParOf" srcId="{FB6702CE-3D4A-47E2-93A1-FAC25B7E701D}" destId="{BE42A4DC-AD4C-4E12-9FF0-45519F3EB618}" srcOrd="0" destOrd="0" presId="urn:microsoft.com/office/officeart/2005/8/layout/matrix1"/>
    <dgm:cxn modelId="{F3CC578F-6799-4DCB-BC6B-8EF7B4271543}" type="presParOf" srcId="{BE42A4DC-AD4C-4E12-9FF0-45519F3EB618}" destId="{0F4C2F98-3534-47D9-BDB4-32869D7844AE}" srcOrd="0" destOrd="0" presId="urn:microsoft.com/office/officeart/2005/8/layout/matrix1"/>
    <dgm:cxn modelId="{EC1F85D8-761B-4BB4-843F-B2187AB86D60}" type="presParOf" srcId="{BE42A4DC-AD4C-4E12-9FF0-45519F3EB618}" destId="{0790600A-F1CC-4F07-9E19-57C3A520BE83}" srcOrd="1" destOrd="0" presId="urn:microsoft.com/office/officeart/2005/8/layout/matrix1"/>
    <dgm:cxn modelId="{03E244E4-0323-4471-84ED-07CABAC74C86}" type="presParOf" srcId="{BE42A4DC-AD4C-4E12-9FF0-45519F3EB618}" destId="{4FF6E5EA-DD8A-4CE2-B96C-43AC251A81A5}" srcOrd="2" destOrd="0" presId="urn:microsoft.com/office/officeart/2005/8/layout/matrix1"/>
    <dgm:cxn modelId="{24F4FF9B-8A70-48B3-B061-E99486AB4EF4}" type="presParOf" srcId="{BE42A4DC-AD4C-4E12-9FF0-45519F3EB618}" destId="{661A44A9-E582-471C-A458-7AA53B90A5E1}" srcOrd="3" destOrd="0" presId="urn:microsoft.com/office/officeart/2005/8/layout/matrix1"/>
    <dgm:cxn modelId="{595B7BEB-9D40-4998-9992-458C2DF4F09F}" type="presParOf" srcId="{BE42A4DC-AD4C-4E12-9FF0-45519F3EB618}" destId="{90E685C2-3C2C-4FD2-B16C-92C818934B16}" srcOrd="4" destOrd="0" presId="urn:microsoft.com/office/officeart/2005/8/layout/matrix1"/>
    <dgm:cxn modelId="{1DBA7642-79A8-42DD-B6E7-A779C17615A1}" type="presParOf" srcId="{BE42A4DC-AD4C-4E12-9FF0-45519F3EB618}" destId="{5B6C45A6-BE0D-4A5A-AE4F-9DAD3FBD0103}" srcOrd="5" destOrd="0" presId="urn:microsoft.com/office/officeart/2005/8/layout/matrix1"/>
    <dgm:cxn modelId="{B7FB06C2-BA3A-47AC-9B35-351D4B40AD28}" type="presParOf" srcId="{BE42A4DC-AD4C-4E12-9FF0-45519F3EB618}" destId="{D4767A0D-7276-4A21-88A8-175F18032F63}" srcOrd="6" destOrd="0" presId="urn:microsoft.com/office/officeart/2005/8/layout/matrix1"/>
    <dgm:cxn modelId="{5DA8C1E0-7BF6-44E7-867B-3D47F92AFA50}" type="presParOf" srcId="{BE42A4DC-AD4C-4E12-9FF0-45519F3EB618}" destId="{21AA8D8E-6AB4-421F-9C6D-DE4B9EE065CC}" srcOrd="7" destOrd="0" presId="urn:microsoft.com/office/officeart/2005/8/layout/matrix1"/>
    <dgm:cxn modelId="{53FED5A1-1529-4EB9-9C35-4E556607FE70}" type="presParOf" srcId="{FB6702CE-3D4A-47E2-93A1-FAC25B7E701D}" destId="{4402B421-0428-4392-9FF3-F9E2E59AEDC2}"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2F7F8-54F3-4A0C-BDC1-399164D44CBC}">
      <dsp:nvSpPr>
        <dsp:cNvPr id="0" name=""/>
        <dsp:cNvSpPr/>
      </dsp:nvSpPr>
      <dsp:spPr>
        <a:xfrm>
          <a:off x="0" y="4508284"/>
          <a:ext cx="7637472" cy="12495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CO" sz="2300" b="1" kern="1200" dirty="0" smtClean="0"/>
            <a:t>INFERENCIA ESTADISTICA O MÉTODO INDUCTIVO</a:t>
          </a:r>
          <a:endParaRPr lang="es-CO" sz="2300" b="1" kern="1200" dirty="0"/>
        </a:p>
      </dsp:txBody>
      <dsp:txXfrm>
        <a:off x="0" y="4508284"/>
        <a:ext cx="7637472" cy="674772"/>
      </dsp:txXfrm>
    </dsp:sp>
    <dsp:sp modelId="{D0BFED5D-5256-4FBC-BD43-F91E68AEFB39}">
      <dsp:nvSpPr>
        <dsp:cNvPr id="0" name=""/>
        <dsp:cNvSpPr/>
      </dsp:nvSpPr>
      <dsp:spPr>
        <a:xfrm>
          <a:off x="0" y="5068996"/>
          <a:ext cx="7637472" cy="57890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CO" sz="1600" kern="1200" dirty="0" smtClean="0">
              <a:latin typeface="Arial" pitchFamily="34" charset="0"/>
              <a:cs typeface="Arial" pitchFamily="34" charset="0"/>
            </a:rPr>
            <a:t>Se logra obtener resultados mediante investigación de muestreo, considerados como estimadores de valores estadísticos, correspondiente a las características de las unidades que conforman la población.</a:t>
          </a:r>
          <a:endParaRPr lang="es-CO" sz="1600" kern="1200" dirty="0">
            <a:latin typeface="Arial" pitchFamily="34" charset="0"/>
            <a:cs typeface="Arial" pitchFamily="34" charset="0"/>
          </a:endParaRPr>
        </a:p>
      </dsp:txBody>
      <dsp:txXfrm>
        <a:off x="0" y="5068996"/>
        <a:ext cx="7637472" cy="578907"/>
      </dsp:txXfrm>
    </dsp:sp>
    <dsp:sp modelId="{8EBB697A-77C4-4048-AC14-5C5FE37584B8}">
      <dsp:nvSpPr>
        <dsp:cNvPr id="0" name=""/>
        <dsp:cNvSpPr/>
      </dsp:nvSpPr>
      <dsp:spPr>
        <a:xfrm rot="10800000">
          <a:off x="0" y="2353654"/>
          <a:ext cx="7637472" cy="2168151"/>
        </a:xfrm>
        <a:prstGeom prst="upArrowCallout">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CO" sz="2800" b="1" kern="1200" dirty="0" smtClean="0">
              <a:latin typeface="Arial" pitchFamily="34" charset="0"/>
              <a:cs typeface="Arial" pitchFamily="34" charset="0"/>
            </a:rPr>
            <a:t>APLICACIÓN DE MEDIDAS:</a:t>
          </a:r>
          <a:endParaRPr lang="es-CO" sz="2800" b="1" kern="1200" dirty="0">
            <a:latin typeface="Arial" pitchFamily="34" charset="0"/>
            <a:cs typeface="Arial" pitchFamily="34" charset="0"/>
          </a:endParaRPr>
        </a:p>
      </dsp:txBody>
      <dsp:txXfrm rot="-10800000">
        <a:off x="0" y="2353654"/>
        <a:ext cx="7637472" cy="761021"/>
      </dsp:txXfrm>
    </dsp:sp>
    <dsp:sp modelId="{B7DC0B2F-2AD6-42FA-B65D-FFD2F730FE44}">
      <dsp:nvSpPr>
        <dsp:cNvPr id="0" name=""/>
        <dsp:cNvSpPr/>
      </dsp:nvSpPr>
      <dsp:spPr>
        <a:xfrm>
          <a:off x="0" y="3147090"/>
          <a:ext cx="7637472" cy="564692"/>
        </a:xfrm>
        <a:prstGeom prst="rect">
          <a:avLst/>
        </a:prstGeom>
        <a:solidFill>
          <a:schemeClr val="accent2">
            <a:tint val="40000"/>
            <a:alpha val="90000"/>
            <a:hueOff val="-2737847"/>
            <a:satOff val="-2275"/>
            <a:lumOff val="160"/>
            <a:alphaOff val="0"/>
          </a:schemeClr>
        </a:solidFill>
        <a:ln w="15875" cap="flat" cmpd="sng" algn="ctr">
          <a:solidFill>
            <a:schemeClr val="accent2">
              <a:tint val="40000"/>
              <a:alpha val="90000"/>
              <a:hueOff val="-2737847"/>
              <a:satOff val="-2275"/>
              <a:lumOff val="1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CO" sz="1600" kern="1200" dirty="0" smtClean="0">
              <a:latin typeface="Arial" pitchFamily="34" charset="0"/>
              <a:cs typeface="Arial" pitchFamily="34" charset="0"/>
            </a:rPr>
            <a:t>Como promedios, desviaciones, etc. y la interpretación y análisis de datos a fin de obtener conclusiones se realiza un proceso deductivo de lo general a lo particular.</a:t>
          </a:r>
          <a:endParaRPr lang="es-CO" sz="1600" kern="1200" dirty="0">
            <a:latin typeface="Arial" pitchFamily="34" charset="0"/>
            <a:cs typeface="Arial" pitchFamily="34" charset="0"/>
          </a:endParaRPr>
        </a:p>
      </dsp:txBody>
      <dsp:txXfrm>
        <a:off x="0" y="3147090"/>
        <a:ext cx="7637472" cy="564692"/>
      </dsp:txXfrm>
    </dsp:sp>
    <dsp:sp modelId="{2C02529E-CA63-481E-A6AB-6D381725BB4E}">
      <dsp:nvSpPr>
        <dsp:cNvPr id="0" name=""/>
        <dsp:cNvSpPr/>
      </dsp:nvSpPr>
      <dsp:spPr>
        <a:xfrm rot="10800000">
          <a:off x="0" y="51070"/>
          <a:ext cx="7637472" cy="2364399"/>
        </a:xfrm>
        <a:prstGeom prst="upArrowCallou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CO" sz="3200" b="1" kern="1200" dirty="0" smtClean="0"/>
            <a:t>ESTADÍSTICA:</a:t>
          </a:r>
          <a:endParaRPr lang="es-CO" sz="3200" b="1" kern="1200" dirty="0"/>
        </a:p>
      </dsp:txBody>
      <dsp:txXfrm rot="-10800000">
        <a:off x="0" y="51070"/>
        <a:ext cx="7637472" cy="829904"/>
      </dsp:txXfrm>
    </dsp:sp>
    <dsp:sp modelId="{23C3B855-7B1F-4FF1-8FFC-4176517020D2}">
      <dsp:nvSpPr>
        <dsp:cNvPr id="0" name=""/>
        <dsp:cNvSpPr/>
      </dsp:nvSpPr>
      <dsp:spPr>
        <a:xfrm>
          <a:off x="0" y="859171"/>
          <a:ext cx="7637472" cy="797012"/>
        </a:xfrm>
        <a:prstGeom prst="rect">
          <a:avLst/>
        </a:prstGeom>
        <a:solidFill>
          <a:schemeClr val="accent2">
            <a:tint val="40000"/>
            <a:alpha val="90000"/>
            <a:hueOff val="-5475693"/>
            <a:satOff val="-4550"/>
            <a:lumOff val="319"/>
            <a:alphaOff val="0"/>
          </a:schemeClr>
        </a:solidFill>
        <a:ln w="15875" cap="flat" cmpd="sng" algn="ctr">
          <a:solidFill>
            <a:schemeClr val="accent2">
              <a:tint val="40000"/>
              <a:alpha val="90000"/>
              <a:hueOff val="-5475693"/>
              <a:satOff val="-4550"/>
              <a:lumOff val="3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just" defTabSz="711200" rtl="0">
            <a:lnSpc>
              <a:spcPct val="90000"/>
            </a:lnSpc>
            <a:spcBef>
              <a:spcPct val="0"/>
            </a:spcBef>
            <a:spcAft>
              <a:spcPct val="35000"/>
            </a:spcAft>
          </a:pPr>
          <a:r>
            <a:rPr lang="es-CO" sz="1600" kern="1200" dirty="0" smtClean="0">
              <a:latin typeface="Arial" pitchFamily="34" charset="0"/>
              <a:cs typeface="Arial" pitchFamily="34" charset="0"/>
            </a:rPr>
            <a:t>Considerada como la teoría de la información no solo como función descriptiva, si no como el objeto básico de hacer estimaciones  a cerca de los valores estadísticos de la población.</a:t>
          </a:r>
          <a:endParaRPr lang="es-CO" sz="1600" kern="1200" dirty="0">
            <a:latin typeface="Arial" pitchFamily="34" charset="0"/>
            <a:cs typeface="Arial" pitchFamily="34" charset="0"/>
          </a:endParaRPr>
        </a:p>
      </dsp:txBody>
      <dsp:txXfrm>
        <a:off x="0" y="859171"/>
        <a:ext cx="7637472" cy="797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726B7-ED4D-40F1-9DD0-CF2592A62F54}">
      <dsp:nvSpPr>
        <dsp:cNvPr id="0" name=""/>
        <dsp:cNvSpPr/>
      </dsp:nvSpPr>
      <dsp:spPr>
        <a:xfrm>
          <a:off x="0" y="0"/>
          <a:ext cx="8208912" cy="130739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b="1" kern="1200" dirty="0" smtClean="0">
              <a:latin typeface="Arial" pitchFamily="34" charset="0"/>
              <a:cs typeface="Arial" pitchFamily="34" charset="0"/>
            </a:rPr>
            <a:t>POBLACIÓN O UNIVERSO:</a:t>
          </a:r>
          <a:endParaRPr lang="es-CO" sz="24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Se puede definir como un conjunto de elementos </a:t>
          </a:r>
          <a:endParaRPr lang="es-CO" sz="2400" kern="1200" dirty="0">
            <a:latin typeface="Arial" pitchFamily="34" charset="0"/>
            <a:cs typeface="Arial" pitchFamily="34" charset="0"/>
          </a:endParaRPr>
        </a:p>
      </dsp:txBody>
      <dsp:txXfrm>
        <a:off x="1772521" y="0"/>
        <a:ext cx="6436390" cy="1307395"/>
      </dsp:txXfrm>
    </dsp:sp>
    <dsp:sp modelId="{B113C110-BB5A-4062-8EB9-1D284B32C5A6}">
      <dsp:nvSpPr>
        <dsp:cNvPr id="0" name=""/>
        <dsp:cNvSpPr/>
      </dsp:nvSpPr>
      <dsp:spPr>
        <a:xfrm>
          <a:off x="144013" y="72006"/>
          <a:ext cx="1615234" cy="116338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0D65C-A6DA-4835-933E-4F1F5CC920F5}">
      <dsp:nvSpPr>
        <dsp:cNvPr id="0" name=""/>
        <dsp:cNvSpPr/>
      </dsp:nvSpPr>
      <dsp:spPr>
        <a:xfrm>
          <a:off x="0" y="1438134"/>
          <a:ext cx="8208912" cy="1307395"/>
        </a:xfrm>
        <a:prstGeom prst="roundRect">
          <a:avLst>
            <a:gd name="adj" fmla="val 10000"/>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289050">
            <a:lnSpc>
              <a:spcPct val="90000"/>
            </a:lnSpc>
            <a:spcBef>
              <a:spcPct val="0"/>
            </a:spcBef>
            <a:spcAft>
              <a:spcPct val="35000"/>
            </a:spcAft>
          </a:pPr>
          <a:r>
            <a:rPr lang="es-CO" sz="2900" b="1" kern="1200" dirty="0" smtClean="0">
              <a:latin typeface="Arial" pitchFamily="34" charset="0"/>
              <a:cs typeface="Arial" pitchFamily="34" charset="0"/>
            </a:rPr>
            <a:t>ELEMENTO O UNIDAD.</a:t>
          </a:r>
          <a:endParaRPr lang="es-CO" sz="29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CO" sz="2400" kern="1200" dirty="0" smtClean="0">
              <a:latin typeface="Arial" pitchFamily="34" charset="0"/>
              <a:cs typeface="Arial" pitchFamily="34" charset="0"/>
            </a:rPr>
            <a:t>Puede ser una persona, familia, empresa, zona, animal u objeto, etc.</a:t>
          </a:r>
          <a:endParaRPr lang="es-CO" sz="2400" kern="1200" dirty="0">
            <a:latin typeface="Arial" pitchFamily="34" charset="0"/>
            <a:cs typeface="Arial" pitchFamily="34" charset="0"/>
          </a:endParaRPr>
        </a:p>
      </dsp:txBody>
      <dsp:txXfrm>
        <a:off x="1772521" y="1438134"/>
        <a:ext cx="6436390" cy="1307395"/>
      </dsp:txXfrm>
    </dsp:sp>
    <dsp:sp modelId="{FBB3B1EC-D0E2-4E80-B369-DE2BA80756B1}">
      <dsp:nvSpPr>
        <dsp:cNvPr id="0" name=""/>
        <dsp:cNvSpPr/>
      </dsp:nvSpPr>
      <dsp:spPr>
        <a:xfrm>
          <a:off x="130739" y="1568874"/>
          <a:ext cx="1641782" cy="1045916"/>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3BED3-FDA3-4828-B9DC-0D7D547235D0}">
      <dsp:nvSpPr>
        <dsp:cNvPr id="0" name=""/>
        <dsp:cNvSpPr/>
      </dsp:nvSpPr>
      <dsp:spPr>
        <a:xfrm>
          <a:off x="0" y="2876269"/>
          <a:ext cx="8208912" cy="1728193"/>
        </a:xfrm>
        <a:prstGeom prst="roundRect">
          <a:avLst>
            <a:gd name="adj" fmla="val 10000"/>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b="1" kern="1200" dirty="0" smtClean="0">
              <a:latin typeface="Arial" pitchFamily="34" charset="0"/>
              <a:cs typeface="Arial" pitchFamily="34" charset="0"/>
            </a:rPr>
            <a:t>MARCO MUESTRAL:</a:t>
          </a:r>
          <a:endParaRPr lang="es-CO" sz="2400" b="1" kern="1200" dirty="0">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CO" sz="1800" kern="1200" dirty="0" smtClean="0">
              <a:latin typeface="Arial" pitchFamily="34" charset="0"/>
              <a:cs typeface="Arial" pitchFamily="34" charset="0"/>
            </a:rPr>
            <a:t>Es un listado actualizado y revisado, de todos los elementos que constituye la población que va a ser objeto de investigación, también puede ser un mapa o croquis con las unidades  de selección plenamente identificadas.</a:t>
          </a:r>
          <a:endParaRPr lang="es-CO" sz="1800" kern="1200" dirty="0">
            <a:latin typeface="Arial" pitchFamily="34" charset="0"/>
            <a:cs typeface="Arial" pitchFamily="34" charset="0"/>
          </a:endParaRPr>
        </a:p>
      </dsp:txBody>
      <dsp:txXfrm>
        <a:off x="1772521" y="2876269"/>
        <a:ext cx="6436390" cy="1728193"/>
      </dsp:txXfrm>
    </dsp:sp>
    <dsp:sp modelId="{92F33914-2996-4F47-B979-E3EE547B428D}">
      <dsp:nvSpPr>
        <dsp:cNvPr id="0" name=""/>
        <dsp:cNvSpPr/>
      </dsp:nvSpPr>
      <dsp:spPr>
        <a:xfrm>
          <a:off x="72012" y="3024337"/>
          <a:ext cx="1759235" cy="1432058"/>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C079E-B0E8-4E4B-914B-01BB84B6852F}">
      <dsp:nvSpPr>
        <dsp:cNvPr id="0" name=""/>
        <dsp:cNvSpPr/>
      </dsp:nvSpPr>
      <dsp:spPr>
        <a:xfrm rot="5400000">
          <a:off x="-263696" y="267324"/>
          <a:ext cx="1757977" cy="1230583"/>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s-CO" sz="1050" b="1" kern="1200" dirty="0" smtClean="0">
            <a:latin typeface="Arial" pitchFamily="34" charset="0"/>
            <a:cs typeface="Arial" pitchFamily="34" charset="0"/>
          </a:endParaRPr>
        </a:p>
        <a:p>
          <a:pPr lvl="0" algn="ctr" defTabSz="466725">
            <a:lnSpc>
              <a:spcPct val="90000"/>
            </a:lnSpc>
            <a:spcBef>
              <a:spcPct val="0"/>
            </a:spcBef>
            <a:spcAft>
              <a:spcPct val="35000"/>
            </a:spcAft>
          </a:pPr>
          <a:r>
            <a:rPr lang="es-CO" sz="1400" b="1" kern="1200" dirty="0" smtClean="0">
              <a:latin typeface="Arial" pitchFamily="34" charset="0"/>
              <a:cs typeface="Arial" pitchFamily="34" charset="0"/>
            </a:rPr>
            <a:t>ENCUESTA PRELIMINAR, PILOTO O PRETEST</a:t>
          </a:r>
          <a:endParaRPr lang="es-CO" sz="1400" b="1" kern="1200" dirty="0">
            <a:latin typeface="Arial" pitchFamily="34" charset="0"/>
            <a:cs typeface="Arial" pitchFamily="34" charset="0"/>
          </a:endParaRPr>
        </a:p>
      </dsp:txBody>
      <dsp:txXfrm rot="-5400000">
        <a:off x="2" y="618919"/>
        <a:ext cx="1230583" cy="527394"/>
      </dsp:txXfrm>
    </dsp:sp>
    <dsp:sp modelId="{2F4A8880-DC6E-4D04-8939-F4F7FB3EBEC8}">
      <dsp:nvSpPr>
        <dsp:cNvPr id="0" name=""/>
        <dsp:cNvSpPr/>
      </dsp:nvSpPr>
      <dsp:spPr>
        <a:xfrm rot="5400000">
          <a:off x="4328124" y="-3093912"/>
          <a:ext cx="1143285" cy="7338368"/>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kern="1200" dirty="0" smtClean="0">
              <a:latin typeface="Arial" pitchFamily="34" charset="0"/>
              <a:cs typeface="Arial" pitchFamily="34" charset="0"/>
            </a:rPr>
            <a:t>Antes de iniciar la investigación se recomienda realizar una pequeña encuesta preliminar con el fin de probar el cuestionario, conocer mejor la población, entrenar al entrevistador y tener un mayor conocimiento a cerca de algunos parámetros.</a:t>
          </a:r>
          <a:endParaRPr lang="es-CO" sz="1800" kern="1200" dirty="0">
            <a:latin typeface="Arial" pitchFamily="34" charset="0"/>
            <a:cs typeface="Arial" pitchFamily="34" charset="0"/>
          </a:endParaRPr>
        </a:p>
      </dsp:txBody>
      <dsp:txXfrm rot="-5400000">
        <a:off x="1230583" y="59440"/>
        <a:ext cx="7282557" cy="1031663"/>
      </dsp:txXfrm>
    </dsp:sp>
    <dsp:sp modelId="{CE9144E5-0A25-4C88-A6CD-B9697096F320}">
      <dsp:nvSpPr>
        <dsp:cNvPr id="0" name=""/>
        <dsp:cNvSpPr/>
      </dsp:nvSpPr>
      <dsp:spPr>
        <a:xfrm rot="5400000">
          <a:off x="-263696" y="1832980"/>
          <a:ext cx="1757977" cy="1230583"/>
        </a:xfrm>
        <a:prstGeom prst="chevron">
          <a:avLst/>
        </a:prstGeom>
        <a:solidFill>
          <a:schemeClr val="accent2">
            <a:hueOff val="-2355276"/>
            <a:satOff val="-3145"/>
            <a:lumOff val="1863"/>
            <a:alphaOff val="0"/>
          </a:schemeClr>
        </a:solidFill>
        <a:ln w="15875" cap="flat" cmpd="sng" algn="ctr">
          <a:solidFill>
            <a:schemeClr val="accent2">
              <a:hueOff val="-2355276"/>
              <a:satOff val="-3145"/>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latin typeface="Arial" pitchFamily="34" charset="0"/>
              <a:cs typeface="Arial" pitchFamily="34" charset="0"/>
            </a:rPr>
            <a:t>MUESTRA</a:t>
          </a:r>
          <a:endParaRPr lang="es-CO" sz="1600" b="1" kern="1200" dirty="0">
            <a:latin typeface="Arial" pitchFamily="34" charset="0"/>
            <a:cs typeface="Arial" pitchFamily="34" charset="0"/>
          </a:endParaRPr>
        </a:p>
      </dsp:txBody>
      <dsp:txXfrm rot="-5400000">
        <a:off x="2" y="2184575"/>
        <a:ext cx="1230583" cy="527394"/>
      </dsp:txXfrm>
    </dsp:sp>
    <dsp:sp modelId="{7253EF1C-618A-4562-B446-528782A1371A}">
      <dsp:nvSpPr>
        <dsp:cNvPr id="0" name=""/>
        <dsp:cNvSpPr/>
      </dsp:nvSpPr>
      <dsp:spPr>
        <a:xfrm rot="5400000">
          <a:off x="4328425" y="-1528558"/>
          <a:ext cx="1142685" cy="7338368"/>
        </a:xfrm>
        <a:prstGeom prst="round2SameRect">
          <a:avLst/>
        </a:prstGeom>
        <a:solidFill>
          <a:schemeClr val="lt1">
            <a:alpha val="90000"/>
            <a:hueOff val="0"/>
            <a:satOff val="0"/>
            <a:lumOff val="0"/>
            <a:alphaOff val="0"/>
          </a:schemeClr>
        </a:solidFill>
        <a:ln w="15875" cap="flat" cmpd="sng" algn="ctr">
          <a:solidFill>
            <a:schemeClr val="accent2">
              <a:hueOff val="-2355276"/>
              <a:satOff val="-3145"/>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kern="1200" dirty="0" smtClean="0">
              <a:latin typeface="Arial" pitchFamily="34" charset="0"/>
              <a:cs typeface="Arial" pitchFamily="34" charset="0"/>
            </a:rPr>
            <a:t>Para que sea representativa la población, requiere que todas las unidades tengan la misma probabilidad de ser seleccionadas es decir debe ser aleatoria, al azar o probabilística.</a:t>
          </a:r>
          <a:endParaRPr lang="es-CO" sz="1800" kern="1200" dirty="0">
            <a:latin typeface="Arial" pitchFamily="34" charset="0"/>
            <a:cs typeface="Arial" pitchFamily="34" charset="0"/>
          </a:endParaRPr>
        </a:p>
      </dsp:txBody>
      <dsp:txXfrm rot="-5400000">
        <a:off x="1230584" y="1625064"/>
        <a:ext cx="7282587" cy="1031123"/>
      </dsp:txXfrm>
    </dsp:sp>
    <dsp:sp modelId="{FA7786FA-504F-4CCC-BD4F-0640DFBBDB1E}">
      <dsp:nvSpPr>
        <dsp:cNvPr id="0" name=""/>
        <dsp:cNvSpPr/>
      </dsp:nvSpPr>
      <dsp:spPr>
        <a:xfrm rot="5400000">
          <a:off x="-263696" y="3398635"/>
          <a:ext cx="1757977" cy="1230583"/>
        </a:xfrm>
        <a:prstGeom prst="chevron">
          <a:avLst/>
        </a:prstGeom>
        <a:solidFill>
          <a:schemeClr val="accent2">
            <a:hueOff val="-4710551"/>
            <a:satOff val="-6290"/>
            <a:lumOff val="3726"/>
            <a:alphaOff val="0"/>
          </a:schemeClr>
        </a:solidFill>
        <a:ln w="15875"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MUESTREO ALEATORIO</a:t>
          </a:r>
          <a:endParaRPr lang="es-CO" sz="1600" b="0" kern="1200" dirty="0">
            <a:latin typeface="Arial" pitchFamily="34" charset="0"/>
            <a:cs typeface="Arial" pitchFamily="34" charset="0"/>
          </a:endParaRPr>
        </a:p>
      </dsp:txBody>
      <dsp:txXfrm rot="-5400000">
        <a:off x="2" y="3750230"/>
        <a:ext cx="1230583" cy="527394"/>
      </dsp:txXfrm>
    </dsp:sp>
    <dsp:sp modelId="{24AF4181-6452-44FA-987E-2C3D497FF980}">
      <dsp:nvSpPr>
        <dsp:cNvPr id="0" name=""/>
        <dsp:cNvSpPr/>
      </dsp:nvSpPr>
      <dsp:spPr>
        <a:xfrm rot="5400000">
          <a:off x="4328425" y="37097"/>
          <a:ext cx="1142685" cy="7338368"/>
        </a:xfrm>
        <a:prstGeom prst="round2SameRect">
          <a:avLst/>
        </a:prstGeom>
        <a:solidFill>
          <a:schemeClr val="lt1">
            <a:alpha val="90000"/>
            <a:hueOff val="0"/>
            <a:satOff val="0"/>
            <a:lumOff val="0"/>
            <a:alphaOff val="0"/>
          </a:schemeClr>
        </a:solidFill>
        <a:ln w="15875"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kern="1200" dirty="0" smtClean="0">
              <a:latin typeface="Arial" pitchFamily="34" charset="0"/>
              <a:cs typeface="Arial" pitchFamily="34" charset="0"/>
            </a:rPr>
            <a:t>Realizado bajo ciertas condiciones y sometido a ciertos requisitos, se constituye en un procedimiento practico, económico y rápido para generalizar conclusiones obtenidas a través de una muestra, aplicables a toda la población que forma parte.</a:t>
          </a:r>
          <a:endParaRPr lang="es-CO" sz="1800" kern="1200" dirty="0">
            <a:latin typeface="Arial" pitchFamily="34" charset="0"/>
            <a:cs typeface="Arial" pitchFamily="34" charset="0"/>
          </a:endParaRPr>
        </a:p>
      </dsp:txBody>
      <dsp:txXfrm rot="-5400000">
        <a:off x="1230584" y="3190720"/>
        <a:ext cx="7282587" cy="1031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772D-984F-4CE8-BA8E-2F23B07E298C}">
      <dsp:nvSpPr>
        <dsp:cNvPr id="0" name=""/>
        <dsp:cNvSpPr/>
      </dsp:nvSpPr>
      <dsp:spPr>
        <a:xfrm rot="5400000">
          <a:off x="2567338" y="-177497"/>
          <a:ext cx="1435977" cy="1829279"/>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solidFill>
                <a:schemeClr val="tx1"/>
              </a:solidFill>
              <a:latin typeface="Arial" pitchFamily="34" charset="0"/>
              <a:cs typeface="Arial" pitchFamily="34" charset="0"/>
            </a:rPr>
            <a:t>MUESTREO SIMPLE O IRRESTRICTO</a:t>
          </a:r>
          <a:endParaRPr lang="es-CO" sz="1400" b="1" kern="1200" dirty="0">
            <a:solidFill>
              <a:schemeClr val="tx1"/>
            </a:solidFill>
            <a:latin typeface="Arial" pitchFamily="34" charset="0"/>
            <a:cs typeface="Arial" pitchFamily="34" charset="0"/>
          </a:endParaRPr>
        </a:p>
      </dsp:txBody>
      <dsp:txXfrm rot="-5400000">
        <a:off x="2675568" y="258484"/>
        <a:ext cx="1219519" cy="957318"/>
      </dsp:txXfrm>
    </dsp:sp>
    <dsp:sp modelId="{C8BB0A26-5308-4756-BE01-FE6654E72ABA}">
      <dsp:nvSpPr>
        <dsp:cNvPr id="0" name=""/>
        <dsp:cNvSpPr/>
      </dsp:nvSpPr>
      <dsp:spPr>
        <a:xfrm>
          <a:off x="3843382" y="192355"/>
          <a:ext cx="2277297" cy="1089572"/>
        </a:xfrm>
        <a:prstGeom prst="rect">
          <a:avLst/>
        </a:prstGeom>
        <a:noFill/>
        <a:ln>
          <a:noFill/>
        </a:ln>
        <a:effectLst/>
      </dsp:spPr>
      <dsp:style>
        <a:lnRef idx="0">
          <a:scrgbClr r="0" g="0" b="0"/>
        </a:lnRef>
        <a:fillRef idx="0">
          <a:scrgbClr r="0" g="0" b="0"/>
        </a:fillRef>
        <a:effectRef idx="0">
          <a:scrgbClr r="0" g="0" b="0"/>
        </a:effectRef>
        <a:fontRef idx="minor"/>
      </dsp:style>
    </dsp:sp>
    <dsp:sp modelId="{75F74FF2-43CB-48CC-8E3F-61B21C6FDCA5}">
      <dsp:nvSpPr>
        <dsp:cNvPr id="0" name=""/>
        <dsp:cNvSpPr/>
      </dsp:nvSpPr>
      <dsp:spPr>
        <a:xfrm rot="5400000">
          <a:off x="903446" y="-58263"/>
          <a:ext cx="1472722" cy="1590809"/>
        </a:xfrm>
        <a:prstGeom prst="hexagon">
          <a:avLst>
            <a:gd name="adj" fmla="val 25000"/>
            <a:gd name="vf" fmla="val 115470"/>
          </a:avLst>
        </a:prstGeom>
        <a:solidFill>
          <a:schemeClr val="accent2">
            <a:hueOff val="-942110"/>
            <a:satOff val="-1258"/>
            <a:lumOff val="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rPr>
            <a:t>MUESTREO SISTEMÁTICO</a:t>
          </a:r>
          <a:endParaRPr lang="es-CO" sz="1600" b="1" kern="1200" dirty="0">
            <a:solidFill>
              <a:schemeClr val="tx1"/>
            </a:solidFill>
          </a:endParaRPr>
        </a:p>
      </dsp:txBody>
      <dsp:txXfrm rot="-5400000">
        <a:off x="1109538" y="246234"/>
        <a:ext cx="1060539" cy="981814"/>
      </dsp:txXfrm>
    </dsp:sp>
    <dsp:sp modelId="{9EB16B44-6F2A-423C-B934-9D4DDBED9A9D}">
      <dsp:nvSpPr>
        <dsp:cNvPr id="0" name=""/>
        <dsp:cNvSpPr/>
      </dsp:nvSpPr>
      <dsp:spPr>
        <a:xfrm rot="5400000">
          <a:off x="1975175" y="1204847"/>
          <a:ext cx="1456080" cy="1565005"/>
        </a:xfrm>
        <a:prstGeom prst="hexagon">
          <a:avLst>
            <a:gd name="adj" fmla="val 25000"/>
            <a:gd name="vf" fmla="val 115470"/>
          </a:avLst>
        </a:prstGeom>
        <a:solidFill>
          <a:schemeClr val="accent2">
            <a:hueOff val="-1884221"/>
            <a:satOff val="-2516"/>
            <a:lumOff val="1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Arial" pitchFamily="34" charset="0"/>
              <a:cs typeface="Arial" pitchFamily="34" charset="0"/>
            </a:rPr>
            <a:t>MUESTREO ALEATORIO</a:t>
          </a:r>
          <a:endParaRPr lang="es-CO" sz="1400" b="1" kern="1200" dirty="0">
            <a:solidFill>
              <a:schemeClr val="tx1"/>
            </a:solidFill>
            <a:latin typeface="Arial" pitchFamily="34" charset="0"/>
            <a:cs typeface="Arial" pitchFamily="34" charset="0"/>
          </a:endParaRPr>
        </a:p>
      </dsp:txBody>
      <dsp:txXfrm rot="-5400000">
        <a:off x="2181547" y="1501989"/>
        <a:ext cx="1043337" cy="970720"/>
      </dsp:txXfrm>
    </dsp:sp>
    <dsp:sp modelId="{2C27DD9C-4E8B-4DFB-B864-A707203076FE}">
      <dsp:nvSpPr>
        <dsp:cNvPr id="0" name=""/>
        <dsp:cNvSpPr/>
      </dsp:nvSpPr>
      <dsp:spPr>
        <a:xfrm>
          <a:off x="409440" y="1569229"/>
          <a:ext cx="1590539" cy="883633"/>
        </a:xfrm>
        <a:prstGeom prst="rect">
          <a:avLst/>
        </a:prstGeom>
        <a:noFill/>
        <a:ln>
          <a:noFill/>
        </a:ln>
        <a:effectLst/>
      </dsp:spPr>
      <dsp:style>
        <a:lnRef idx="0">
          <a:scrgbClr r="0" g="0" b="0"/>
        </a:lnRef>
        <a:fillRef idx="0">
          <a:scrgbClr r="0" g="0" b="0"/>
        </a:fillRef>
        <a:effectRef idx="0">
          <a:scrgbClr r="0" g="0" b="0"/>
        </a:effectRef>
        <a:fontRef idx="minor"/>
      </dsp:style>
    </dsp:sp>
    <dsp:sp modelId="{07EF9E04-869C-41B6-933E-7FEBEE776920}">
      <dsp:nvSpPr>
        <dsp:cNvPr id="0" name=""/>
        <dsp:cNvSpPr/>
      </dsp:nvSpPr>
      <dsp:spPr>
        <a:xfrm rot="5400000">
          <a:off x="3494164" y="1130125"/>
          <a:ext cx="1520438" cy="1663906"/>
        </a:xfrm>
        <a:prstGeom prst="hexagon">
          <a:avLst>
            <a:gd name="adj" fmla="val 25000"/>
            <a:gd name="vf" fmla="val 115470"/>
          </a:avLst>
        </a:prstGeom>
        <a:solidFill>
          <a:schemeClr val="accent2">
            <a:hueOff val="-2826331"/>
            <a:satOff val="-3774"/>
            <a:lumOff val="2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1"/>
              </a:solidFill>
              <a:latin typeface="Arial" pitchFamily="34" charset="0"/>
              <a:cs typeface="Arial" pitchFamily="34" charset="0"/>
            </a:rPr>
            <a:t>MUESTREO ALEATORIO ESTRATIFICADO</a:t>
          </a:r>
          <a:endParaRPr lang="es-CO" sz="1200" b="1" kern="1200" dirty="0">
            <a:solidFill>
              <a:schemeClr val="tx1"/>
            </a:solidFill>
            <a:latin typeface="Arial" pitchFamily="34" charset="0"/>
            <a:cs typeface="Arial" pitchFamily="34" charset="0"/>
          </a:endParaRPr>
        </a:p>
      </dsp:txBody>
      <dsp:txXfrm rot="-5400000">
        <a:off x="3699748" y="1455265"/>
        <a:ext cx="1109270" cy="1013626"/>
      </dsp:txXfrm>
    </dsp:sp>
    <dsp:sp modelId="{763F1C21-3593-48EA-A61B-7872365CA957}">
      <dsp:nvSpPr>
        <dsp:cNvPr id="0" name=""/>
        <dsp:cNvSpPr/>
      </dsp:nvSpPr>
      <dsp:spPr>
        <a:xfrm rot="5400000">
          <a:off x="2672728" y="2521823"/>
          <a:ext cx="1627092" cy="1680626"/>
        </a:xfrm>
        <a:prstGeom prst="hexagon">
          <a:avLst>
            <a:gd name="adj" fmla="val 25000"/>
            <a:gd name="vf" fmla="val 115470"/>
          </a:avLst>
        </a:prstGeom>
        <a:solidFill>
          <a:schemeClr val="accent2">
            <a:hueOff val="-3768441"/>
            <a:satOff val="-5032"/>
            <a:lumOff val="2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900" b="1" kern="1200" dirty="0" smtClean="0">
              <a:solidFill>
                <a:schemeClr val="tx1"/>
              </a:solidFill>
              <a:latin typeface="Arial" pitchFamily="34" charset="0"/>
              <a:cs typeface="Arial" pitchFamily="34" charset="0"/>
            </a:rPr>
            <a:t>MUESTREO POR CONGLOMERADO, POR ÁREAS O GEOGRÁFICA</a:t>
          </a:r>
          <a:endParaRPr lang="es-CO" sz="900" b="1" kern="1200" dirty="0">
            <a:solidFill>
              <a:schemeClr val="tx1"/>
            </a:solidFill>
            <a:latin typeface="Arial" pitchFamily="34" charset="0"/>
            <a:cs typeface="Arial" pitchFamily="34" charset="0"/>
          </a:endParaRPr>
        </a:p>
      </dsp:txBody>
      <dsp:txXfrm rot="-5400000">
        <a:off x="2926065" y="2819772"/>
        <a:ext cx="1120418" cy="1084728"/>
      </dsp:txXfrm>
    </dsp:sp>
    <dsp:sp modelId="{283B1DA5-2B18-4D7D-910E-45F82B233C78}">
      <dsp:nvSpPr>
        <dsp:cNvPr id="0" name=""/>
        <dsp:cNvSpPr/>
      </dsp:nvSpPr>
      <dsp:spPr>
        <a:xfrm>
          <a:off x="4067681" y="2920320"/>
          <a:ext cx="1643557" cy="883633"/>
        </a:xfrm>
        <a:prstGeom prst="rect">
          <a:avLst/>
        </a:prstGeom>
        <a:noFill/>
        <a:ln>
          <a:noFill/>
        </a:ln>
        <a:effectLst/>
      </dsp:spPr>
      <dsp:style>
        <a:lnRef idx="0">
          <a:scrgbClr r="0" g="0" b="0"/>
        </a:lnRef>
        <a:fillRef idx="0">
          <a:scrgbClr r="0" g="0" b="0"/>
        </a:fillRef>
        <a:effectRef idx="0">
          <a:scrgbClr r="0" g="0" b="0"/>
        </a:effectRef>
        <a:fontRef idx="minor"/>
      </dsp:style>
    </dsp:sp>
    <dsp:sp modelId="{854DC98D-757D-4D44-8368-D5B0ECFC7618}">
      <dsp:nvSpPr>
        <dsp:cNvPr id="0" name=""/>
        <dsp:cNvSpPr/>
      </dsp:nvSpPr>
      <dsp:spPr>
        <a:xfrm rot="5400000">
          <a:off x="1026979" y="2602094"/>
          <a:ext cx="1534812" cy="1520083"/>
        </a:xfrm>
        <a:prstGeom prst="hexagon">
          <a:avLst>
            <a:gd name="adj" fmla="val 25000"/>
            <a:gd name="vf" fmla="val 115470"/>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Arial" pitchFamily="34" charset="0"/>
              <a:cs typeface="Arial" pitchFamily="34" charset="0"/>
            </a:rPr>
            <a:t>MUESTREO POR FACES </a:t>
          </a:r>
          <a:endParaRPr lang="es-CO" sz="1400" b="1" kern="1200" dirty="0">
            <a:solidFill>
              <a:schemeClr val="tx1"/>
            </a:solidFill>
            <a:latin typeface="Arial" pitchFamily="34" charset="0"/>
            <a:cs typeface="Arial" pitchFamily="34" charset="0"/>
          </a:endParaRPr>
        </a:p>
      </dsp:txBody>
      <dsp:txXfrm rot="-5400000">
        <a:off x="1286475" y="2849305"/>
        <a:ext cx="1015819" cy="1025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FEDD1-573C-4D57-9E9A-749933A1E96D}">
      <dsp:nvSpPr>
        <dsp:cNvPr id="0" name=""/>
        <dsp:cNvSpPr/>
      </dsp:nvSpPr>
      <dsp:spPr>
        <a:xfrm>
          <a:off x="1044116" y="0"/>
          <a:ext cx="3816424" cy="3816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D5D60-451E-4950-A648-E319E8D187EB}">
      <dsp:nvSpPr>
        <dsp:cNvPr id="0" name=""/>
        <dsp:cNvSpPr/>
      </dsp:nvSpPr>
      <dsp:spPr>
        <a:xfrm>
          <a:off x="1243480" y="391331"/>
          <a:ext cx="1595406" cy="148840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solidFill>
                <a:schemeClr val="tx1"/>
              </a:solidFill>
              <a:latin typeface="Arial" pitchFamily="34" charset="0"/>
              <a:cs typeface="Arial" pitchFamily="34" charset="0"/>
            </a:rPr>
            <a:t>EL ERROR DE ESTIMACIÓN.</a:t>
          </a:r>
          <a:endParaRPr lang="es-CO" sz="1800" b="1" kern="1200" dirty="0">
            <a:solidFill>
              <a:schemeClr val="tx1"/>
            </a:solidFill>
            <a:latin typeface="Arial" pitchFamily="34" charset="0"/>
            <a:cs typeface="Arial" pitchFamily="34" charset="0"/>
          </a:endParaRPr>
        </a:p>
      </dsp:txBody>
      <dsp:txXfrm>
        <a:off x="1316138" y="463989"/>
        <a:ext cx="1450090" cy="1343089"/>
      </dsp:txXfrm>
    </dsp:sp>
    <dsp:sp modelId="{6D44155D-FAA9-4427-B4D0-1AF7432F0AE4}">
      <dsp:nvSpPr>
        <dsp:cNvPr id="0" name=""/>
        <dsp:cNvSpPr/>
      </dsp:nvSpPr>
      <dsp:spPr>
        <a:xfrm>
          <a:off x="2903339" y="362560"/>
          <a:ext cx="1700875" cy="1488405"/>
        </a:xfrm>
        <a:prstGeom prst="roundRect">
          <a:avLst/>
        </a:prstGeom>
        <a:solidFill>
          <a:schemeClr val="accent2">
            <a:hueOff val="-1570184"/>
            <a:satOff val="-2097"/>
            <a:lumOff val="12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solidFill>
                <a:schemeClr val="tx1"/>
              </a:solidFill>
              <a:latin typeface="Arial" pitchFamily="34" charset="0"/>
              <a:cs typeface="Arial" pitchFamily="34" charset="0"/>
            </a:rPr>
            <a:t>PARAMETRO (POBLACIONAL)</a:t>
          </a:r>
          <a:endParaRPr lang="es-CO" sz="1800" b="1" kern="1200" dirty="0">
            <a:solidFill>
              <a:schemeClr val="tx1"/>
            </a:solidFill>
            <a:latin typeface="Arial" pitchFamily="34" charset="0"/>
            <a:cs typeface="Arial" pitchFamily="34" charset="0"/>
          </a:endParaRPr>
        </a:p>
      </dsp:txBody>
      <dsp:txXfrm>
        <a:off x="2975997" y="435218"/>
        <a:ext cx="1555559" cy="1343089"/>
      </dsp:txXfrm>
    </dsp:sp>
    <dsp:sp modelId="{1D6A2E26-CFE5-4DE1-8248-F7D393F23292}">
      <dsp:nvSpPr>
        <dsp:cNvPr id="0" name=""/>
        <dsp:cNvSpPr/>
      </dsp:nvSpPr>
      <dsp:spPr>
        <a:xfrm>
          <a:off x="1300441" y="1965458"/>
          <a:ext cx="1586952" cy="1488405"/>
        </a:xfrm>
        <a:prstGeom prst="roundRect">
          <a:avLst/>
        </a:prstGeom>
        <a:solidFill>
          <a:schemeClr val="accent2">
            <a:hueOff val="-3140368"/>
            <a:satOff val="-4193"/>
            <a:lumOff val="24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latin typeface="Arial" pitchFamily="34" charset="0"/>
              <a:cs typeface="Arial" pitchFamily="34" charset="0"/>
            </a:rPr>
            <a:t>ESTIMADOR PUNTUAL</a:t>
          </a:r>
          <a:endParaRPr lang="es-CO" sz="1600" b="1" kern="1200" dirty="0">
            <a:solidFill>
              <a:schemeClr val="tx1"/>
            </a:solidFill>
            <a:latin typeface="Arial" pitchFamily="34" charset="0"/>
            <a:cs typeface="Arial" pitchFamily="34" charset="0"/>
          </a:endParaRPr>
        </a:p>
      </dsp:txBody>
      <dsp:txXfrm>
        <a:off x="1373099" y="2038116"/>
        <a:ext cx="1441636" cy="1343089"/>
      </dsp:txXfrm>
    </dsp:sp>
    <dsp:sp modelId="{7D99415C-58B4-425A-A207-48660B4ACA1A}">
      <dsp:nvSpPr>
        <dsp:cNvPr id="0" name=""/>
        <dsp:cNvSpPr/>
      </dsp:nvSpPr>
      <dsp:spPr>
        <a:xfrm>
          <a:off x="3017261" y="1965458"/>
          <a:ext cx="1700875" cy="1488405"/>
        </a:xfrm>
        <a:prstGeom prst="roundRec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latin typeface="Arial" pitchFamily="34" charset="0"/>
              <a:cs typeface="Arial" pitchFamily="34" charset="0"/>
            </a:rPr>
            <a:t>ESTIMADOR POR INTERVALOS</a:t>
          </a:r>
          <a:endParaRPr lang="es-CO" sz="1600" b="1" kern="1200" dirty="0">
            <a:solidFill>
              <a:schemeClr val="tx1"/>
            </a:solidFill>
            <a:latin typeface="Arial" pitchFamily="34" charset="0"/>
            <a:cs typeface="Arial" pitchFamily="34" charset="0"/>
          </a:endParaRPr>
        </a:p>
      </dsp:txBody>
      <dsp:txXfrm>
        <a:off x="3089919" y="2038116"/>
        <a:ext cx="1555559" cy="1343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9A68-13E7-4598-AC80-B1B4E307A9BB}">
      <dsp:nvSpPr>
        <dsp:cNvPr id="0" name=""/>
        <dsp:cNvSpPr/>
      </dsp:nvSpPr>
      <dsp:spPr>
        <a:xfrm>
          <a:off x="-5372847" y="-1063854"/>
          <a:ext cx="6398197" cy="6398197"/>
        </a:xfrm>
        <a:prstGeom prst="blockArc">
          <a:avLst>
            <a:gd name="adj1" fmla="val 18900000"/>
            <a:gd name="adj2" fmla="val 2700000"/>
            <a:gd name="adj3" fmla="val 338"/>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A44E4-FA51-461E-B099-2821F16EA356}">
      <dsp:nvSpPr>
        <dsp:cNvPr id="0" name=""/>
        <dsp:cNvSpPr/>
      </dsp:nvSpPr>
      <dsp:spPr>
        <a:xfrm>
          <a:off x="659650" y="155559"/>
          <a:ext cx="7123635" cy="95050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50800" rIns="50800" bIns="50800" numCol="1" spcCol="1270" anchor="ctr" anchorCtr="0">
          <a:noAutofit/>
        </a:bodyPr>
        <a:lstStyle/>
        <a:p>
          <a:pPr lvl="0" algn="just" defTabSz="889000">
            <a:lnSpc>
              <a:spcPct val="90000"/>
            </a:lnSpc>
            <a:spcBef>
              <a:spcPct val="0"/>
            </a:spcBef>
            <a:spcAft>
              <a:spcPct val="35000"/>
            </a:spcAft>
          </a:pPr>
          <a:r>
            <a:rPr lang="es-CO" sz="2000" b="1" kern="1200" dirty="0" smtClean="0">
              <a:solidFill>
                <a:schemeClr val="tx1"/>
              </a:solidFill>
            </a:rPr>
            <a:t>LA VARIANZA </a:t>
          </a:r>
          <a14:m xmlns:a14="http://schemas.microsoft.com/office/drawing/2010/main">
            <m:oMath xmlns:m="http://schemas.openxmlformats.org/officeDocument/2006/math">
              <m:d>
                <m:dPr>
                  <m:ctrlPr>
                    <a:rPr lang="es-CO" sz="2000" b="1" i="1" kern="1200" smtClean="0">
                      <a:solidFill>
                        <a:schemeClr val="tx1"/>
                      </a:solidFill>
                      <a:latin typeface="Cambria Math"/>
                    </a:rPr>
                  </m:ctrlPr>
                </m:dPr>
                <m:e>
                  <m:sSubSup>
                    <m:sSubSupPr>
                      <m:ctrlPr>
                        <a:rPr lang="es-CO" sz="2000" b="1" i="1" kern="1200">
                          <a:solidFill>
                            <a:schemeClr val="tx1"/>
                          </a:solidFill>
                          <a:latin typeface="Cambria Math"/>
                        </a:rPr>
                      </m:ctrlPr>
                    </m:sSubSupPr>
                    <m:e>
                      <m:r>
                        <a:rPr lang="en-US" sz="2000" b="1" i="1" kern="1200">
                          <a:solidFill>
                            <a:schemeClr val="tx1"/>
                          </a:solidFill>
                          <a:latin typeface="Cambria Math"/>
                        </a:rPr>
                        <m:t>𝝈</m:t>
                      </m:r>
                    </m:e>
                    <m:sub>
                      <m:r>
                        <a:rPr lang="en-US" sz="2000" b="1" i="1" kern="1200">
                          <a:solidFill>
                            <a:schemeClr val="tx1"/>
                          </a:solidFill>
                          <a:latin typeface="Cambria Math"/>
                        </a:rPr>
                        <m:t>𝒙</m:t>
                      </m:r>
                    </m:sub>
                    <m:sup>
                      <m:r>
                        <a:rPr lang="en-US" sz="2000" b="1" i="1" kern="1200">
                          <a:solidFill>
                            <a:schemeClr val="tx1"/>
                          </a:solidFill>
                          <a:latin typeface="Cambria Math"/>
                        </a:rPr>
                        <m:t>𝟐</m:t>
                      </m:r>
                    </m:sup>
                  </m:sSubSup>
                </m:e>
              </m:d>
            </m:oMath>
          </a14:m>
          <a:r>
            <a:rPr lang="es-CO" sz="2000" b="1" kern="1200" dirty="0" smtClean="0">
              <a:solidFill>
                <a:schemeClr val="tx1"/>
              </a:solidFill>
            </a:rPr>
            <a:t>: </a:t>
          </a:r>
          <a:r>
            <a:rPr lang="es-CO" sz="2000" kern="1200" dirty="0" smtClean="0">
              <a:solidFill>
                <a:schemeClr val="tx1"/>
              </a:solidFill>
            </a:rPr>
            <a:t>Corresponde al grado de variabilidad que presentas las unidades de la población  mientras mas grande sea </a:t>
          </a:r>
          <a14:m xmlns:a14="http://schemas.microsoft.com/office/drawing/2010/main">
            <m:oMath xmlns:m="http://schemas.openxmlformats.org/officeDocument/2006/math">
              <m:sSup>
                <m:sSupPr>
                  <m:ctrlPr>
                    <a:rPr lang="es-CO" sz="2400" i="1" kern="1200" smtClean="0">
                      <a:solidFill>
                        <a:schemeClr val="tx1"/>
                      </a:solidFill>
                      <a:latin typeface="Cambria Math"/>
                    </a:rPr>
                  </m:ctrlPr>
                </m:sSupPr>
                <m:e>
                  <m:r>
                    <a:rPr lang="es-CO" sz="2400" i="1" kern="1200" smtClean="0">
                      <a:solidFill>
                        <a:schemeClr val="tx1"/>
                      </a:solidFill>
                      <a:latin typeface="Cambria Math"/>
                      <a:ea typeface="Cambria Math"/>
                    </a:rPr>
                    <m:t>𝜎</m:t>
                  </m:r>
                </m:e>
                <m:sup>
                  <m:r>
                    <a:rPr lang="es-CO" sz="2400" b="0" i="1" kern="1200" smtClean="0">
                      <a:solidFill>
                        <a:schemeClr val="tx1"/>
                      </a:solidFill>
                      <a:latin typeface="Cambria Math"/>
                    </a:rPr>
                    <m:t>2</m:t>
                  </m:r>
                </m:sup>
              </m:sSup>
            </m:oMath>
          </a14:m>
          <a:r>
            <a:rPr lang="es-CO" sz="2000" kern="1200" dirty="0" smtClean="0">
              <a:solidFill>
                <a:schemeClr val="tx1"/>
              </a:solidFill>
            </a:rPr>
            <a:t> mayor será el tamaño de la muestra.</a:t>
          </a:r>
          <a:endParaRPr lang="es-CO" sz="2000" kern="1200" dirty="0">
            <a:solidFill>
              <a:schemeClr val="tx1"/>
            </a:solidFill>
          </a:endParaRPr>
        </a:p>
      </dsp:txBody>
      <dsp:txXfrm>
        <a:off x="659650" y="155559"/>
        <a:ext cx="7123635" cy="950505"/>
      </dsp:txXfrm>
    </dsp:sp>
    <dsp:sp modelId="{9D3A710C-D1C5-45E7-B7A9-50557BB5A85B}">
      <dsp:nvSpPr>
        <dsp:cNvPr id="0" name=""/>
        <dsp:cNvSpPr/>
      </dsp:nvSpPr>
      <dsp:spPr>
        <a:xfrm>
          <a:off x="65584" y="22313"/>
          <a:ext cx="1188132" cy="1188132"/>
        </a:xfrm>
        <a:prstGeom prst="ellipse">
          <a:avLst/>
        </a:prstGeom>
        <a:blipFill rotWithShape="0">
          <a:blip xmlns:r="http://schemas.openxmlformats.org/officeDocument/2006/relationships" r:embed="rId1"/>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50380-3C5D-4D89-BB03-7A46C1364832}">
      <dsp:nvSpPr>
        <dsp:cNvPr id="0" name=""/>
        <dsp:cNvSpPr/>
      </dsp:nvSpPr>
      <dsp:spPr>
        <a:xfrm>
          <a:off x="1005159" y="1313199"/>
          <a:ext cx="6778126" cy="950505"/>
        </a:xfrm>
        <a:prstGeom prst="rect">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50800" rIns="50800" bIns="50800" numCol="1" spcCol="1270" anchor="ctr" anchorCtr="0">
          <a:noAutofit/>
        </a:bodyPr>
        <a:lstStyle/>
        <a:p>
          <a:pPr lvl="0" algn="just" defTabSz="889000">
            <a:lnSpc>
              <a:spcPct val="90000"/>
            </a:lnSpc>
            <a:spcBef>
              <a:spcPct val="0"/>
            </a:spcBef>
            <a:spcAft>
              <a:spcPct val="35000"/>
            </a:spcAft>
          </a:pPr>
          <a:r>
            <a:rPr lang="es-CO" sz="2000" b="1" kern="1200" dirty="0" smtClean="0">
              <a:solidFill>
                <a:schemeClr val="tx1"/>
              </a:solidFill>
            </a:rPr>
            <a:t>NIVEL DE CONFIANZA: </a:t>
          </a:r>
          <a:r>
            <a:rPr lang="es-CO" sz="2000" kern="1200" dirty="0" smtClean="0">
              <a:solidFill>
                <a:schemeClr val="tx1"/>
              </a:solidFill>
            </a:rPr>
            <a:t>A mayor nivel de confianza mayor debe ser el tamaño de la muestra. Los valores de Z se obtienen mediante el uso de tablas.</a:t>
          </a:r>
          <a:endParaRPr lang="es-CO" sz="2000" kern="1200" dirty="0">
            <a:solidFill>
              <a:schemeClr val="tx1"/>
            </a:solidFill>
          </a:endParaRPr>
        </a:p>
      </dsp:txBody>
      <dsp:txXfrm>
        <a:off x="1005159" y="1313199"/>
        <a:ext cx="6778126" cy="950505"/>
      </dsp:txXfrm>
    </dsp:sp>
    <dsp:sp modelId="{58DD3AAF-FF4E-4714-ACF8-8DFB901A8D26}">
      <dsp:nvSpPr>
        <dsp:cNvPr id="0" name=""/>
        <dsp:cNvSpPr/>
      </dsp:nvSpPr>
      <dsp:spPr>
        <a:xfrm>
          <a:off x="411093" y="1250663"/>
          <a:ext cx="1188132" cy="1188132"/>
        </a:xfrm>
        <a:prstGeom prst="ellipse">
          <a:avLst/>
        </a:prstGeom>
        <a:blipFill rotWithShape="0">
          <a:blip xmlns:r="http://schemas.openxmlformats.org/officeDocument/2006/relationships" r:embed="rId2"/>
          <a:stretch>
            <a:fillRect/>
          </a:stretch>
        </a:blipFill>
        <a:ln w="15875" cap="flat" cmpd="sng" algn="ctr">
          <a:solidFill>
            <a:schemeClr val="accent2">
              <a:hueOff val="-2355276"/>
              <a:satOff val="-3145"/>
              <a:lumOff val="1863"/>
              <a:alphaOff val="0"/>
            </a:schemeClr>
          </a:solidFill>
          <a:prstDash val="solid"/>
        </a:ln>
        <a:effectLst/>
      </dsp:spPr>
      <dsp:style>
        <a:lnRef idx="2">
          <a:scrgbClr r="0" g="0" b="0"/>
        </a:lnRef>
        <a:fillRef idx="1">
          <a:scrgbClr r="0" g="0" b="0"/>
        </a:fillRef>
        <a:effectRef idx="0">
          <a:scrgbClr r="0" g="0" b="0"/>
        </a:effectRef>
        <a:fontRef idx="minor"/>
      </dsp:style>
    </dsp:sp>
    <dsp:sp modelId="{BAB12AEC-F3C0-4150-806F-236994D07021}">
      <dsp:nvSpPr>
        <dsp:cNvPr id="0" name=""/>
        <dsp:cNvSpPr/>
      </dsp:nvSpPr>
      <dsp:spPr>
        <a:xfrm>
          <a:off x="725235" y="2525388"/>
          <a:ext cx="7123635" cy="1101540"/>
        </a:xfrm>
        <a:prstGeom prst="rec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464" tIns="48260" rIns="48260" bIns="48260" numCol="1" spcCol="1270" anchor="ctr" anchorCtr="0">
          <a:noAutofit/>
        </a:bodyPr>
        <a:lstStyle/>
        <a:p>
          <a:pPr lvl="0" algn="just" defTabSz="844550">
            <a:lnSpc>
              <a:spcPct val="90000"/>
            </a:lnSpc>
            <a:spcBef>
              <a:spcPct val="0"/>
            </a:spcBef>
            <a:spcAft>
              <a:spcPct val="35000"/>
            </a:spcAft>
          </a:pPr>
          <a:r>
            <a:rPr lang="es-CO" sz="1900" b="1" kern="1200" dirty="0" smtClean="0">
              <a:solidFill>
                <a:schemeClr val="tx1"/>
              </a:solidFill>
            </a:rPr>
            <a:t>PRECISIÓN DE LA ESTIMACIÓN: </a:t>
          </a:r>
          <a:r>
            <a:rPr lang="es-CO" sz="1900" b="0" kern="1200" dirty="0" smtClean="0">
              <a:solidFill>
                <a:schemeClr val="tx1"/>
              </a:solidFill>
            </a:rPr>
            <a:t>M</a:t>
          </a:r>
          <a:r>
            <a:rPr lang="es-CO" sz="1900" kern="1200" dirty="0" smtClean="0">
              <a:solidFill>
                <a:schemeClr val="tx1"/>
              </a:solidFill>
            </a:rPr>
            <a:t>argen de error que el investigador fija de acuerdo al conocimiento que tenga a cerca del parámetro</a:t>
          </a:r>
          <a:r>
            <a:rPr lang="es-CO" sz="1800" kern="1200" dirty="0" smtClean="0">
              <a:solidFill>
                <a:schemeClr val="tx1"/>
              </a:solidFill>
            </a:rPr>
            <a:t>.</a:t>
          </a:r>
        </a:p>
        <a:p>
          <a:pPr lvl="0" algn="l" defTabSz="844550">
            <a:lnSpc>
              <a:spcPct val="90000"/>
            </a:lnSpc>
            <a:spcBef>
              <a:spcPct val="0"/>
            </a:spcBef>
            <a:spcAft>
              <a:spcPct val="35000"/>
            </a:spcAft>
          </a:pPr>
          <a14:m xmlns:a14="http://schemas.microsoft.com/office/drawing/2010/main">
            <m:oMath xmlns:m="http://schemas.openxmlformats.org/officeDocument/2006/math">
              <m:r>
                <a:rPr lang="es-CO" sz="1800" b="1" i="1" kern="1200" smtClean="0">
                  <a:solidFill>
                    <a:schemeClr val="tx1"/>
                  </a:solidFill>
                  <a:latin typeface="Cambria Math"/>
                </a:rPr>
                <m:t>𝑬</m:t>
              </m:r>
              <m:r>
                <a:rPr lang="es-CO" sz="1800" b="1" i="1" kern="1200" smtClean="0">
                  <a:solidFill>
                    <a:schemeClr val="tx1"/>
                  </a:solidFill>
                  <a:latin typeface="Cambria Math"/>
                </a:rPr>
                <m:t>=</m:t>
              </m:r>
              <m:r>
                <a:rPr lang="es-CO" sz="1800" b="1" i="1" kern="1200" smtClean="0">
                  <a:solidFill>
                    <a:schemeClr val="tx1"/>
                  </a:solidFill>
                  <a:latin typeface="Cambria Math"/>
                </a:rPr>
                <m:t>𝒁</m:t>
              </m:r>
              <m:f>
                <m:fPr>
                  <m:ctrlPr>
                    <a:rPr lang="es-CO" sz="1800" b="1" i="1" kern="1200" smtClean="0">
                      <a:solidFill>
                        <a:schemeClr val="tx1"/>
                      </a:solidFill>
                      <a:latin typeface="Cambria Math"/>
                    </a:rPr>
                  </m:ctrlPr>
                </m:fPr>
                <m:num>
                  <m:r>
                    <a:rPr lang="es-CO" sz="1800" b="1" i="1" kern="1200" smtClean="0">
                      <a:solidFill>
                        <a:schemeClr val="tx1"/>
                      </a:solidFill>
                      <a:latin typeface="Cambria Math"/>
                      <a:ea typeface="Cambria Math"/>
                    </a:rPr>
                    <m:t>𝝈</m:t>
                  </m:r>
                </m:num>
                <m:den>
                  <m:rad>
                    <m:radPr>
                      <m:degHide m:val="on"/>
                      <m:ctrlPr>
                        <a:rPr lang="es-CO" sz="1800" b="1" i="1" kern="1200" smtClean="0">
                          <a:solidFill>
                            <a:schemeClr val="tx1"/>
                          </a:solidFill>
                          <a:latin typeface="Cambria Math"/>
                        </a:rPr>
                      </m:ctrlPr>
                    </m:radPr>
                    <m:deg/>
                    <m:e>
                      <m:r>
                        <a:rPr lang="es-CO" sz="1800" b="1" i="1" kern="1200" smtClean="0">
                          <a:solidFill>
                            <a:schemeClr val="tx1"/>
                          </a:solidFill>
                          <a:latin typeface="Cambria Math"/>
                        </a:rPr>
                        <m:t>𝒏</m:t>
                      </m:r>
                    </m:e>
                  </m:rad>
                </m:den>
              </m:f>
            </m:oMath>
          </a14:m>
          <a:r>
            <a:rPr lang="es-CO" sz="1800" b="1" kern="1200" dirty="0" smtClean="0">
              <a:solidFill>
                <a:schemeClr val="tx1"/>
              </a:solidFill>
            </a:rPr>
            <a:t>                                                   </a:t>
          </a:r>
          <a14:m xmlns:a14="http://schemas.microsoft.com/office/drawing/2010/main">
            <m:oMath xmlns:m="http://schemas.openxmlformats.org/officeDocument/2006/math">
              <m:r>
                <a:rPr lang="es-CO" sz="1800" b="1" i="1" kern="1200" smtClean="0">
                  <a:solidFill>
                    <a:schemeClr val="tx1"/>
                  </a:solidFill>
                  <a:latin typeface="Cambria Math"/>
                </a:rPr>
                <m:t>𝑬</m:t>
              </m:r>
              <m:r>
                <a:rPr lang="es-CO" sz="1800" b="1" i="1" kern="1200" smtClean="0">
                  <a:solidFill>
                    <a:schemeClr val="tx1"/>
                  </a:solidFill>
                  <a:latin typeface="Cambria Math"/>
                </a:rPr>
                <m:t>=</m:t>
              </m:r>
              <m:r>
                <a:rPr lang="es-CO" sz="1800" b="1" i="1" kern="1200" smtClean="0">
                  <a:solidFill>
                    <a:schemeClr val="tx1"/>
                  </a:solidFill>
                  <a:latin typeface="Cambria Math"/>
                </a:rPr>
                <m:t>𝒁</m:t>
              </m:r>
              <m:f>
                <m:fPr>
                  <m:ctrlPr>
                    <a:rPr lang="es-CO" sz="1800" b="1" i="1" kern="1200" smtClean="0">
                      <a:solidFill>
                        <a:schemeClr val="tx1"/>
                      </a:solidFill>
                      <a:latin typeface="Cambria Math"/>
                    </a:rPr>
                  </m:ctrlPr>
                </m:fPr>
                <m:num>
                  <m:r>
                    <a:rPr lang="es-CO" sz="1800" b="1" i="1" kern="1200" smtClean="0">
                      <a:solidFill>
                        <a:schemeClr val="tx1"/>
                      </a:solidFill>
                      <a:latin typeface="Cambria Math"/>
                      <a:ea typeface="Cambria Math"/>
                    </a:rPr>
                    <m:t>𝝈</m:t>
                  </m:r>
                </m:num>
                <m:den>
                  <m:rad>
                    <m:radPr>
                      <m:degHide m:val="on"/>
                      <m:ctrlPr>
                        <a:rPr lang="es-CO" sz="1800" b="1" i="1" kern="1200" smtClean="0">
                          <a:solidFill>
                            <a:schemeClr val="tx1"/>
                          </a:solidFill>
                          <a:latin typeface="Cambria Math"/>
                        </a:rPr>
                      </m:ctrlPr>
                    </m:radPr>
                    <m:deg/>
                    <m:e>
                      <m:r>
                        <a:rPr lang="es-CO" sz="1800" b="1" i="1" kern="1200" smtClean="0">
                          <a:solidFill>
                            <a:schemeClr val="tx1"/>
                          </a:solidFill>
                          <a:latin typeface="Cambria Math"/>
                        </a:rPr>
                        <m:t>𝒏</m:t>
                      </m:r>
                    </m:e>
                  </m:rad>
                </m:den>
              </m:f>
            </m:oMath>
          </a14:m>
          <a:r>
            <a:rPr lang="es-CO" sz="1800" b="1" kern="1200" dirty="0" smtClean="0">
              <a:solidFill>
                <a:schemeClr val="tx1"/>
              </a:solidFill>
            </a:rPr>
            <a:t> </a:t>
          </a:r>
          <a14:m xmlns:a14="http://schemas.microsoft.com/office/drawing/2010/main">
            <m:oMath xmlns:m="http://schemas.openxmlformats.org/officeDocument/2006/math">
              <m:rad>
                <m:radPr>
                  <m:degHide m:val="on"/>
                  <m:ctrlPr>
                    <a:rPr lang="es-CO" sz="1800" b="1" i="1" kern="1200" dirty="0" smtClean="0">
                      <a:solidFill>
                        <a:schemeClr val="tx1"/>
                      </a:solidFill>
                      <a:latin typeface="Cambria Math"/>
                    </a:rPr>
                  </m:ctrlPr>
                </m:radPr>
                <m:deg/>
                <m:e>
                  <m:f>
                    <m:fPr>
                      <m:ctrlPr>
                        <a:rPr lang="es-CO" sz="1800" b="1" i="1" kern="1200" dirty="0" smtClean="0">
                          <a:solidFill>
                            <a:schemeClr val="tx1"/>
                          </a:solidFill>
                          <a:latin typeface="Cambria Math"/>
                        </a:rPr>
                      </m:ctrlPr>
                    </m:fPr>
                    <m:num>
                      <m:r>
                        <a:rPr lang="es-CO" sz="1800" b="1" i="1" kern="1200" dirty="0" smtClean="0">
                          <a:solidFill>
                            <a:schemeClr val="tx1"/>
                          </a:solidFill>
                          <a:latin typeface="Cambria Math"/>
                        </a:rPr>
                        <m:t>𝑵</m:t>
                      </m:r>
                      <m:r>
                        <a:rPr lang="es-CO" sz="1800" b="1" i="1" kern="1200" dirty="0" smtClean="0">
                          <a:solidFill>
                            <a:schemeClr val="tx1"/>
                          </a:solidFill>
                          <a:latin typeface="Cambria Math"/>
                        </a:rPr>
                        <m:t>−</m:t>
                      </m:r>
                      <m:r>
                        <a:rPr lang="es-CO" sz="1800" b="1" i="1" kern="1200" dirty="0" smtClean="0">
                          <a:solidFill>
                            <a:schemeClr val="tx1"/>
                          </a:solidFill>
                          <a:latin typeface="Cambria Math"/>
                        </a:rPr>
                        <m:t>𝒏</m:t>
                      </m:r>
                    </m:num>
                    <m:den>
                      <m:r>
                        <a:rPr lang="es-CO" sz="1800" b="1" i="1" kern="1200" dirty="0" smtClean="0">
                          <a:solidFill>
                            <a:schemeClr val="tx1"/>
                          </a:solidFill>
                          <a:latin typeface="Cambria Math"/>
                        </a:rPr>
                        <m:t>𝑵</m:t>
                      </m:r>
                      <m:r>
                        <a:rPr lang="es-CO" sz="1800" b="1" i="1" kern="1200" dirty="0" smtClean="0">
                          <a:solidFill>
                            <a:schemeClr val="tx1"/>
                          </a:solidFill>
                          <a:latin typeface="Cambria Math"/>
                        </a:rPr>
                        <m:t>−</m:t>
                      </m:r>
                      <m:r>
                        <a:rPr lang="es-CO" sz="1800" b="1" i="1" kern="1200" dirty="0" smtClean="0">
                          <a:solidFill>
                            <a:schemeClr val="tx1"/>
                          </a:solidFill>
                          <a:latin typeface="Cambria Math"/>
                        </a:rPr>
                        <m:t>𝟏</m:t>
                      </m:r>
                    </m:den>
                  </m:f>
                </m:e>
              </m:rad>
            </m:oMath>
          </a14:m>
          <a:endParaRPr lang="es-CO" sz="1800" b="1" kern="1200" dirty="0">
            <a:solidFill>
              <a:schemeClr val="tx1"/>
            </a:solidFill>
          </a:endParaRPr>
        </a:p>
      </dsp:txBody>
      <dsp:txXfrm>
        <a:off x="725235" y="2525388"/>
        <a:ext cx="7123635" cy="1101540"/>
      </dsp:txXfrm>
    </dsp:sp>
    <dsp:sp modelId="{48FE68B7-3849-447B-A9DE-DC4080AC4090}">
      <dsp:nvSpPr>
        <dsp:cNvPr id="0" name=""/>
        <dsp:cNvSpPr/>
      </dsp:nvSpPr>
      <dsp:spPr>
        <a:xfrm>
          <a:off x="125062" y="2501326"/>
          <a:ext cx="1188132" cy="1188132"/>
        </a:xfrm>
        <a:prstGeom prst="ellipse">
          <a:avLst/>
        </a:prstGeom>
        <a:blipFill rotWithShape="0">
          <a:blip xmlns:r="http://schemas.openxmlformats.org/officeDocument/2006/relationships" r:embed="rId3"/>
          <a:stretch>
            <a:fillRect/>
          </a:stretch>
        </a:blipFill>
        <a:ln w="15875"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486BC-1545-4877-9EC5-A0C476333414}">
      <dsp:nvSpPr>
        <dsp:cNvPr id="0" name=""/>
        <dsp:cNvSpPr/>
      </dsp:nvSpPr>
      <dsp:spPr>
        <a:xfrm>
          <a:off x="-58423" y="308000"/>
          <a:ext cx="5141371" cy="5141371"/>
        </a:xfrm>
        <a:prstGeom prst="pie">
          <a:avLst>
            <a:gd name="adj1" fmla="val 5400000"/>
            <a:gd name="adj2" fmla="val 16200000"/>
          </a:avLst>
        </a:prstGeom>
        <a:solidFill>
          <a:srgbClr val="FF33CC"/>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23DCEBE4-84B0-4071-8502-D2F1FF0C00C4}">
      <dsp:nvSpPr>
        <dsp:cNvPr id="0" name=""/>
        <dsp:cNvSpPr/>
      </dsp:nvSpPr>
      <dsp:spPr>
        <a:xfrm>
          <a:off x="2520300" y="302190"/>
          <a:ext cx="5998266" cy="5141371"/>
        </a:xfrm>
        <a:prstGeom prst="rect">
          <a:avLst/>
        </a:prstGeom>
        <a:noFill/>
        <a:ln w="9525" cap="flat" cmpd="sng" algn="ctr">
          <a:solidFill>
            <a:srgbClr val="FF33CC"/>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s-CO" sz="2000" kern="1200" dirty="0"/>
        </a:p>
      </dsp:txBody>
      <dsp:txXfrm>
        <a:off x="2520300" y="302190"/>
        <a:ext cx="2999133" cy="1542414"/>
      </dsp:txXfrm>
    </dsp:sp>
    <dsp:sp modelId="{7B145A1C-54B2-4643-AB2C-4A4C88DFC42D}">
      <dsp:nvSpPr>
        <dsp:cNvPr id="0" name=""/>
        <dsp:cNvSpPr/>
      </dsp:nvSpPr>
      <dsp:spPr>
        <a:xfrm>
          <a:off x="841318" y="1850415"/>
          <a:ext cx="3341887" cy="3341887"/>
        </a:xfrm>
        <a:prstGeom prst="pie">
          <a:avLst>
            <a:gd name="adj1" fmla="val 5400000"/>
            <a:gd name="adj2" fmla="val 16200000"/>
          </a:avLst>
        </a:prstGeom>
        <a:solidFill>
          <a:srgbClr val="0000CC"/>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2355276"/>
              <a:satOff val="-3145"/>
              <a:lumOff val="1863"/>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ADC14176-D980-4232-874F-56C11A692045}">
      <dsp:nvSpPr>
        <dsp:cNvPr id="0" name=""/>
        <dsp:cNvSpPr/>
      </dsp:nvSpPr>
      <dsp:spPr>
        <a:xfrm>
          <a:off x="2520300" y="1841742"/>
          <a:ext cx="5998266" cy="2035042"/>
        </a:xfrm>
        <a:prstGeom prst="rect">
          <a:avLst/>
        </a:prstGeom>
        <a:blipFill rotWithShape="0">
          <a:blip xmlns:r="http://schemas.openxmlformats.org/officeDocument/2006/relationships" r:embed="rId1"/>
          <a:stretch>
            <a:fillRect/>
          </a:stretch>
        </a:blipFill>
        <a:ln w="9525" cap="flat" cmpd="sng" algn="ctr">
          <a:solidFill>
            <a:srgbClr val="0000CC"/>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CO" sz="2400" b="1" i="1" kern="1200" dirty="0" smtClean="0">
            <a:latin typeface="Arial" pitchFamily="34" charset="0"/>
            <a:cs typeface="Arial" pitchFamily="34" charset="0"/>
          </a:endParaRPr>
        </a:p>
        <a:p>
          <a:pPr lvl="0" algn="ctr" defTabSz="1066800">
            <a:lnSpc>
              <a:spcPct val="90000"/>
            </a:lnSpc>
            <a:spcBef>
              <a:spcPct val="0"/>
            </a:spcBef>
            <a:spcAft>
              <a:spcPct val="35000"/>
            </a:spcAft>
          </a:pPr>
          <a:endParaRPr lang="es-CO" sz="2400" b="1" i="1" kern="1200" dirty="0" smtClean="0">
            <a:latin typeface="Arial" pitchFamily="34" charset="0"/>
            <a:cs typeface="Arial" pitchFamily="34" charset="0"/>
          </a:endParaRPr>
        </a:p>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CO" sz="2400" b="1" i="1" kern="1200" smtClean="0">
                    <a:latin typeface="Cambria Math"/>
                  </a:rPr>
                  <m:t>𝑬𝒓𝒓𝒐𝒓</m:t>
                </m:r>
                <m:r>
                  <a:rPr lang="es-CO" sz="2400" b="1" i="1" kern="1200" smtClean="0">
                    <a:latin typeface="Cambria Math"/>
                  </a:rPr>
                  <m:t>=</m:t>
                </m:r>
                <m:d>
                  <m:dPr>
                    <m:ctrlPr>
                      <a:rPr lang="es-CO" sz="2400" b="1" i="1" kern="1200" smtClean="0">
                        <a:latin typeface="Cambria Math"/>
                      </a:rPr>
                    </m:ctrlPr>
                  </m:dPr>
                  <m:e>
                    <m:f>
                      <m:fPr>
                        <m:ctrlPr>
                          <a:rPr lang="es-CO" sz="2400" b="1" i="1" kern="1200" smtClean="0">
                            <a:latin typeface="Cambria Math"/>
                          </a:rPr>
                        </m:ctrlPr>
                      </m:fPr>
                      <m:num>
                        <m:r>
                          <a:rPr lang="es-CO" sz="2400" b="1" i="1" kern="1200" smtClean="0">
                            <a:latin typeface="Cambria Math"/>
                          </a:rPr>
                          <m:t>𝒛</m:t>
                        </m:r>
                        <m:r>
                          <a:rPr lang="es-CO" sz="2400" b="1" i="1" kern="1200" smtClean="0">
                            <a:latin typeface="Cambria Math"/>
                          </a:rPr>
                          <m:t> </m:t>
                        </m:r>
                        <m:r>
                          <a:rPr lang="es-CO" sz="2400" b="1" i="1" kern="1200" smtClean="0">
                            <a:latin typeface="Cambria Math"/>
                            <a:ea typeface="Cambria Math"/>
                          </a:rPr>
                          <m:t>𝝈</m:t>
                        </m:r>
                      </m:num>
                      <m:den>
                        <m:r>
                          <a:rPr lang="es-CO" sz="2400" b="1" i="1" kern="1200" smtClean="0">
                            <a:latin typeface="Cambria Math"/>
                          </a:rPr>
                          <m:t>𝑬</m:t>
                        </m:r>
                      </m:den>
                    </m:f>
                  </m:e>
                </m:d>
                <m:r>
                  <a:rPr lang="es-CO" sz="2400" b="1" i="1" kern="1200" smtClean="0">
                    <a:latin typeface="Cambria Math"/>
                    <a:ea typeface="Cambria Math"/>
                  </a:rPr>
                  <m:t>→</m:t>
                </m:r>
              </m:oMath>
            </m:oMathPara>
          </a14:m>
          <a:endParaRPr lang="es-CO" sz="2400" b="1" kern="1200" dirty="0">
            <a:latin typeface="Arial" pitchFamily="34" charset="0"/>
            <a:cs typeface="Arial" pitchFamily="34" charset="0"/>
          </a:endParaRPr>
        </a:p>
      </dsp:txBody>
      <dsp:txXfrm>
        <a:off x="2520300" y="1841742"/>
        <a:ext cx="2999133" cy="939250"/>
      </dsp:txXfrm>
    </dsp:sp>
    <dsp:sp modelId="{4D2C11B4-693D-431A-A8BD-3025F1BEBE2B}">
      <dsp:nvSpPr>
        <dsp:cNvPr id="0" name=""/>
        <dsp:cNvSpPr/>
      </dsp:nvSpPr>
      <dsp:spPr>
        <a:xfrm>
          <a:off x="1741057" y="3392824"/>
          <a:ext cx="1542409" cy="1542409"/>
        </a:xfrm>
        <a:prstGeom prst="pie">
          <a:avLst>
            <a:gd name="adj1" fmla="val 5400000"/>
            <a:gd name="adj2" fmla="val 16200000"/>
          </a:avLst>
        </a:prstGeom>
        <a:solidFill>
          <a:srgbClr val="00FF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4710551"/>
              <a:satOff val="-6290"/>
              <a:lumOff val="3726"/>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44903CAB-AED8-4253-AFCD-509DE649C588}">
      <dsp:nvSpPr>
        <dsp:cNvPr id="0" name=""/>
        <dsp:cNvSpPr/>
      </dsp:nvSpPr>
      <dsp:spPr>
        <a:xfrm>
          <a:off x="2570625" y="3912547"/>
          <a:ext cx="5998326" cy="1487206"/>
        </a:xfrm>
        <a:prstGeom prst="rect">
          <a:avLst/>
        </a:prstGeom>
        <a:blipFill rotWithShape="0">
          <a:blip xmlns:r="http://schemas.openxmlformats.org/officeDocument/2006/relationships" r:embed="rId2"/>
          <a:stretch>
            <a:fillRect/>
          </a:stretch>
        </a:blipFill>
        <a:ln w="9525" cap="flat" cmpd="sng" algn="ctr">
          <a:solidFill>
            <a:srgbClr val="00FF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s-CO" sz="2000" b="1" kern="1200" dirty="0" smtClean="0">
            <a:latin typeface="Arial" pitchFamily="34" charset="0"/>
            <a:cs typeface="Arial" pitchFamily="34" charset="0"/>
          </a:endParaRPr>
        </a:p>
        <a:p>
          <a:pPr lvl="0" algn="l" defTabSz="889000">
            <a:lnSpc>
              <a:spcPct val="90000"/>
            </a:lnSpc>
            <a:spcBef>
              <a:spcPct val="0"/>
            </a:spcBef>
            <a:spcAft>
              <a:spcPct val="35000"/>
            </a:spcAft>
          </a:pPr>
          <a:r>
            <a:rPr lang="es-CO" sz="2000" b="1" kern="1200" dirty="0" smtClean="0">
              <a:latin typeface="Arial" pitchFamily="34" charset="0"/>
              <a:cs typeface="Arial" pitchFamily="34" charset="0"/>
            </a:rPr>
            <a:t>En la variable.</a:t>
          </a:r>
        </a:p>
        <a:p>
          <a:pPr lvl="0" algn="ctr" defTabSz="889000">
            <a:lnSpc>
              <a:spcPct val="90000"/>
            </a:lnSpc>
            <a:spcBef>
              <a:spcPct val="0"/>
            </a:spcBef>
            <a:spcAft>
              <a:spcPct val="35000"/>
            </a:spcAft>
          </a:pPr>
          <a:r>
            <a:rPr lang="es-CO" sz="2000" b="1" kern="1200" dirty="0" smtClean="0">
              <a:latin typeface="Arial" pitchFamily="34" charset="0"/>
              <a:cs typeface="Arial" pitchFamily="34" charset="0"/>
            </a:rPr>
            <a:t>	Siendo:</a:t>
          </a:r>
        </a:p>
        <a:p>
          <a:pPr lvl="0" algn="ctr"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CO" sz="2000" b="1" i="1" kern="1200" smtClean="0">
                    <a:latin typeface="Cambria Math"/>
                  </a:rPr>
                  <m:t>𝒏</m:t>
                </m:r>
                <m:r>
                  <a:rPr lang="es-CO" sz="2000" b="1" i="1" kern="1200" smtClean="0">
                    <a:latin typeface="Cambria Math"/>
                  </a:rPr>
                  <m:t>=(</m:t>
                </m:r>
                <m:sSup>
                  <m:sSupPr>
                    <m:ctrlPr>
                      <a:rPr lang="es-CO" sz="2000" b="1" i="1" kern="1200" smtClean="0">
                        <a:latin typeface="Cambria Math"/>
                      </a:rPr>
                    </m:ctrlPr>
                  </m:sSupPr>
                  <m:e>
                    <m:f>
                      <m:fPr>
                        <m:ctrlPr>
                          <a:rPr lang="es-CO" sz="2000" b="1" i="1" kern="1200" smtClean="0">
                            <a:latin typeface="Cambria Math"/>
                          </a:rPr>
                        </m:ctrlPr>
                      </m:fPr>
                      <m:num>
                        <m:r>
                          <a:rPr lang="es-CO" sz="2000" b="1" i="1" kern="1200" smtClean="0">
                            <a:latin typeface="Cambria Math"/>
                          </a:rPr>
                          <m:t>𝒁</m:t>
                        </m:r>
                        <m:r>
                          <a:rPr lang="es-CO" sz="2000" b="1" i="1" kern="1200" smtClean="0">
                            <a:latin typeface="Cambria Math"/>
                          </a:rPr>
                          <m:t> </m:t>
                        </m:r>
                        <m:r>
                          <a:rPr lang="es-CO" sz="2000" b="1" i="1" kern="1200" smtClean="0">
                            <a:latin typeface="Cambria Math"/>
                            <a:ea typeface="Cambria Math"/>
                          </a:rPr>
                          <m:t>𝝈</m:t>
                        </m:r>
                      </m:num>
                      <m:den>
                        <m:r>
                          <a:rPr lang="es-CO" sz="2000" b="1" i="1" kern="1200" smtClean="0">
                            <a:latin typeface="Cambria Math"/>
                          </a:rPr>
                          <m:t>𝑬</m:t>
                        </m:r>
                      </m:den>
                    </m:f>
                    <m:r>
                      <a:rPr lang="es-CO" sz="2000" b="1" i="1" kern="1200" smtClean="0">
                        <a:latin typeface="Cambria Math"/>
                      </a:rPr>
                      <m:t>)</m:t>
                    </m:r>
                  </m:e>
                  <m:sup>
                    <m:r>
                      <a:rPr lang="es-CO" sz="2000" b="1" i="1" kern="1200" smtClean="0">
                        <a:latin typeface="Cambria Math"/>
                      </a:rPr>
                      <m:t>𝟐</m:t>
                    </m:r>
                    <m:r>
                      <a:rPr lang="es-CO" sz="2000" b="1" i="1" kern="1200" smtClean="0">
                        <a:latin typeface="Cambria Math"/>
                      </a:rPr>
                      <m:t> </m:t>
                    </m:r>
                  </m:sup>
                </m:sSup>
                <m:r>
                  <a:rPr lang="es-CO" sz="2000" b="1" i="1" kern="1200" smtClean="0">
                    <a:latin typeface="Cambria Math"/>
                  </a:rPr>
                  <m:t>=</m:t>
                </m:r>
                <m:f>
                  <m:fPr>
                    <m:ctrlPr>
                      <a:rPr lang="es-CO" sz="2000" b="1" i="1" kern="1200" smtClean="0">
                        <a:latin typeface="Cambria Math"/>
                      </a:rPr>
                    </m:ctrlPr>
                  </m:fPr>
                  <m:num>
                    <m:sSup>
                      <m:sSupPr>
                        <m:ctrlPr>
                          <a:rPr lang="es-CO" sz="2000" b="1" i="1" kern="1200" smtClean="0">
                            <a:latin typeface="Cambria Math"/>
                          </a:rPr>
                        </m:ctrlPr>
                      </m:sSupPr>
                      <m:e>
                        <m:r>
                          <a:rPr lang="es-CO" sz="2000" b="1" i="1" kern="1200" smtClean="0">
                            <a:latin typeface="Cambria Math"/>
                          </a:rPr>
                          <m:t>𝒁</m:t>
                        </m:r>
                      </m:e>
                      <m:sup>
                        <m:r>
                          <a:rPr lang="es-CO" sz="2000" b="1" i="1" kern="1200" smtClean="0">
                            <a:latin typeface="Cambria Math"/>
                          </a:rPr>
                          <m:t>𝟐</m:t>
                        </m:r>
                      </m:sup>
                    </m:sSup>
                    <m:sSup>
                      <m:sSupPr>
                        <m:ctrlPr>
                          <a:rPr lang="es-CO" sz="2000" b="1" i="1" kern="1200" smtClean="0">
                            <a:latin typeface="Cambria Math"/>
                          </a:rPr>
                        </m:ctrlPr>
                      </m:sSupPr>
                      <m:e>
                        <m:r>
                          <a:rPr lang="es-CO" sz="2000" b="1" i="1" kern="1200" smtClean="0">
                            <a:latin typeface="Cambria Math"/>
                            <a:ea typeface="Cambria Math"/>
                          </a:rPr>
                          <m:t>𝝈</m:t>
                        </m:r>
                      </m:e>
                      <m:sup>
                        <m:r>
                          <a:rPr lang="es-CO" sz="2000" b="1" i="1" kern="1200" smtClean="0">
                            <a:latin typeface="Cambria Math"/>
                          </a:rPr>
                          <m:t>𝟐</m:t>
                        </m:r>
                      </m:sup>
                    </m:sSup>
                    <m:r>
                      <a:rPr lang="es-CO" sz="2000" b="1" i="1" kern="1200" smtClean="0">
                        <a:latin typeface="Cambria Math"/>
                      </a:rPr>
                      <m:t> </m:t>
                    </m:r>
                  </m:num>
                  <m:den>
                    <m:sSup>
                      <m:sSupPr>
                        <m:ctrlPr>
                          <a:rPr lang="es-CO" sz="2000" b="1" i="1" kern="1200" smtClean="0">
                            <a:latin typeface="Cambria Math"/>
                          </a:rPr>
                        </m:ctrlPr>
                      </m:sSupPr>
                      <m:e>
                        <m:r>
                          <a:rPr lang="es-CO" sz="2000" b="1" i="1" kern="1200" smtClean="0">
                            <a:latin typeface="Cambria Math"/>
                          </a:rPr>
                          <m:t>𝑬</m:t>
                        </m:r>
                      </m:e>
                      <m:sup>
                        <m:r>
                          <a:rPr lang="es-CO" sz="2000" b="1" i="1" kern="1200" smtClean="0">
                            <a:latin typeface="Cambria Math"/>
                          </a:rPr>
                          <m:t>𝟐</m:t>
                        </m:r>
                      </m:sup>
                    </m:sSup>
                  </m:den>
                </m:f>
              </m:oMath>
            </m:oMathPara>
          </a14:m>
          <a:endParaRPr lang="es-CO" sz="2000" b="1" kern="1200" dirty="0">
            <a:latin typeface="Arial" pitchFamily="34" charset="0"/>
            <a:cs typeface="Arial" pitchFamily="34" charset="0"/>
          </a:endParaRPr>
        </a:p>
      </dsp:txBody>
      <dsp:txXfrm>
        <a:off x="2570625" y="3912547"/>
        <a:ext cx="2999163" cy="1487206"/>
      </dsp:txXfrm>
    </dsp:sp>
    <dsp:sp modelId="{C38D2049-C2D9-42D0-8A7B-B94C46B32727}">
      <dsp:nvSpPr>
        <dsp:cNvPr id="0" name=""/>
        <dsp:cNvSpPr/>
      </dsp:nvSpPr>
      <dsp:spPr>
        <a:xfrm>
          <a:off x="5184580" y="2132005"/>
          <a:ext cx="3232825" cy="1276482"/>
        </a:xfrm>
        <a:prstGeom prst="rect">
          <a:avLst/>
        </a:prstGeom>
        <a:noFill/>
        <a:ln w="9525" cap="flat" cmpd="sng" algn="ctr">
          <a:no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14:m xmlns:a14="http://schemas.microsoft.com/office/drawing/2010/main">
            <m:oMath xmlns:m="http://schemas.openxmlformats.org/officeDocument/2006/math">
              <m:r>
                <a:rPr lang="es-CO" sz="2400" b="1" i="1" kern="1200" smtClean="0">
                  <a:latin typeface="Cambria Math"/>
                </a:rPr>
                <m:t>𝒅𝒆</m:t>
              </m:r>
              <m:r>
                <a:rPr lang="es-CO" sz="2400" b="1" i="1" kern="1200" smtClean="0">
                  <a:latin typeface="Cambria Math"/>
                </a:rPr>
                <m:t> </m:t>
              </m:r>
              <m:r>
                <a:rPr lang="es-CO" sz="2400" b="1" i="1" kern="1200" smtClean="0">
                  <a:latin typeface="Cambria Math"/>
                </a:rPr>
                <m:t>𝒅𝒐𝒏𝒅𝒆</m:t>
              </m:r>
              <m:r>
                <a:rPr lang="es-CO" sz="2400" b="1" i="1" kern="1200" smtClean="0">
                  <a:latin typeface="Cambria Math"/>
                </a:rPr>
                <m:t> :</m:t>
              </m:r>
              <m:rad>
                <m:radPr>
                  <m:degHide m:val="on"/>
                  <m:ctrlPr>
                    <a:rPr lang="es-CO" sz="2400" b="1" i="1" kern="1200" smtClean="0">
                      <a:latin typeface="Cambria Math"/>
                    </a:rPr>
                  </m:ctrlPr>
                </m:radPr>
                <m:deg/>
                <m:e>
                  <m:r>
                    <a:rPr lang="es-CO" sz="2400" b="1" i="1" kern="1200" smtClean="0">
                      <a:latin typeface="Cambria Math"/>
                    </a:rPr>
                    <m:t>𝒏</m:t>
                  </m:r>
                </m:e>
              </m:rad>
            </m:oMath>
          </a14:m>
          <a:r>
            <a:rPr lang="es-CO" sz="3100" b="1" kern="1200" dirty="0" smtClean="0"/>
            <a:t>=</a:t>
          </a:r>
          <a14:m xmlns:a14="http://schemas.microsoft.com/office/drawing/2010/main">
            <m:oMath xmlns:m="http://schemas.openxmlformats.org/officeDocument/2006/math">
              <m:f>
                <m:fPr>
                  <m:ctrlPr>
                    <a:rPr lang="es-CO" sz="3100" b="1" i="1" kern="1200" dirty="0" smtClean="0">
                      <a:latin typeface="Cambria Math"/>
                    </a:rPr>
                  </m:ctrlPr>
                </m:fPr>
                <m:num>
                  <m:r>
                    <a:rPr lang="es-CO" sz="3100" b="1" i="1" kern="1200" dirty="0" smtClean="0">
                      <a:latin typeface="Cambria Math"/>
                    </a:rPr>
                    <m:t>𝒁</m:t>
                  </m:r>
                  <m:r>
                    <a:rPr lang="es-CO" sz="3100" b="1" i="1" kern="1200" dirty="0" smtClean="0">
                      <a:latin typeface="Cambria Math"/>
                    </a:rPr>
                    <m:t> </m:t>
                  </m:r>
                  <m:r>
                    <a:rPr lang="es-CO" sz="3100" b="1" i="1" kern="1200" dirty="0" smtClean="0">
                      <a:latin typeface="Cambria Math"/>
                      <a:ea typeface="Cambria Math"/>
                    </a:rPr>
                    <m:t>𝝈</m:t>
                  </m:r>
                </m:num>
                <m:den>
                  <m:r>
                    <a:rPr lang="es-CO" sz="3100" b="1" i="1" kern="1200" dirty="0" smtClean="0">
                      <a:latin typeface="Cambria Math"/>
                    </a:rPr>
                    <m:t>𝑬</m:t>
                  </m:r>
                </m:den>
              </m:f>
            </m:oMath>
          </a14:m>
          <a:endParaRPr lang="es-CO" sz="3100" b="1" kern="1200" dirty="0"/>
        </a:p>
      </dsp:txBody>
      <dsp:txXfrm>
        <a:off x="5184580" y="2132005"/>
        <a:ext cx="3232825" cy="1276482"/>
      </dsp:txXfrm>
    </dsp:sp>
    <dsp:sp modelId="{BC2EB833-E391-41A3-9F75-AB3C7FC1A38E}">
      <dsp:nvSpPr>
        <dsp:cNvPr id="0" name=""/>
        <dsp:cNvSpPr/>
      </dsp:nvSpPr>
      <dsp:spPr>
        <a:xfrm>
          <a:off x="5523782" y="3882308"/>
          <a:ext cx="2999133" cy="1542409"/>
        </a:xfrm>
        <a:prstGeom prst="rect">
          <a:avLst/>
        </a:prstGeom>
        <a:noFill/>
        <a:ln w="9525" cap="flat" cmpd="sng" algn="ctr">
          <a:no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ctr" defTabSz="889000">
            <a:lnSpc>
              <a:spcPct val="90000"/>
            </a:lnSpc>
            <a:spcBef>
              <a:spcPct val="0"/>
            </a:spcBef>
            <a:spcAft>
              <a:spcPct val="15000"/>
            </a:spcAft>
            <a:buChar char="••"/>
          </a:pPr>
          <a:r>
            <a:rPr lang="es-CO" sz="2000" b="1" kern="1200" dirty="0" smtClean="0"/>
            <a:t>En la proporción. </a:t>
          </a:r>
          <a:endParaRPr lang="es-CO" sz="2000" b="1" kern="1200" dirty="0"/>
        </a:p>
        <a:p>
          <a:pPr marL="228600" lvl="1" indent="-228600" algn="ctr" defTabSz="889000">
            <a:lnSpc>
              <a:spcPct val="90000"/>
            </a:lnSpc>
            <a:spcBef>
              <a:spcPct val="0"/>
            </a:spcBef>
            <a:spcAft>
              <a:spcPct val="15000"/>
            </a:spcAft>
            <a:buChar char="••"/>
          </a:pPr>
          <a:endParaRPr lang="es-CO" sz="2000" b="1" kern="1200" dirty="0"/>
        </a:p>
        <a:p>
          <a:pPr marL="228600" lvl="1" indent="-228600" algn="ctr" defTabSz="889000">
            <a:lnSpc>
              <a:spcPct val="90000"/>
            </a:lnSpc>
            <a:spcBef>
              <a:spcPct val="0"/>
            </a:spcBef>
            <a:spcAft>
              <a:spcPct val="15000"/>
            </a:spcAft>
            <a:buChar char="••"/>
          </a:pPr>
          <a14:m xmlns:a14="http://schemas.microsoft.com/office/drawing/2010/main">
            <m:oMath xmlns:m="http://schemas.openxmlformats.org/officeDocument/2006/math">
              <m:r>
                <a:rPr lang="es-CO" sz="2000" b="1" i="1" kern="1200" smtClean="0">
                  <a:latin typeface="Cambria Math"/>
                </a:rPr>
                <m:t>𝒏</m:t>
              </m:r>
              <m:r>
                <a:rPr lang="es-CO" sz="2000" b="1" i="1" kern="1200" smtClean="0">
                  <a:latin typeface="Cambria Math"/>
                </a:rPr>
                <m:t>=</m:t>
              </m:r>
              <m:f>
                <m:fPr>
                  <m:ctrlPr>
                    <a:rPr lang="es-CO" sz="2000" b="1" i="1" kern="1200" smtClean="0">
                      <a:latin typeface="Cambria Math"/>
                    </a:rPr>
                  </m:ctrlPr>
                </m:fPr>
                <m:num>
                  <m:sSup>
                    <m:sSupPr>
                      <m:ctrlPr>
                        <a:rPr lang="es-CO" sz="2000" b="1" i="1" kern="1200" smtClean="0">
                          <a:latin typeface="Cambria Math"/>
                        </a:rPr>
                      </m:ctrlPr>
                    </m:sSupPr>
                    <m:e>
                      <m:r>
                        <a:rPr lang="es-CO" sz="2000" b="1" i="1" kern="1200" smtClean="0">
                          <a:latin typeface="Cambria Math"/>
                        </a:rPr>
                        <m:t>𝒛</m:t>
                      </m:r>
                    </m:e>
                    <m:sup>
                      <m:r>
                        <a:rPr lang="es-CO" sz="2000" b="1" i="1" kern="1200" smtClean="0">
                          <a:latin typeface="Cambria Math"/>
                        </a:rPr>
                        <m:t>𝟐</m:t>
                      </m:r>
                      <m:r>
                        <a:rPr lang="es-CO" sz="2000" b="1" i="1" kern="1200" smtClean="0">
                          <a:latin typeface="Cambria Math"/>
                        </a:rPr>
                        <m:t> </m:t>
                      </m:r>
                    </m:sup>
                  </m:sSup>
                  <m:r>
                    <a:rPr lang="es-CO" sz="2000" b="1" i="1" kern="1200" smtClean="0">
                      <a:latin typeface="Cambria Math"/>
                    </a:rPr>
                    <m:t>𝑷</m:t>
                  </m:r>
                  <m:r>
                    <a:rPr lang="es-CO" sz="2000" b="1" i="1" kern="1200" smtClean="0">
                      <a:latin typeface="Cambria Math"/>
                    </a:rPr>
                    <m:t> </m:t>
                  </m:r>
                  <m:r>
                    <a:rPr lang="es-CO" sz="2000" b="1" i="1" kern="1200" smtClean="0">
                      <a:latin typeface="Cambria Math"/>
                    </a:rPr>
                    <m:t>𝑸</m:t>
                  </m:r>
                </m:num>
                <m:den>
                  <m:sSup>
                    <m:sSupPr>
                      <m:ctrlPr>
                        <a:rPr lang="es-CO" sz="2000" b="1" i="1" kern="1200" smtClean="0">
                          <a:latin typeface="Cambria Math"/>
                        </a:rPr>
                      </m:ctrlPr>
                    </m:sSupPr>
                    <m:e>
                      <m:r>
                        <a:rPr lang="es-CO" sz="2000" b="1" i="1" kern="1200" smtClean="0">
                          <a:latin typeface="Cambria Math"/>
                        </a:rPr>
                        <m:t>𝑬</m:t>
                      </m:r>
                    </m:e>
                    <m:sup>
                      <m:r>
                        <a:rPr lang="es-CO" sz="2000" b="1" i="1" kern="1200" smtClean="0">
                          <a:latin typeface="Cambria Math"/>
                        </a:rPr>
                        <m:t>𝟐</m:t>
                      </m:r>
                    </m:sup>
                  </m:sSup>
                </m:den>
              </m:f>
            </m:oMath>
          </a14:m>
          <a:endParaRPr lang="es-CO" sz="2000" b="1" kern="1200" dirty="0"/>
        </a:p>
      </dsp:txBody>
      <dsp:txXfrm>
        <a:off x="5523782" y="3882308"/>
        <a:ext cx="2999133" cy="1542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2F98-3534-47D9-BDB4-32869D7844AE}">
      <dsp:nvSpPr>
        <dsp:cNvPr id="0" name=""/>
        <dsp:cNvSpPr/>
      </dsp:nvSpPr>
      <dsp:spPr>
        <a:xfrm rot="16200000">
          <a:off x="894071" y="-894071"/>
          <a:ext cx="2604346" cy="439248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CO" sz="2000" b="1" i="1" kern="1200" smtClean="0">
                    <a:solidFill>
                      <a:schemeClr val="tx1"/>
                    </a:solidFill>
                    <a:latin typeface="Cambria Math"/>
                  </a:rPr>
                  <m:t>𝒁</m:t>
                </m:r>
                <m:r>
                  <a:rPr lang="es-CO" sz="2000" b="1" i="1" kern="1200" smtClean="0">
                    <a:solidFill>
                      <a:schemeClr val="tx1"/>
                    </a:solidFill>
                    <a:latin typeface="Cambria Math"/>
                  </a:rPr>
                  <m:t>=</m:t>
                </m:r>
                <m:f>
                  <m:fPr>
                    <m:ctrlPr>
                      <a:rPr lang="es-CO" sz="2000" b="1" i="1" kern="1200" smtClean="0">
                        <a:solidFill>
                          <a:schemeClr val="tx1"/>
                        </a:solidFill>
                        <a:latin typeface="Cambria Math"/>
                      </a:rPr>
                    </m:ctrlPr>
                  </m:fPr>
                  <m:num>
                    <m:acc>
                      <m:accPr>
                        <m:chr m:val="̅"/>
                        <m:ctrlPr>
                          <a:rPr lang="es-CO" sz="2000" b="1" i="1" kern="1200" smtClean="0">
                            <a:solidFill>
                              <a:schemeClr val="tx1"/>
                            </a:solidFill>
                            <a:latin typeface="Cambria Math"/>
                          </a:rPr>
                        </m:ctrlPr>
                      </m:accPr>
                      <m:e>
                        <m:r>
                          <a:rPr lang="es-CO" sz="2000" b="1" i="1" kern="1200" smtClean="0">
                            <a:solidFill>
                              <a:schemeClr val="tx1"/>
                            </a:solidFill>
                            <a:latin typeface="Cambria Math"/>
                          </a:rPr>
                          <m:t>𝒙</m:t>
                        </m:r>
                      </m:e>
                    </m:acc>
                    <m:r>
                      <a:rPr lang="es-CO" sz="2000" b="1" i="1" kern="1200" smtClean="0">
                        <a:solidFill>
                          <a:schemeClr val="tx1"/>
                        </a:solidFill>
                        <a:latin typeface="Cambria Math"/>
                      </a:rPr>
                      <m:t>−</m:t>
                    </m:r>
                    <m:r>
                      <a:rPr lang="es-CO" sz="2000" b="1" i="1" kern="1200" smtClean="0">
                        <a:solidFill>
                          <a:schemeClr val="tx1"/>
                        </a:solidFill>
                        <a:latin typeface="Cambria Math"/>
                        <a:ea typeface="Cambria Math"/>
                      </a:rPr>
                      <m:t>𝝁</m:t>
                    </m:r>
                  </m:num>
                  <m:den>
                    <m:f>
                      <m:fPr>
                        <m:ctrlPr>
                          <a:rPr lang="es-CO" sz="2000" b="1" i="1" kern="1200" smtClean="0">
                            <a:solidFill>
                              <a:schemeClr val="tx1"/>
                            </a:solidFill>
                            <a:latin typeface="Cambria Math"/>
                          </a:rPr>
                        </m:ctrlPr>
                      </m:fPr>
                      <m:num>
                        <m:r>
                          <a:rPr lang="es-CO" sz="2000" b="1" i="1" kern="1200" smtClean="0">
                            <a:solidFill>
                              <a:schemeClr val="tx1"/>
                            </a:solidFill>
                            <a:latin typeface="Cambria Math"/>
                            <a:ea typeface="Cambria Math"/>
                          </a:rPr>
                          <m:t>𝝈</m:t>
                        </m:r>
                      </m:num>
                      <m:den>
                        <m:rad>
                          <m:radPr>
                            <m:degHide m:val="on"/>
                            <m:ctrlPr>
                              <a:rPr lang="es-CO" sz="2000" b="1" i="1" kern="1200" smtClean="0">
                                <a:solidFill>
                                  <a:schemeClr val="tx1"/>
                                </a:solidFill>
                                <a:latin typeface="Cambria Math"/>
                              </a:rPr>
                            </m:ctrlPr>
                          </m:radPr>
                          <m:deg/>
                          <m:e>
                            <m:r>
                              <a:rPr lang="es-CO" sz="2000" b="1" i="1" kern="1200" smtClean="0">
                                <a:solidFill>
                                  <a:schemeClr val="tx1"/>
                                </a:solidFill>
                                <a:latin typeface="Cambria Math"/>
                              </a:rPr>
                              <m:t>𝒏</m:t>
                            </m:r>
                          </m:e>
                        </m:rad>
                      </m:den>
                    </m:f>
                    <m:r>
                      <a:rPr lang="es-CO" sz="2000" b="1" i="1" kern="1200" smtClean="0">
                        <a:solidFill>
                          <a:schemeClr val="tx1"/>
                        </a:solidFill>
                        <a:latin typeface="Cambria Math"/>
                      </a:rPr>
                      <m:t> </m:t>
                    </m:r>
                    <m:rad>
                      <m:radPr>
                        <m:degHide m:val="on"/>
                        <m:ctrlPr>
                          <a:rPr lang="es-CO" sz="2000" b="1" i="1" kern="1200" smtClean="0">
                            <a:solidFill>
                              <a:schemeClr val="tx1"/>
                            </a:solidFill>
                            <a:latin typeface="Cambria Math"/>
                          </a:rPr>
                        </m:ctrlPr>
                      </m:radPr>
                      <m:deg/>
                      <m:e>
                        <m:f>
                          <m:fPr>
                            <m:ctrlPr>
                              <a:rPr lang="es-CO" sz="2000" b="1" i="1" kern="1200" smtClean="0">
                                <a:solidFill>
                                  <a:schemeClr val="tx1"/>
                                </a:solidFill>
                                <a:latin typeface="Cambria Math"/>
                              </a:rPr>
                            </m:ctrlPr>
                          </m:fPr>
                          <m:num>
                            <m:r>
                              <a:rPr lang="es-CO" sz="2000" b="1" i="1" kern="1200" smtClean="0">
                                <a:solidFill>
                                  <a:schemeClr val="tx1"/>
                                </a:solidFill>
                                <a:latin typeface="Cambria Math"/>
                              </a:rPr>
                              <m:t>𝑵</m:t>
                            </m:r>
                            <m:r>
                              <a:rPr lang="es-CO" sz="2000" b="1" i="1" kern="1200" smtClean="0">
                                <a:solidFill>
                                  <a:schemeClr val="tx1"/>
                                </a:solidFill>
                                <a:latin typeface="Cambria Math"/>
                              </a:rPr>
                              <m:t>−</m:t>
                            </m:r>
                            <m:r>
                              <a:rPr lang="es-CO" sz="2000" b="1" i="1" kern="1200" smtClean="0">
                                <a:solidFill>
                                  <a:schemeClr val="tx1"/>
                                </a:solidFill>
                                <a:latin typeface="Cambria Math"/>
                              </a:rPr>
                              <m:t>𝒏</m:t>
                            </m:r>
                          </m:num>
                          <m:den>
                            <m:r>
                              <a:rPr lang="es-CO" sz="2000" b="1" i="1" kern="1200" smtClean="0">
                                <a:solidFill>
                                  <a:schemeClr val="tx1"/>
                                </a:solidFill>
                                <a:latin typeface="Cambria Math"/>
                              </a:rPr>
                              <m:t>𝑵</m:t>
                            </m:r>
                            <m:r>
                              <a:rPr lang="es-CO" sz="2000" b="1" i="1" kern="1200" smtClean="0">
                                <a:solidFill>
                                  <a:schemeClr val="tx1"/>
                                </a:solidFill>
                                <a:latin typeface="Cambria Math"/>
                              </a:rPr>
                              <m:t>−</m:t>
                            </m:r>
                            <m:r>
                              <a:rPr lang="es-CO" sz="2000" b="1" i="1" kern="1200" smtClean="0">
                                <a:solidFill>
                                  <a:schemeClr val="tx1"/>
                                </a:solidFill>
                                <a:latin typeface="Cambria Math"/>
                              </a:rPr>
                              <m:t>𝟏</m:t>
                            </m:r>
                          </m:den>
                        </m:f>
                      </m:e>
                    </m:rad>
                  </m:den>
                </m:f>
                <m:r>
                  <a:rPr lang="es-CO" sz="2000" b="1" i="1" kern="1200" smtClean="0">
                    <a:solidFill>
                      <a:schemeClr val="tx1"/>
                    </a:solidFill>
                    <a:latin typeface="Cambria Math"/>
                    <a:ea typeface="Cambria Math"/>
                  </a:rPr>
                  <m:t>→</m:t>
                </m:r>
                <m:r>
                  <a:rPr lang="es-CO" sz="2000" b="1" i="1" kern="1200" smtClean="0">
                    <a:solidFill>
                      <a:schemeClr val="tx1"/>
                    </a:solidFill>
                    <a:latin typeface="Cambria Math"/>
                    <a:ea typeface="Cambria Math"/>
                  </a:rPr>
                  <m:t>𝑬</m:t>
                </m:r>
                <m:r>
                  <a:rPr lang="es-CO" sz="2000" b="1" i="1" kern="1200" smtClean="0">
                    <a:solidFill>
                      <a:schemeClr val="tx1"/>
                    </a:solidFill>
                    <a:latin typeface="Cambria Math"/>
                    <a:ea typeface="Cambria Math"/>
                  </a:rPr>
                  <m:t>=</m:t>
                </m:r>
                <m:f>
                  <m:fPr>
                    <m:ctrlPr>
                      <a:rPr lang="es-CO" sz="2000" b="1" i="1" kern="1200" smtClean="0">
                        <a:solidFill>
                          <a:schemeClr val="tx1"/>
                        </a:solidFill>
                        <a:latin typeface="Cambria Math"/>
                        <a:ea typeface="Cambria Math"/>
                      </a:rPr>
                    </m:ctrlPr>
                  </m:fPr>
                  <m:num>
                    <m:r>
                      <a:rPr lang="es-CO" sz="2000" b="1" i="1" kern="1200" smtClean="0">
                        <a:solidFill>
                          <a:schemeClr val="tx1"/>
                        </a:solidFill>
                        <a:latin typeface="Cambria Math"/>
                        <a:ea typeface="Cambria Math"/>
                      </a:rPr>
                      <m:t>𝒛</m:t>
                    </m:r>
                    <m:r>
                      <a:rPr lang="es-CO" sz="2000" b="1" i="1" kern="1200" smtClean="0">
                        <a:solidFill>
                          <a:schemeClr val="tx1"/>
                        </a:solidFill>
                        <a:latin typeface="Cambria Math"/>
                        <a:ea typeface="Cambria Math"/>
                      </a:rPr>
                      <m:t> </m:t>
                    </m:r>
                    <m:r>
                      <a:rPr lang="es-CO" sz="2000" b="1" i="1" kern="1200" smtClean="0">
                        <a:solidFill>
                          <a:schemeClr val="tx1"/>
                        </a:solidFill>
                        <a:latin typeface="Cambria Math"/>
                        <a:ea typeface="Cambria Math"/>
                      </a:rPr>
                      <m:t>𝝈</m:t>
                    </m:r>
                  </m:num>
                  <m:den>
                    <m:rad>
                      <m:radPr>
                        <m:degHide m:val="on"/>
                        <m:ctrlPr>
                          <a:rPr lang="es-CO" sz="2000" b="1" i="1" kern="1200" smtClean="0">
                            <a:solidFill>
                              <a:schemeClr val="tx1"/>
                            </a:solidFill>
                            <a:latin typeface="Cambria Math"/>
                            <a:ea typeface="Cambria Math"/>
                          </a:rPr>
                        </m:ctrlPr>
                      </m:radPr>
                      <m:deg/>
                      <m:e>
                        <m:r>
                          <a:rPr lang="es-CO" sz="2000" b="1" i="1" kern="1200" smtClean="0">
                            <a:solidFill>
                              <a:schemeClr val="tx1"/>
                            </a:solidFill>
                            <a:latin typeface="Cambria Math"/>
                            <a:ea typeface="Cambria Math"/>
                          </a:rPr>
                          <m:t>𝒏</m:t>
                        </m:r>
                      </m:e>
                    </m:rad>
                  </m:den>
                </m:f>
                <m:rad>
                  <m:radPr>
                    <m:degHide m:val="on"/>
                    <m:ctrlPr>
                      <a:rPr lang="es-CO" sz="2000" b="1" i="1" kern="1200" smtClean="0">
                        <a:solidFill>
                          <a:schemeClr val="tx1"/>
                        </a:solidFill>
                        <a:latin typeface="Cambria Math"/>
                        <a:ea typeface="Cambria Math"/>
                      </a:rPr>
                    </m:ctrlPr>
                  </m:radPr>
                  <m:deg/>
                  <m:e>
                    <m:f>
                      <m:fPr>
                        <m:ctrlPr>
                          <a:rPr lang="es-CO" sz="2000" b="1" i="1" kern="1200" smtClean="0">
                            <a:solidFill>
                              <a:schemeClr val="tx1"/>
                            </a:solidFill>
                            <a:latin typeface="Cambria Math"/>
                            <a:ea typeface="Cambria Math"/>
                          </a:rPr>
                        </m:ctrlPr>
                      </m:fPr>
                      <m:num>
                        <m:r>
                          <a:rPr lang="es-CO" sz="2000" b="1" i="1" kern="1200" smtClean="0">
                            <a:solidFill>
                              <a:schemeClr val="tx1"/>
                            </a:solidFill>
                            <a:latin typeface="Cambria Math"/>
                            <a:ea typeface="Cambria Math"/>
                          </a:rPr>
                          <m:t>𝑵</m:t>
                        </m:r>
                        <m:r>
                          <a:rPr lang="es-CO" sz="2000" b="1" i="1" kern="1200" smtClean="0">
                            <a:solidFill>
                              <a:schemeClr val="tx1"/>
                            </a:solidFill>
                            <a:latin typeface="Cambria Math"/>
                            <a:ea typeface="Cambria Math"/>
                          </a:rPr>
                          <m:t>−</m:t>
                        </m:r>
                        <m:r>
                          <a:rPr lang="es-CO" sz="2000" b="1" i="1" kern="1200" smtClean="0">
                            <a:solidFill>
                              <a:schemeClr val="tx1"/>
                            </a:solidFill>
                            <a:latin typeface="Cambria Math"/>
                            <a:ea typeface="Cambria Math"/>
                          </a:rPr>
                          <m:t>𝒏</m:t>
                        </m:r>
                      </m:num>
                      <m:den>
                        <m:r>
                          <a:rPr lang="es-CO" sz="2000" b="1" i="1" kern="1200" smtClean="0">
                            <a:solidFill>
                              <a:schemeClr val="tx1"/>
                            </a:solidFill>
                            <a:latin typeface="Cambria Math"/>
                            <a:ea typeface="Cambria Math"/>
                          </a:rPr>
                          <m:t>𝑵</m:t>
                        </m:r>
                      </m:den>
                    </m:f>
                  </m:e>
                </m:rad>
                <m:r>
                  <a:rPr lang="es-CO" sz="2000" b="1" i="1" kern="1200" smtClean="0">
                    <a:solidFill>
                      <a:schemeClr val="tx1"/>
                    </a:solidFill>
                    <a:latin typeface="Cambria Math"/>
                    <a:ea typeface="Cambria Math"/>
                  </a:rPr>
                  <m:t>→ </m:t>
                </m:r>
                <m:sSup>
                  <m:sSupPr>
                    <m:ctrlPr>
                      <a:rPr lang="es-CO" sz="2000" b="1" i="1" kern="1200" smtClean="0">
                        <a:solidFill>
                          <a:schemeClr val="tx1"/>
                        </a:solidFill>
                        <a:latin typeface="Cambria Math"/>
                        <a:ea typeface="Cambria Math"/>
                      </a:rPr>
                    </m:ctrlPr>
                  </m:sSupPr>
                  <m:e>
                    <m:r>
                      <a:rPr lang="es-CO" sz="2000" b="1" i="1" kern="1200" smtClean="0">
                        <a:solidFill>
                          <a:schemeClr val="tx1"/>
                        </a:solidFill>
                        <a:latin typeface="Cambria Math"/>
                        <a:ea typeface="Cambria Math"/>
                      </a:rPr>
                      <m:t>𝑬</m:t>
                    </m:r>
                  </m:e>
                  <m:sup>
                    <m:r>
                      <a:rPr lang="es-CO" sz="2000" b="1" i="1" kern="1200" smtClean="0">
                        <a:solidFill>
                          <a:schemeClr val="tx1"/>
                        </a:solidFill>
                        <a:latin typeface="Cambria Math"/>
                        <a:ea typeface="Cambria Math"/>
                      </a:rPr>
                      <m:t>𝟐</m:t>
                    </m:r>
                  </m:sup>
                </m:sSup>
                <m:r>
                  <a:rPr lang="es-CO" sz="2000" b="1" i="1" kern="1200" smtClean="0">
                    <a:solidFill>
                      <a:schemeClr val="tx1"/>
                    </a:solidFill>
                    <a:latin typeface="Cambria Math"/>
                    <a:ea typeface="Cambria Math"/>
                  </a:rPr>
                  <m:t>=</m:t>
                </m:r>
                <m:d>
                  <m:dPr>
                    <m:ctrlPr>
                      <a:rPr lang="es-CO" sz="2000" b="1" i="1" kern="1200" smtClean="0">
                        <a:solidFill>
                          <a:schemeClr val="tx1"/>
                        </a:solidFill>
                        <a:latin typeface="Cambria Math"/>
                        <a:ea typeface="Cambria Math"/>
                      </a:rPr>
                    </m:ctrlPr>
                  </m:dPr>
                  <m:e>
                    <m:f>
                      <m:fPr>
                        <m:ctrlPr>
                          <a:rPr lang="es-CO" sz="2000" b="1" i="1" kern="1200" smtClean="0">
                            <a:solidFill>
                              <a:schemeClr val="tx1"/>
                            </a:solidFill>
                            <a:latin typeface="Cambria Math"/>
                            <a:ea typeface="Cambria Math"/>
                          </a:rPr>
                        </m:ctrlPr>
                      </m:fPr>
                      <m:num>
                        <m:sSup>
                          <m:sSupPr>
                            <m:ctrlPr>
                              <a:rPr lang="es-CO" sz="2000" b="1" i="1" kern="1200" smtClean="0">
                                <a:solidFill>
                                  <a:schemeClr val="tx1"/>
                                </a:solidFill>
                                <a:latin typeface="Cambria Math"/>
                                <a:ea typeface="Cambria Math"/>
                              </a:rPr>
                            </m:ctrlPr>
                          </m:sSupPr>
                          <m:e>
                            <m:r>
                              <a:rPr lang="es-CO" sz="2000" b="1" i="1" kern="1200" smtClean="0">
                                <a:solidFill>
                                  <a:schemeClr val="tx1"/>
                                </a:solidFill>
                                <a:latin typeface="Cambria Math"/>
                                <a:ea typeface="Cambria Math"/>
                              </a:rPr>
                              <m:t>𝒁</m:t>
                            </m:r>
                          </m:e>
                          <m:sup>
                            <m:r>
                              <a:rPr lang="es-CO" sz="2000" b="1" i="1" kern="1200" smtClean="0">
                                <a:solidFill>
                                  <a:schemeClr val="tx1"/>
                                </a:solidFill>
                                <a:latin typeface="Cambria Math"/>
                                <a:ea typeface="Cambria Math"/>
                              </a:rPr>
                              <m:t>𝟐</m:t>
                            </m:r>
                          </m:sup>
                        </m:sSup>
                        <m:r>
                          <a:rPr lang="es-CO" sz="2000" b="1" i="1" kern="1200" smtClean="0">
                            <a:solidFill>
                              <a:schemeClr val="tx1"/>
                            </a:solidFill>
                            <a:latin typeface="Cambria Math"/>
                            <a:ea typeface="Cambria Math"/>
                          </a:rPr>
                          <m:t> </m:t>
                        </m:r>
                        <m:sSup>
                          <m:sSupPr>
                            <m:ctrlPr>
                              <a:rPr lang="es-CO" sz="2000" b="1" i="1" kern="1200" smtClean="0">
                                <a:solidFill>
                                  <a:schemeClr val="tx1"/>
                                </a:solidFill>
                                <a:latin typeface="Cambria Math"/>
                                <a:ea typeface="Cambria Math"/>
                              </a:rPr>
                            </m:ctrlPr>
                          </m:sSupPr>
                          <m:e>
                            <m:r>
                              <a:rPr lang="es-CO" sz="2000" b="1" i="1" kern="1200" smtClean="0">
                                <a:solidFill>
                                  <a:schemeClr val="tx1"/>
                                </a:solidFill>
                                <a:latin typeface="Cambria Math"/>
                                <a:ea typeface="Cambria Math"/>
                              </a:rPr>
                              <m:t>𝝈</m:t>
                            </m:r>
                          </m:e>
                          <m:sup>
                            <m:r>
                              <a:rPr lang="es-CO" sz="2000" b="1" i="1" kern="1200" smtClean="0">
                                <a:solidFill>
                                  <a:schemeClr val="tx1"/>
                                </a:solidFill>
                                <a:latin typeface="Cambria Math"/>
                                <a:ea typeface="Cambria Math"/>
                              </a:rPr>
                              <m:t>𝟐</m:t>
                            </m:r>
                          </m:sup>
                        </m:sSup>
                      </m:num>
                      <m:den>
                        <m:r>
                          <a:rPr lang="es-CO" sz="2000" b="1" i="1" kern="1200" smtClean="0">
                            <a:solidFill>
                              <a:schemeClr val="tx1"/>
                            </a:solidFill>
                            <a:latin typeface="Cambria Math"/>
                            <a:ea typeface="Cambria Math"/>
                          </a:rPr>
                          <m:t>𝒏</m:t>
                        </m:r>
                      </m:den>
                    </m:f>
                  </m:e>
                </m:d>
                <m:d>
                  <m:dPr>
                    <m:ctrlPr>
                      <a:rPr lang="es-CO" sz="2000" b="1" i="1" kern="1200" smtClean="0">
                        <a:solidFill>
                          <a:schemeClr val="tx1"/>
                        </a:solidFill>
                        <a:latin typeface="Cambria Math"/>
                        <a:ea typeface="Cambria Math"/>
                      </a:rPr>
                    </m:ctrlPr>
                  </m:dPr>
                  <m:e>
                    <m:f>
                      <m:fPr>
                        <m:ctrlPr>
                          <a:rPr lang="es-CO" sz="2000" b="1" i="1" kern="1200" smtClean="0">
                            <a:solidFill>
                              <a:schemeClr val="tx1"/>
                            </a:solidFill>
                            <a:latin typeface="Cambria Math"/>
                            <a:ea typeface="Cambria Math"/>
                          </a:rPr>
                        </m:ctrlPr>
                      </m:fPr>
                      <m:num>
                        <m:r>
                          <a:rPr lang="es-CO" sz="2000" b="1" i="1" kern="1200" smtClean="0">
                            <a:solidFill>
                              <a:schemeClr val="tx1"/>
                            </a:solidFill>
                            <a:latin typeface="Cambria Math"/>
                            <a:ea typeface="Cambria Math"/>
                          </a:rPr>
                          <m:t>𝑵</m:t>
                        </m:r>
                        <m:r>
                          <a:rPr lang="es-CO" sz="2000" b="1" i="1" kern="1200" smtClean="0">
                            <a:solidFill>
                              <a:schemeClr val="tx1"/>
                            </a:solidFill>
                            <a:latin typeface="Cambria Math"/>
                            <a:ea typeface="Cambria Math"/>
                          </a:rPr>
                          <m:t>−</m:t>
                        </m:r>
                        <m:r>
                          <a:rPr lang="es-CO" sz="2000" b="1" i="1" kern="1200" smtClean="0">
                            <a:solidFill>
                              <a:schemeClr val="tx1"/>
                            </a:solidFill>
                            <a:latin typeface="Cambria Math"/>
                            <a:ea typeface="Cambria Math"/>
                          </a:rPr>
                          <m:t>𝒏</m:t>
                        </m:r>
                      </m:num>
                      <m:den>
                        <m:r>
                          <a:rPr lang="es-CO" sz="2000" b="1" i="1" kern="1200" smtClean="0">
                            <a:solidFill>
                              <a:schemeClr val="tx1"/>
                            </a:solidFill>
                            <a:latin typeface="Cambria Math"/>
                            <a:ea typeface="Cambria Math"/>
                          </a:rPr>
                          <m:t>𝑵</m:t>
                        </m:r>
                      </m:den>
                    </m:f>
                  </m:e>
                </m:d>
              </m:oMath>
            </m:oMathPara>
          </a14:m>
          <a:endParaRPr lang="es-CO" sz="2000" b="1" kern="1200" dirty="0">
            <a:solidFill>
              <a:schemeClr val="tx1"/>
            </a:solidFill>
            <a:latin typeface="Arial" pitchFamily="34" charset="0"/>
            <a:cs typeface="Arial" pitchFamily="34" charset="0"/>
          </a:endParaRPr>
        </a:p>
      </dsp:txBody>
      <dsp:txXfrm rot="5400000">
        <a:off x="0" y="0"/>
        <a:ext cx="4392488" cy="1953259"/>
      </dsp:txXfrm>
    </dsp:sp>
    <dsp:sp modelId="{4FF6E5EA-DD8A-4CE2-B96C-43AC251A81A5}">
      <dsp:nvSpPr>
        <dsp:cNvPr id="0" name=""/>
        <dsp:cNvSpPr/>
      </dsp:nvSpPr>
      <dsp:spPr>
        <a:xfrm>
          <a:off x="4392488" y="0"/>
          <a:ext cx="4392488" cy="2604346"/>
        </a:xfrm>
        <a:prstGeom prst="round1Rect">
          <a:avLst/>
        </a:prstGeom>
        <a:solidFill>
          <a:schemeClr val="accent2">
            <a:hueOff val="-1570184"/>
            <a:satOff val="-2097"/>
            <a:lumOff val="124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CO" sz="1900" b="1" kern="1200" dirty="0" smtClean="0">
              <a:solidFill>
                <a:schemeClr val="tx1"/>
              </a:solidFill>
            </a:rPr>
            <a:t>La formula más utilizada:</a:t>
          </a:r>
        </a:p>
        <a:p>
          <a:pPr lvl="0" algn="l" defTabSz="844550">
            <a:lnSpc>
              <a:spcPct val="90000"/>
            </a:lnSpc>
            <a:spcBef>
              <a:spcPct val="0"/>
            </a:spcBef>
            <a:spcAft>
              <a:spcPct val="35000"/>
            </a:spcAft>
          </a:pPr>
          <a:endParaRPr lang="es-CO" sz="1900" b="1" kern="1200" dirty="0" smtClean="0">
            <a:solidFill>
              <a:schemeClr val="tx1"/>
            </a:solidFill>
          </a:endParaRPr>
        </a:p>
        <a:p>
          <a:pPr lvl="0" algn="l" defTabSz="844550">
            <a:lnSpc>
              <a:spcPct val="90000"/>
            </a:lnSpc>
            <a:spcBef>
              <a:spcPct val="0"/>
            </a:spcBef>
            <a:spcAft>
              <a:spcPct val="35000"/>
            </a:spcAft>
          </a:pPr>
          <a:r>
            <a:rPr lang="es-CO" sz="1900" b="1" kern="1200" dirty="0" smtClean="0">
              <a:solidFill>
                <a:schemeClr val="tx1"/>
              </a:solidFill>
            </a:rPr>
            <a:t> </a:t>
          </a:r>
          <a14:m xmlns:a14="http://schemas.microsoft.com/office/drawing/2010/main">
            <m:oMath xmlns:m="http://schemas.openxmlformats.org/officeDocument/2006/math">
              <m:r>
                <a:rPr lang="es-CO" sz="2400" b="1" i="1" kern="1200" smtClean="0">
                  <a:solidFill>
                    <a:schemeClr val="tx1"/>
                  </a:solidFill>
                  <a:latin typeface="Cambria Math"/>
                </a:rPr>
                <m:t>𝒏</m:t>
              </m:r>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sSub>
                    <m:sSubPr>
                      <m:ctrlPr>
                        <a:rPr lang="es-CO" sz="2400" b="1" i="1" kern="1200" smtClean="0">
                          <a:solidFill>
                            <a:schemeClr val="tx1"/>
                          </a:solidFill>
                          <a:latin typeface="Cambria Math"/>
                        </a:rPr>
                      </m:ctrlPr>
                    </m:sSubPr>
                    <m:e>
                      <m:r>
                        <a:rPr lang="es-CO" sz="2400" b="1" i="1" kern="1200" smtClean="0">
                          <a:solidFill>
                            <a:schemeClr val="tx1"/>
                          </a:solidFill>
                          <a:latin typeface="Cambria Math"/>
                        </a:rPr>
                        <m:t>𝒏</m:t>
                      </m:r>
                    </m:e>
                    <m:sub>
                      <m:r>
                        <a:rPr lang="es-CO" sz="2400" b="1" i="1" kern="1200" smtClean="0">
                          <a:solidFill>
                            <a:schemeClr val="tx1"/>
                          </a:solidFill>
                          <a:latin typeface="Cambria Math"/>
                        </a:rPr>
                        <m:t>𝟎</m:t>
                      </m:r>
                    </m:sub>
                  </m:sSub>
                </m:num>
                <m:den>
                  <m:r>
                    <a:rPr lang="es-CO" sz="2400" b="1" i="1" kern="1200" smtClean="0">
                      <a:solidFill>
                        <a:schemeClr val="tx1"/>
                      </a:solidFill>
                      <a:latin typeface="Cambria Math"/>
                    </a:rPr>
                    <m:t>𝟏</m:t>
                  </m:r>
                  <m:r>
                    <a:rPr lang="es-CO" sz="2400" b="1" i="1" kern="1200" smtClean="0">
                      <a:solidFill>
                        <a:schemeClr val="tx1"/>
                      </a:solidFill>
                      <a:latin typeface="Cambria Math"/>
                    </a:rPr>
                    <m:t>+ </m:t>
                  </m:r>
                  <m:f>
                    <m:fPr>
                      <m:ctrlPr>
                        <a:rPr lang="es-CO" sz="2400" b="1" i="1" kern="1200" smtClean="0">
                          <a:solidFill>
                            <a:schemeClr val="tx1"/>
                          </a:solidFill>
                          <a:latin typeface="Cambria Math"/>
                        </a:rPr>
                      </m:ctrlPr>
                    </m:fPr>
                    <m:num>
                      <m:sSub>
                        <m:sSubPr>
                          <m:ctrlPr>
                            <a:rPr lang="es-CO" sz="2400" b="1" i="1" kern="1200" smtClean="0">
                              <a:solidFill>
                                <a:schemeClr val="tx1"/>
                              </a:solidFill>
                              <a:latin typeface="Cambria Math"/>
                            </a:rPr>
                          </m:ctrlPr>
                        </m:sSubPr>
                        <m:e>
                          <m:r>
                            <a:rPr lang="es-CO" sz="2400" b="1" i="1" kern="1200" smtClean="0">
                              <a:solidFill>
                                <a:schemeClr val="tx1"/>
                              </a:solidFill>
                              <a:latin typeface="Cambria Math"/>
                            </a:rPr>
                            <m:t>𝒏</m:t>
                          </m:r>
                        </m:e>
                        <m:sub>
                          <m:r>
                            <a:rPr lang="es-CO" sz="2400" b="1" i="1" kern="1200" smtClean="0">
                              <a:solidFill>
                                <a:schemeClr val="tx1"/>
                              </a:solidFill>
                              <a:latin typeface="Cambria Math"/>
                            </a:rPr>
                            <m:t>𝟎</m:t>
                          </m:r>
                        </m:sub>
                      </m:sSub>
                    </m:num>
                    <m:den>
                      <m:r>
                        <a:rPr lang="es-CO" sz="2400" b="1" i="1" kern="1200" smtClean="0">
                          <a:solidFill>
                            <a:schemeClr val="tx1"/>
                          </a:solidFill>
                          <a:latin typeface="Cambria Math"/>
                        </a:rPr>
                        <m:t>𝑵</m:t>
                      </m:r>
                    </m:den>
                  </m:f>
                </m:den>
              </m:f>
              <m:r>
                <a:rPr lang="es-CO" sz="2400" b="1" i="1" kern="1200" smtClean="0">
                  <a:solidFill>
                    <a:schemeClr val="tx1"/>
                  </a:solidFill>
                  <a:latin typeface="Cambria Math"/>
                </a:rPr>
                <m:t> </m:t>
              </m:r>
              <m:r>
                <a:rPr lang="es-CO" sz="2400" b="1" i="1" kern="1200" smtClean="0">
                  <a:solidFill>
                    <a:schemeClr val="tx1"/>
                  </a:solidFill>
                  <a:latin typeface="Cambria Math"/>
                </a:rPr>
                <m:t>𝒅𝒐𝒏𝒅𝒆</m:t>
              </m:r>
              <m:r>
                <a:rPr lang="es-CO" sz="2400" b="1" i="1" kern="1200" smtClean="0">
                  <a:solidFill>
                    <a:schemeClr val="tx1"/>
                  </a:solidFill>
                  <a:latin typeface="Cambria Math"/>
                </a:rPr>
                <m:t> → </m:t>
              </m:r>
              <m:sSub>
                <m:sSubPr>
                  <m:ctrlPr>
                    <a:rPr lang="es-CO" sz="2400" b="1" i="1" kern="1200" smtClean="0">
                      <a:solidFill>
                        <a:schemeClr val="tx1"/>
                      </a:solidFill>
                      <a:latin typeface="Cambria Math"/>
                      <a:ea typeface="Cambria Math"/>
                    </a:rPr>
                  </m:ctrlPr>
                </m:sSubPr>
                <m:e>
                  <m:r>
                    <a:rPr lang="es-CO" sz="2400" b="1" i="1" kern="1200" smtClean="0">
                      <a:solidFill>
                        <a:schemeClr val="tx1"/>
                      </a:solidFill>
                      <a:latin typeface="Cambria Math"/>
                      <a:ea typeface="Cambria Math"/>
                    </a:rPr>
                    <m:t>𝒏</m:t>
                  </m:r>
                </m:e>
                <m:sub>
                  <m:r>
                    <a:rPr lang="es-CO" sz="2400" b="1" i="1" kern="1200" smtClean="0">
                      <a:solidFill>
                        <a:schemeClr val="tx1"/>
                      </a:solidFill>
                      <a:latin typeface="Cambria Math"/>
                      <a:ea typeface="Cambria Math"/>
                    </a:rPr>
                    <m:t>𝟎</m:t>
                  </m:r>
                </m:sub>
              </m:sSub>
              <m:r>
                <a:rPr lang="es-CO" sz="2400" b="1" i="1" kern="1200" smtClean="0">
                  <a:solidFill>
                    <a:schemeClr val="tx1"/>
                  </a:solidFill>
                  <a:latin typeface="Cambria Math"/>
                  <a:ea typeface="Cambria Math"/>
                </a:rPr>
                <m:t>=</m:t>
              </m:r>
              <m:f>
                <m:fPr>
                  <m:ctrlPr>
                    <a:rPr lang="es-CO" sz="2400" b="1" i="1" kern="1200" smtClean="0">
                      <a:solidFill>
                        <a:schemeClr val="tx1"/>
                      </a:solidFill>
                      <a:latin typeface="Cambria Math"/>
                      <a:ea typeface="Cambria Math"/>
                    </a:rPr>
                  </m:ctrlPr>
                </m:fPr>
                <m:num>
                  <m:sSup>
                    <m:sSupPr>
                      <m:ctrlPr>
                        <a:rPr lang="es-CO" sz="2400" b="1" i="1" kern="1200" smtClean="0">
                          <a:solidFill>
                            <a:schemeClr val="tx1"/>
                          </a:solidFill>
                          <a:latin typeface="Cambria Math"/>
                          <a:ea typeface="Cambria Math"/>
                        </a:rPr>
                      </m:ctrlPr>
                    </m:sSupPr>
                    <m:e>
                      <m:r>
                        <a:rPr lang="es-CO" sz="2400" b="1" i="1" kern="1200" smtClean="0">
                          <a:solidFill>
                            <a:schemeClr val="tx1"/>
                          </a:solidFill>
                          <a:latin typeface="Cambria Math"/>
                          <a:ea typeface="Cambria Math"/>
                        </a:rPr>
                        <m:t>𝒁</m:t>
                      </m:r>
                    </m:e>
                    <m:sup>
                      <m:r>
                        <a:rPr lang="es-CO" sz="2400" b="1" i="1" kern="1200" smtClean="0">
                          <a:solidFill>
                            <a:schemeClr val="tx1"/>
                          </a:solidFill>
                          <a:latin typeface="Cambria Math"/>
                          <a:ea typeface="Cambria Math"/>
                        </a:rPr>
                        <m:t>𝟐</m:t>
                      </m:r>
                    </m:sup>
                  </m:sSup>
                  <m:r>
                    <a:rPr lang="es-CO" sz="2400" b="1" i="1" kern="1200" smtClean="0">
                      <a:solidFill>
                        <a:schemeClr val="tx1"/>
                      </a:solidFill>
                      <a:latin typeface="Cambria Math"/>
                      <a:ea typeface="Cambria Math"/>
                    </a:rPr>
                    <m:t> </m:t>
                  </m:r>
                  <m:sSup>
                    <m:sSupPr>
                      <m:ctrlPr>
                        <a:rPr lang="es-CO" sz="2400" b="1" i="1" kern="1200" smtClean="0">
                          <a:solidFill>
                            <a:schemeClr val="tx1"/>
                          </a:solidFill>
                          <a:latin typeface="Cambria Math"/>
                          <a:ea typeface="Cambria Math"/>
                        </a:rPr>
                      </m:ctrlPr>
                    </m:sSupPr>
                    <m:e>
                      <m:r>
                        <a:rPr lang="es-CO" sz="2400" b="1" i="1" kern="1200" smtClean="0">
                          <a:solidFill>
                            <a:schemeClr val="tx1"/>
                          </a:solidFill>
                          <a:latin typeface="Cambria Math"/>
                          <a:ea typeface="Cambria Math"/>
                        </a:rPr>
                        <m:t>𝝈</m:t>
                      </m:r>
                    </m:e>
                    <m:sup>
                      <m:r>
                        <a:rPr lang="es-CO" sz="2400" b="1" i="1" kern="1200" smtClean="0">
                          <a:solidFill>
                            <a:schemeClr val="tx1"/>
                          </a:solidFill>
                          <a:latin typeface="Cambria Math"/>
                          <a:ea typeface="Cambria Math"/>
                        </a:rPr>
                        <m:t>𝟐</m:t>
                      </m:r>
                    </m:sup>
                  </m:sSup>
                </m:num>
                <m:den>
                  <m:r>
                    <a:rPr lang="es-CO" sz="2400" b="1" i="1" kern="1200" smtClean="0">
                      <a:solidFill>
                        <a:schemeClr val="tx1"/>
                      </a:solidFill>
                      <a:latin typeface="Cambria Math"/>
                      <a:ea typeface="Cambria Math"/>
                    </a:rPr>
                    <m:t>𝑬</m:t>
                  </m:r>
                </m:den>
              </m:f>
              <m:r>
                <a:rPr lang="es-CO" sz="2400" b="1" i="1" kern="1200" smtClean="0">
                  <a:solidFill>
                    <a:schemeClr val="tx1"/>
                  </a:solidFill>
                  <a:latin typeface="Cambria Math"/>
                  <a:ea typeface="Cambria Math"/>
                </a:rPr>
                <m:t>=(</m:t>
              </m:r>
              <m:f>
                <m:fPr>
                  <m:ctrlPr>
                    <a:rPr lang="es-CO" sz="2400" b="1" i="1" kern="1200" smtClean="0">
                      <a:solidFill>
                        <a:schemeClr val="tx1"/>
                      </a:solidFill>
                      <a:latin typeface="Cambria Math"/>
                      <a:ea typeface="Cambria Math"/>
                    </a:rPr>
                  </m:ctrlPr>
                </m:fPr>
                <m:num>
                  <m:r>
                    <a:rPr lang="es-CO" sz="2400" b="1" i="1" kern="1200" smtClean="0">
                      <a:solidFill>
                        <a:schemeClr val="tx1"/>
                      </a:solidFill>
                      <a:latin typeface="Cambria Math"/>
                      <a:ea typeface="Cambria Math"/>
                    </a:rPr>
                    <m:t>𝒁</m:t>
                  </m:r>
                  <m:r>
                    <a:rPr lang="es-CO" sz="2400" b="1" i="1" kern="1200" smtClean="0">
                      <a:solidFill>
                        <a:schemeClr val="tx1"/>
                      </a:solidFill>
                      <a:latin typeface="Cambria Math"/>
                      <a:ea typeface="Cambria Math"/>
                    </a:rPr>
                    <m:t> </m:t>
                  </m:r>
                  <m:r>
                    <a:rPr lang="es-CO" sz="2400" b="1" i="1" kern="1200" smtClean="0">
                      <a:solidFill>
                        <a:schemeClr val="tx1"/>
                      </a:solidFill>
                      <a:latin typeface="Cambria Math"/>
                      <a:ea typeface="Cambria Math"/>
                    </a:rPr>
                    <m:t>𝝈</m:t>
                  </m:r>
                </m:num>
                <m:den>
                  <m:r>
                    <a:rPr lang="es-CO" sz="2400" b="1" i="1" kern="1200" smtClean="0">
                      <a:solidFill>
                        <a:schemeClr val="tx1"/>
                      </a:solidFill>
                      <a:latin typeface="Cambria Math"/>
                      <a:ea typeface="Cambria Math"/>
                    </a:rPr>
                    <m:t>𝑬</m:t>
                  </m:r>
                </m:den>
              </m:f>
              <m:sSup>
                <m:sSupPr>
                  <m:ctrlPr>
                    <a:rPr lang="es-CO" sz="2400" b="1" i="1" kern="1200" smtClean="0">
                      <a:solidFill>
                        <a:schemeClr val="tx1"/>
                      </a:solidFill>
                      <a:latin typeface="Cambria Math"/>
                      <a:ea typeface="Cambria Math"/>
                    </a:rPr>
                  </m:ctrlPr>
                </m:sSupPr>
                <m:e>
                  <m:r>
                    <a:rPr lang="es-CO" sz="2400" b="1" i="1" kern="1200" smtClean="0">
                      <a:solidFill>
                        <a:schemeClr val="tx1"/>
                      </a:solidFill>
                      <a:latin typeface="Cambria Math"/>
                      <a:ea typeface="Cambria Math"/>
                    </a:rPr>
                    <m:t>)</m:t>
                  </m:r>
                </m:e>
                <m:sup>
                  <m:r>
                    <a:rPr lang="es-CO" sz="2400" b="1" i="1" kern="1200" smtClean="0">
                      <a:solidFill>
                        <a:schemeClr val="tx1"/>
                      </a:solidFill>
                      <a:latin typeface="Cambria Math"/>
                      <a:ea typeface="Cambria Math"/>
                    </a:rPr>
                    <m:t>𝟐</m:t>
                  </m:r>
                </m:sup>
              </m:sSup>
            </m:oMath>
          </a14:m>
          <a:endParaRPr lang="es-CO" sz="1900" b="1" kern="1200" dirty="0">
            <a:solidFill>
              <a:schemeClr val="tx1"/>
            </a:solidFill>
          </a:endParaRPr>
        </a:p>
      </dsp:txBody>
      <dsp:txXfrm>
        <a:off x="4392488" y="0"/>
        <a:ext cx="4392488" cy="1953259"/>
      </dsp:txXfrm>
    </dsp:sp>
    <dsp:sp modelId="{90E685C2-3C2C-4FD2-B16C-92C818934B16}">
      <dsp:nvSpPr>
        <dsp:cNvPr id="0" name=""/>
        <dsp:cNvSpPr/>
      </dsp:nvSpPr>
      <dsp:spPr>
        <a:xfrm rot="10800000">
          <a:off x="0" y="2604346"/>
          <a:ext cx="4392488" cy="2604346"/>
        </a:xfrm>
        <a:prstGeom prst="round1Rect">
          <a:avLst/>
        </a:prstGeom>
        <a:solidFill>
          <a:schemeClr val="accent2">
            <a:hueOff val="-3140368"/>
            <a:satOff val="-4193"/>
            <a:lumOff val="248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CO" sz="2400" b="0" i="1" kern="1200" dirty="0" smtClean="0">
            <a:solidFill>
              <a:schemeClr val="tx1"/>
            </a:solidFill>
            <a:latin typeface="Cambria Math"/>
          </a:endParaRPr>
        </a:p>
        <a:p>
          <a:pPr lvl="0" algn="l" defTabSz="1066800">
            <a:lnSpc>
              <a:spcPct val="90000"/>
            </a:lnSpc>
            <a:spcBef>
              <a:spcPct val="0"/>
            </a:spcBef>
            <a:spcAft>
              <a:spcPct val="35000"/>
            </a:spcAft>
          </a:pPr>
          <a14:m xmlns:a14="http://schemas.microsoft.com/office/drawing/2010/main">
            <m:oMath xmlns:m="http://schemas.openxmlformats.org/officeDocument/2006/math">
              <m:r>
                <a:rPr lang="es-CO" sz="2400" b="1" i="1" kern="1200" smtClean="0">
                  <a:solidFill>
                    <a:schemeClr val="tx1"/>
                  </a:solidFill>
                  <a:latin typeface="Cambria Math"/>
                </a:rPr>
                <m:t>𝒏</m:t>
              </m:r>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𝒁</m:t>
                      </m:r>
                    </m:e>
                    <m:sup>
                      <m:r>
                        <a:rPr lang="es-CO" sz="2400" b="1" i="1" kern="1200" smtClean="0">
                          <a:solidFill>
                            <a:schemeClr val="tx1"/>
                          </a:solidFill>
                          <a:latin typeface="Cambria Math"/>
                        </a:rPr>
                        <m:t>𝟐</m:t>
                      </m:r>
                      <m:r>
                        <a:rPr lang="es-CO" sz="2400" b="1" i="1" kern="1200" smtClean="0">
                          <a:solidFill>
                            <a:schemeClr val="tx1"/>
                          </a:solidFill>
                          <a:latin typeface="Cambria Math"/>
                        </a:rPr>
                        <m:t> </m:t>
                      </m:r>
                    </m:sup>
                  </m:sSup>
                  <m:r>
                    <a:rPr lang="es-CO" sz="2400" b="1" i="1" kern="1200" smtClean="0">
                      <a:solidFill>
                        <a:schemeClr val="tx1"/>
                      </a:solidFill>
                      <a:latin typeface="Cambria Math"/>
                    </a:rPr>
                    <m:t> </m:t>
                  </m:r>
                  <m:r>
                    <a:rPr lang="es-CO" sz="2400" b="1" i="1" kern="1200" smtClean="0">
                      <a:solidFill>
                        <a:schemeClr val="tx1"/>
                      </a:solidFill>
                      <a:latin typeface="Cambria Math"/>
                    </a:rPr>
                    <m:t>𝑵𝑷𝑸</m:t>
                  </m:r>
                </m:num>
                <m:den>
                  <m:d>
                    <m:dPr>
                      <m:ctrlPr>
                        <a:rPr lang="es-CO" sz="2400" b="1" i="1" kern="1200" smtClean="0">
                          <a:solidFill>
                            <a:schemeClr val="tx1"/>
                          </a:solidFill>
                          <a:latin typeface="Cambria Math"/>
                        </a:rPr>
                      </m:ctrlPr>
                    </m:dPr>
                    <m:e>
                      <m:r>
                        <a:rPr lang="es-CO" sz="2400" b="1" i="1" kern="1200" smtClean="0">
                          <a:solidFill>
                            <a:schemeClr val="tx1"/>
                          </a:solidFill>
                          <a:latin typeface="Cambria Math"/>
                        </a:rPr>
                        <m:t>𝑵</m:t>
                      </m:r>
                      <m:r>
                        <a:rPr lang="es-CO" sz="2400" b="1" i="1" kern="1200" smtClean="0">
                          <a:solidFill>
                            <a:schemeClr val="tx1"/>
                          </a:solidFill>
                          <a:latin typeface="Cambria Math"/>
                        </a:rPr>
                        <m:t>−</m:t>
                      </m:r>
                      <m:r>
                        <a:rPr lang="es-CO" sz="2400" b="1" i="1" kern="1200" smtClean="0">
                          <a:solidFill>
                            <a:schemeClr val="tx1"/>
                          </a:solidFill>
                          <a:latin typeface="Cambria Math"/>
                        </a:rPr>
                        <m:t>𝟏</m:t>
                      </m:r>
                    </m:e>
                  </m:d>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𝑬</m:t>
                      </m:r>
                    </m:e>
                    <m:sup>
                      <m:r>
                        <a:rPr lang="es-CO" sz="2400" b="1" i="1" kern="1200" smtClean="0">
                          <a:solidFill>
                            <a:schemeClr val="tx1"/>
                          </a:solidFill>
                          <a:latin typeface="Cambria Math"/>
                        </a:rPr>
                        <m:t>𝟐</m:t>
                      </m:r>
                    </m:sup>
                  </m:sSup>
                  <m:r>
                    <a:rPr lang="es-CO" sz="2400" b="1" i="1" kern="1200" smtClean="0">
                      <a:solidFill>
                        <a:schemeClr val="tx1"/>
                      </a:solidFill>
                      <a:latin typeface="Cambria Math"/>
                    </a:rPr>
                    <m:t>+ </m:t>
                  </m:r>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𝒁</m:t>
                      </m:r>
                    </m:e>
                    <m:sup>
                      <m:r>
                        <a:rPr lang="es-CO" sz="2400" b="1" i="1" kern="1200" smtClean="0">
                          <a:solidFill>
                            <a:schemeClr val="tx1"/>
                          </a:solidFill>
                          <a:latin typeface="Cambria Math"/>
                        </a:rPr>
                        <m:t>𝟐</m:t>
                      </m:r>
                      <m:r>
                        <a:rPr lang="es-CO" sz="2400" b="1" i="1" kern="1200" smtClean="0">
                          <a:solidFill>
                            <a:schemeClr val="tx1"/>
                          </a:solidFill>
                          <a:latin typeface="Cambria Math"/>
                        </a:rPr>
                        <m:t> </m:t>
                      </m:r>
                    </m:sup>
                  </m:sSup>
                  <m:r>
                    <a:rPr lang="es-CO" sz="2400" b="1" i="1" kern="1200" smtClean="0">
                      <a:solidFill>
                        <a:schemeClr val="tx1"/>
                      </a:solidFill>
                      <a:latin typeface="Cambria Math"/>
                    </a:rPr>
                    <m:t>𝑷𝑸</m:t>
                  </m:r>
                </m:den>
              </m:f>
            </m:oMath>
          </a14:m>
          <a:r>
            <a:rPr lang="es-CO" sz="2400" b="1" kern="1200" dirty="0" smtClean="0">
              <a:solidFill>
                <a:schemeClr val="tx1"/>
              </a:solidFill>
            </a:rPr>
            <a:t>    ó</a:t>
          </a:r>
        </a:p>
        <a:p>
          <a:pPr lvl="0" algn="l" defTabSz="1066800">
            <a:lnSpc>
              <a:spcPct val="90000"/>
            </a:lnSpc>
            <a:spcBef>
              <a:spcPct val="0"/>
            </a:spcBef>
            <a:spcAft>
              <a:spcPct val="35000"/>
            </a:spcAft>
          </a:pPr>
          <a:r>
            <a:rPr lang="es-CO" sz="2400" b="0" kern="1200" dirty="0" smtClean="0">
              <a:solidFill>
                <a:schemeClr val="tx1"/>
              </a:solidFill>
            </a:rPr>
            <a:t>  </a:t>
          </a:r>
          <a14:m xmlns:a14="http://schemas.microsoft.com/office/drawing/2010/main">
            <m:oMath xmlns:m="http://schemas.openxmlformats.org/officeDocument/2006/math">
              <m:r>
                <a:rPr lang="es-CO" sz="2400" b="1" i="1" kern="1200" smtClean="0">
                  <a:solidFill>
                    <a:schemeClr val="tx1"/>
                  </a:solidFill>
                  <a:latin typeface="Cambria Math"/>
                </a:rPr>
                <m:t>𝒏</m:t>
              </m:r>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r>
                    <a:rPr lang="es-CO" sz="2400" b="1" i="1" kern="1200" smtClean="0">
                      <a:solidFill>
                        <a:schemeClr val="tx1"/>
                      </a:solidFill>
                      <a:latin typeface="Cambria Math"/>
                    </a:rPr>
                    <m:t>𝑷𝑸</m:t>
                  </m:r>
                </m:num>
                <m:den>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r>
                        <a:rPr lang="es-CO" sz="2400" b="1" i="1" kern="1200" smtClean="0">
                          <a:solidFill>
                            <a:schemeClr val="tx1"/>
                          </a:solidFill>
                          <a:latin typeface="Cambria Math"/>
                        </a:rPr>
                        <m:t>𝑬</m:t>
                      </m:r>
                    </m:num>
                    <m:den>
                      <m:r>
                        <a:rPr lang="es-CO" sz="2400" b="1" i="1" kern="1200" smtClean="0">
                          <a:solidFill>
                            <a:schemeClr val="tx1"/>
                          </a:solidFill>
                          <a:latin typeface="Cambria Math"/>
                        </a:rPr>
                        <m:t>𝒁</m:t>
                      </m:r>
                    </m:den>
                  </m:f>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m:t>
                      </m:r>
                    </m:e>
                    <m:sup>
                      <m:r>
                        <a:rPr lang="es-CO" sz="2400" b="1" i="1" kern="1200" smtClean="0">
                          <a:solidFill>
                            <a:schemeClr val="tx1"/>
                          </a:solidFill>
                          <a:latin typeface="Cambria Math"/>
                        </a:rPr>
                        <m:t>𝟐</m:t>
                      </m:r>
                    </m:sup>
                  </m:sSup>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r>
                        <a:rPr lang="es-CO" sz="2400" b="1" i="1" kern="1200" smtClean="0">
                          <a:solidFill>
                            <a:schemeClr val="tx1"/>
                          </a:solidFill>
                          <a:latin typeface="Cambria Math"/>
                        </a:rPr>
                        <m:t>𝑷𝑸</m:t>
                      </m:r>
                    </m:num>
                    <m:den>
                      <m:r>
                        <a:rPr lang="es-CO" sz="2400" b="1" i="1" kern="1200" smtClean="0">
                          <a:solidFill>
                            <a:schemeClr val="tx1"/>
                          </a:solidFill>
                          <a:latin typeface="Cambria Math"/>
                        </a:rPr>
                        <m:t>𝑵</m:t>
                      </m:r>
                    </m:den>
                  </m:f>
                </m:den>
              </m:f>
            </m:oMath>
          </a14:m>
          <a:endParaRPr lang="es-CO" sz="2400" b="1" kern="1200" dirty="0">
            <a:solidFill>
              <a:schemeClr val="tx1"/>
            </a:solidFill>
          </a:endParaRPr>
        </a:p>
      </dsp:txBody>
      <dsp:txXfrm rot="10800000">
        <a:off x="0" y="3255432"/>
        <a:ext cx="4392488" cy="1953259"/>
      </dsp:txXfrm>
    </dsp:sp>
    <dsp:sp modelId="{D4767A0D-7276-4A21-88A8-175F18032F63}">
      <dsp:nvSpPr>
        <dsp:cNvPr id="0" name=""/>
        <dsp:cNvSpPr/>
      </dsp:nvSpPr>
      <dsp:spPr>
        <a:xfrm rot="5400000">
          <a:off x="5286559" y="1710275"/>
          <a:ext cx="2604346" cy="4392488"/>
        </a:xfrm>
        <a:prstGeom prst="round1Rect">
          <a:avLst/>
        </a:prstGeom>
        <a:solidFill>
          <a:schemeClr val="accent2">
            <a:hueOff val="-4710551"/>
            <a:satOff val="-6290"/>
            <a:lumOff val="372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CO" sz="2400" b="1" i="1" kern="1200" smtClean="0">
                    <a:solidFill>
                      <a:schemeClr val="tx1"/>
                    </a:solidFill>
                    <a:latin typeface="Cambria Math"/>
                  </a:rPr>
                  <m:t>Ó  </m:t>
                </m:r>
                <m:r>
                  <a:rPr lang="es-CO" sz="2400" b="1" i="1" kern="1200" smtClean="0">
                    <a:solidFill>
                      <a:schemeClr val="tx1"/>
                    </a:solidFill>
                    <a:latin typeface="Cambria Math"/>
                  </a:rPr>
                  <m:t>𝒏</m:t>
                </m:r>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sSub>
                      <m:sSubPr>
                        <m:ctrlPr>
                          <a:rPr lang="es-CO" sz="2400" b="1" i="1" kern="1200" smtClean="0">
                            <a:solidFill>
                              <a:schemeClr val="tx1"/>
                            </a:solidFill>
                            <a:latin typeface="Cambria Math"/>
                          </a:rPr>
                        </m:ctrlPr>
                      </m:sSubPr>
                      <m:e>
                        <m:r>
                          <a:rPr lang="es-CO" sz="2400" b="1" i="1" kern="1200" smtClean="0">
                            <a:solidFill>
                              <a:schemeClr val="tx1"/>
                            </a:solidFill>
                            <a:latin typeface="Cambria Math"/>
                          </a:rPr>
                          <m:t>𝒏</m:t>
                        </m:r>
                      </m:e>
                      <m:sub>
                        <m:r>
                          <a:rPr lang="es-CO" sz="2400" b="1" i="1" kern="1200" smtClean="0">
                            <a:solidFill>
                              <a:schemeClr val="tx1"/>
                            </a:solidFill>
                            <a:latin typeface="Cambria Math"/>
                          </a:rPr>
                          <m:t>𝟎</m:t>
                        </m:r>
                      </m:sub>
                    </m:sSub>
                  </m:num>
                  <m:den>
                    <m:r>
                      <a:rPr lang="es-CO" sz="2400" b="1" i="1" kern="1200" smtClean="0">
                        <a:solidFill>
                          <a:schemeClr val="tx1"/>
                        </a:solidFill>
                        <a:latin typeface="Cambria Math"/>
                      </a:rPr>
                      <m:t>𝟏</m:t>
                    </m:r>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sSub>
                          <m:sSubPr>
                            <m:ctrlPr>
                              <a:rPr lang="es-CO" sz="2400" b="1" i="1" kern="1200" smtClean="0">
                                <a:solidFill>
                                  <a:schemeClr val="tx1"/>
                                </a:solidFill>
                                <a:latin typeface="Cambria Math"/>
                              </a:rPr>
                            </m:ctrlPr>
                          </m:sSubPr>
                          <m:e>
                            <m:r>
                              <a:rPr lang="es-CO" sz="2400" b="1" i="1" kern="1200" smtClean="0">
                                <a:solidFill>
                                  <a:schemeClr val="tx1"/>
                                </a:solidFill>
                                <a:latin typeface="Cambria Math"/>
                              </a:rPr>
                              <m:t>𝒏</m:t>
                            </m:r>
                          </m:e>
                          <m:sub>
                            <m:r>
                              <a:rPr lang="es-CO" sz="2400" b="1" i="1" kern="1200" smtClean="0">
                                <a:solidFill>
                                  <a:schemeClr val="tx1"/>
                                </a:solidFill>
                                <a:latin typeface="Cambria Math"/>
                              </a:rPr>
                              <m:t>𝟎</m:t>
                            </m:r>
                          </m:sub>
                        </m:sSub>
                      </m:num>
                      <m:den>
                        <m:r>
                          <a:rPr lang="es-CO" sz="2400" b="1" i="1" kern="1200" smtClean="0">
                            <a:solidFill>
                              <a:schemeClr val="tx1"/>
                            </a:solidFill>
                            <a:latin typeface="Cambria Math"/>
                          </a:rPr>
                          <m:t>𝑵</m:t>
                        </m:r>
                      </m:den>
                    </m:f>
                  </m:den>
                </m:f>
                <m:r>
                  <a:rPr lang="es-CO" sz="2400" b="1" i="1" kern="1200" smtClean="0">
                    <a:solidFill>
                      <a:schemeClr val="tx1"/>
                    </a:solidFill>
                    <a:latin typeface="Cambria Math"/>
                  </a:rPr>
                  <m:t>     </m:t>
                </m:r>
                <m:r>
                  <a:rPr lang="es-CO" sz="2400" b="1" i="1" kern="1200" smtClean="0">
                    <a:solidFill>
                      <a:schemeClr val="tx1"/>
                    </a:solidFill>
                    <a:latin typeface="Cambria Math"/>
                  </a:rPr>
                  <m:t>𝒔𝒊𝒆𝒏𝒅𝒐</m:t>
                </m:r>
                <m:r>
                  <a:rPr lang="es-CO" sz="2400" b="1" i="1" kern="1200" smtClean="0">
                    <a:solidFill>
                      <a:schemeClr val="tx1"/>
                    </a:solidFill>
                    <a:latin typeface="Cambria Math"/>
                  </a:rPr>
                  <m:t> →   </m:t>
                </m:r>
              </m:oMath>
            </m:oMathPara>
          </a14:m>
          <a:endParaRPr lang="es-CO" sz="2400" b="1" i="1" kern="1200" dirty="0" smtClean="0">
            <a:solidFill>
              <a:schemeClr val="tx1"/>
            </a:solidFill>
            <a:latin typeface="Cambria Math"/>
          </a:endParaRPr>
        </a:p>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CO" sz="2400" b="1" i="1" kern="1200" smtClean="0">
                        <a:solidFill>
                          <a:schemeClr val="tx1"/>
                        </a:solidFill>
                        <a:latin typeface="Cambria Math"/>
                      </a:rPr>
                    </m:ctrlPr>
                  </m:sSubPr>
                  <m:e>
                    <m:r>
                      <a:rPr lang="es-CO" sz="2400" b="1" i="1" kern="1200" smtClean="0">
                        <a:solidFill>
                          <a:schemeClr val="tx1"/>
                        </a:solidFill>
                        <a:latin typeface="Cambria Math"/>
                      </a:rPr>
                      <m:t>𝒏</m:t>
                    </m:r>
                  </m:e>
                  <m:sub>
                    <m:r>
                      <a:rPr lang="es-CO" sz="2400" b="1" i="1" kern="1200" smtClean="0">
                        <a:solidFill>
                          <a:schemeClr val="tx1"/>
                        </a:solidFill>
                        <a:latin typeface="Cambria Math"/>
                      </a:rPr>
                      <m:t>𝟎</m:t>
                    </m:r>
                  </m:sub>
                </m:sSub>
                <m:r>
                  <a:rPr lang="es-CO" sz="2400" b="1" i="1" kern="1200" smtClean="0">
                    <a:solidFill>
                      <a:schemeClr val="tx1"/>
                    </a:solidFill>
                    <a:latin typeface="Cambria Math"/>
                  </a:rPr>
                  <m:t>=</m:t>
                </m:r>
                <m:f>
                  <m:fPr>
                    <m:ctrlPr>
                      <a:rPr lang="es-CO" sz="2400" b="1" i="1" kern="1200" smtClean="0">
                        <a:solidFill>
                          <a:schemeClr val="tx1"/>
                        </a:solidFill>
                        <a:latin typeface="Cambria Math"/>
                      </a:rPr>
                    </m:ctrlPr>
                  </m:fPr>
                  <m:num>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𝒁</m:t>
                        </m:r>
                      </m:e>
                      <m:sup>
                        <m:r>
                          <a:rPr lang="es-CO" sz="2400" b="1" i="1" kern="1200" smtClean="0">
                            <a:solidFill>
                              <a:schemeClr val="tx1"/>
                            </a:solidFill>
                            <a:latin typeface="Cambria Math"/>
                          </a:rPr>
                          <m:t>𝟐</m:t>
                        </m:r>
                      </m:sup>
                    </m:sSup>
                    <m:r>
                      <a:rPr lang="es-CO" sz="2400" b="1" i="1" kern="1200" smtClean="0">
                        <a:solidFill>
                          <a:schemeClr val="tx1"/>
                        </a:solidFill>
                        <a:latin typeface="Cambria Math"/>
                      </a:rPr>
                      <m:t> </m:t>
                    </m:r>
                    <m:r>
                      <a:rPr lang="es-CO" sz="2400" b="1" i="1" kern="1200" smtClean="0">
                        <a:solidFill>
                          <a:schemeClr val="tx1"/>
                        </a:solidFill>
                        <a:latin typeface="Cambria Math"/>
                      </a:rPr>
                      <m:t>𝑷𝑸</m:t>
                    </m:r>
                  </m:num>
                  <m:den>
                    <m:sSup>
                      <m:sSupPr>
                        <m:ctrlPr>
                          <a:rPr lang="es-CO" sz="2400" b="1" i="1" kern="1200" smtClean="0">
                            <a:solidFill>
                              <a:schemeClr val="tx1"/>
                            </a:solidFill>
                            <a:latin typeface="Cambria Math"/>
                          </a:rPr>
                        </m:ctrlPr>
                      </m:sSupPr>
                      <m:e>
                        <m:r>
                          <a:rPr lang="es-CO" sz="2400" b="1" i="1" kern="1200" smtClean="0">
                            <a:solidFill>
                              <a:schemeClr val="tx1"/>
                            </a:solidFill>
                            <a:latin typeface="Cambria Math"/>
                          </a:rPr>
                          <m:t>𝑬</m:t>
                        </m:r>
                      </m:e>
                      <m:sup>
                        <m:r>
                          <a:rPr lang="es-CO" sz="2400" b="1" i="1" kern="1200" smtClean="0">
                            <a:solidFill>
                              <a:schemeClr val="tx1"/>
                            </a:solidFill>
                            <a:latin typeface="Cambria Math"/>
                          </a:rPr>
                          <m:t>𝟐</m:t>
                        </m:r>
                      </m:sup>
                    </m:sSup>
                  </m:den>
                </m:f>
              </m:oMath>
            </m:oMathPara>
          </a14:m>
          <a:endParaRPr lang="es-CO" sz="2400" b="1" kern="1200" dirty="0">
            <a:solidFill>
              <a:schemeClr val="tx1"/>
            </a:solidFill>
          </a:endParaRPr>
        </a:p>
      </dsp:txBody>
      <dsp:txXfrm rot="-5400000">
        <a:off x="4392488" y="3255432"/>
        <a:ext cx="4392488" cy="1953259"/>
      </dsp:txXfrm>
    </dsp:sp>
    <dsp:sp modelId="{4402B421-0428-4392-9FF3-F9E2E59AEDC2}">
      <dsp:nvSpPr>
        <dsp:cNvPr id="0" name=""/>
        <dsp:cNvSpPr/>
      </dsp:nvSpPr>
      <dsp:spPr>
        <a:xfrm>
          <a:off x="3074741" y="1953259"/>
          <a:ext cx="2635492" cy="1302173"/>
        </a:xfrm>
        <a:prstGeom prst="roundRect">
          <a:avLst/>
        </a:prstGeom>
        <a:solidFill>
          <a:srgbClr val="FFFF00"/>
        </a:solidFill>
        <a:ln w="15875" cap="flat" cmpd="sng" algn="ctr">
          <a:solidFill>
            <a:schemeClr val="accent2">
              <a:shade val="50000"/>
              <a:shade val="75000"/>
              <a:lumMod val="8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solidFill>
            </a:rPr>
            <a:t>TAMAÑO ÓPTIMO EN POBLACIONES FINITAS</a:t>
          </a:r>
        </a:p>
      </dsp:txBody>
      <dsp:txXfrm>
        <a:off x="3138308" y="2016826"/>
        <a:ext cx="2508358" cy="11750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3BAA47-89F9-4512-907C-FE70038890F1}" type="slidenum">
              <a:rPr lang="es-CO" smtClean="0"/>
              <a:pPr/>
              <a:t>‹Nº›</a:t>
            </a:fld>
            <a:endParaRPr lang="es-C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3BAA47-89F9-4512-907C-FE70038890F1}" type="slidenum">
              <a:rPr lang="es-CO" smtClean="0"/>
              <a:pPr/>
              <a:t>‹Nº›</a:t>
            </a:fld>
            <a:endParaRPr lang="es-CO"/>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E3BAA47-89F9-4512-907C-FE70038890F1}" type="slidenum">
              <a:rPr lang="es-CO" smtClean="0"/>
              <a:pPr/>
              <a:t>‹Nº›</a:t>
            </a:fld>
            <a:endParaRPr lang="es-CO"/>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E3BAA47-89F9-4512-907C-FE70038890F1}" type="slidenum">
              <a:rPr lang="es-CO" smtClean="0"/>
              <a:pPr/>
              <a:t>‹Nº›</a:t>
            </a:fld>
            <a:endParaRPr lang="es-C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E3BAA47-89F9-4512-907C-FE70038890F1}" type="slidenum">
              <a:rPr lang="es-CO" smtClean="0"/>
              <a:pPr/>
              <a:t>‹Nº›</a:t>
            </a:fld>
            <a:endParaRPr lang="es-C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D31FA7-1999-499B-B53E-4F9A88394365}" type="datetimeFigureOut">
              <a:rPr lang="es-CO" smtClean="0"/>
              <a:pPr/>
              <a:t>26/05/2013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E3BAA47-89F9-4512-907C-FE70038890F1}" type="slidenum">
              <a:rPr lang="es-CO" smtClean="0"/>
              <a:pPr/>
              <a:t>‹Nº›</a:t>
            </a:fld>
            <a:endParaRPr lang="es-C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3D31FA7-1999-499B-B53E-4F9A88394365}" type="datetimeFigureOut">
              <a:rPr lang="es-CO" smtClean="0"/>
              <a:pPr/>
              <a:t>26/05/2013</a:t>
            </a:fld>
            <a:endParaRPr lang="es-C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3BAA47-89F9-4512-907C-FE70038890F1}" type="slidenum">
              <a:rPr lang="es-CO" smtClean="0"/>
              <a:pPr/>
              <a:t>‹Nº›</a:t>
            </a:fld>
            <a:endParaRPr lang="es-C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61.png"/><Relationship Id="rId5" Type="http://schemas.openxmlformats.org/officeDocument/2006/relationships/diagramColors" Target="../diagrams/colors7.xml"/><Relationship Id="rId10"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8.xml"/><Relationship Id="rId7" Type="http://schemas.openxmlformats.org/officeDocument/2006/relationships/diagramData" Target="../diagrams/data10.xml"/><Relationship Id="rId12" Type="http://schemas.openxmlformats.org/officeDocument/2006/relationships/image" Target="../media/image6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75.png"/><Relationship Id="rId5" Type="http://schemas.openxmlformats.org/officeDocument/2006/relationships/diagramColors" Target="../diagrams/colors8.xml"/><Relationship Id="rId10"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9.xml"/><Relationship Id="rId7" Type="http://schemas.openxmlformats.org/officeDocument/2006/relationships/diagramData" Target="../diagrams/data90.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65.png"/><Relationship Id="rId5" Type="http://schemas.openxmlformats.org/officeDocument/2006/relationships/diagramColors" Target="../diagrams/colors9.xml"/><Relationship Id="rId10"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6.gif"/><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140000">
            <a:off x="380663" y="1830110"/>
            <a:ext cx="5125565" cy="1499299"/>
          </a:xfrm>
        </p:spPr>
        <p:txBody>
          <a:bodyPr>
            <a:normAutofit/>
          </a:bodyPr>
          <a:lstStyle/>
          <a:p>
            <a:pPr algn="ctr"/>
            <a:r>
              <a:rPr lang="es-CO" sz="3200" dirty="0" smtClean="0">
                <a:latin typeface="Cooper Black" pitchFamily="18" charset="0"/>
              </a:rPr>
              <a:t>DISTRIBUCIONES MUESTRALES</a:t>
            </a:r>
            <a:endParaRPr lang="es-CO" sz="3200" dirty="0">
              <a:latin typeface="Cooper Black"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132856"/>
            <a:ext cx="2969914" cy="24155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452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935773"/>
            <a:ext cx="6152788" cy="1392267"/>
          </a:xfrm>
        </p:spPr>
        <p:txBody>
          <a:bodyPr>
            <a:normAutofit fontScale="47500" lnSpcReduction="20000"/>
          </a:bodyPr>
          <a:lstStyle/>
          <a:p>
            <a:pPr algn="just"/>
            <a:r>
              <a:rPr lang="es-MX" dirty="0" smtClean="0"/>
              <a:t>	</a:t>
            </a:r>
            <a:r>
              <a:rPr lang="es-MX" sz="3800" b="0" dirty="0" smtClean="0">
                <a:latin typeface="Arial" pitchFamily="34" charset="0"/>
                <a:cs typeface="Arial" pitchFamily="34" charset="0"/>
              </a:rPr>
              <a:t>Dada </a:t>
            </a:r>
            <a:r>
              <a:rPr lang="es-MX" sz="3800" b="0" dirty="0">
                <a:latin typeface="Arial" pitchFamily="34" charset="0"/>
                <a:cs typeface="Arial" pitchFamily="34" charset="0"/>
              </a:rPr>
              <a:t>una población, si extraemos todas las muestras posibles de un mismo </a:t>
            </a:r>
            <a:r>
              <a:rPr lang="es-MX" sz="3800" b="0" dirty="0" smtClean="0">
                <a:latin typeface="Arial" pitchFamily="34" charset="0"/>
                <a:cs typeface="Arial" pitchFamily="34" charset="0"/>
              </a:rPr>
              <a:t>tamaño, entonces </a:t>
            </a:r>
            <a:r>
              <a:rPr lang="es-MX" sz="3800" b="0" dirty="0">
                <a:latin typeface="Arial" pitchFamily="34" charset="0"/>
                <a:cs typeface="Arial" pitchFamily="34" charset="0"/>
              </a:rPr>
              <a:t>la media de la distribución de todas las medias muéstrales posibles, será igual a la media poblacional. Por tal razón se incluyen todos los elementos.  </a:t>
            </a:r>
            <a:endParaRPr lang="es-CO" sz="3800" b="0" dirty="0">
              <a:latin typeface="Arial" pitchFamily="34" charset="0"/>
              <a:cs typeface="Arial" pitchFamily="34" charset="0"/>
            </a:endParaRPr>
          </a:p>
          <a:p>
            <a:pPr algn="just"/>
            <a:endParaRPr lang="es-CO" dirty="0"/>
          </a:p>
        </p:txBody>
      </p:sp>
      <p:sp>
        <p:nvSpPr>
          <p:cNvPr id="2" name="1 Título"/>
          <p:cNvSpPr>
            <a:spLocks noGrp="1"/>
          </p:cNvSpPr>
          <p:nvPr>
            <p:ph type="title"/>
          </p:nvPr>
        </p:nvSpPr>
        <p:spPr>
          <a:xfrm>
            <a:off x="777838" y="620688"/>
            <a:ext cx="7444308" cy="914400"/>
          </a:xfrm>
        </p:spPr>
        <p:txBody>
          <a:bodyPr>
            <a:normAutofit fontScale="90000"/>
          </a:bodyPr>
          <a:lstStyle/>
          <a:p>
            <a:pPr algn="ctr"/>
            <a:r>
              <a:rPr lang="es-MX" dirty="0" smtClean="0">
                <a:latin typeface="Cooper Black" pitchFamily="18" charset="0"/>
              </a:rPr>
              <a:t/>
            </a:r>
            <a:br>
              <a:rPr lang="es-MX" dirty="0" smtClean="0">
                <a:latin typeface="Cooper Black" pitchFamily="18" charset="0"/>
              </a:rPr>
            </a:br>
            <a:r>
              <a:rPr lang="es-MX" dirty="0" smtClean="0">
                <a:latin typeface="Cooper Black" pitchFamily="18" charset="0"/>
              </a:rPr>
              <a:t>DISTRIBUCIÓN </a:t>
            </a:r>
            <a:r>
              <a:rPr lang="es-MX" dirty="0">
                <a:latin typeface="Cooper Black" pitchFamily="18" charset="0"/>
              </a:rPr>
              <a:t>DE MEDIAS MUESTRALES.</a:t>
            </a:r>
            <a:r>
              <a:rPr lang="es-CO" dirty="0">
                <a:latin typeface="Cooper Black" pitchFamily="18" charset="0"/>
              </a:rPr>
              <a:t/>
            </a:r>
            <a:br>
              <a:rPr lang="es-CO" dirty="0">
                <a:latin typeface="Cooper Black" pitchFamily="18" charset="0"/>
              </a:rPr>
            </a:br>
            <a:endParaRPr lang="es-CO" dirty="0">
              <a:latin typeface="Cooper Black" pitchFamily="18" charset="0"/>
            </a:endParaRPr>
          </a:p>
        </p:txBody>
      </p:sp>
      <mc:AlternateContent xmlns:mc="http://schemas.openxmlformats.org/markup-compatibility/2006" xmlns:a14="http://schemas.microsoft.com/office/drawing/2010/main">
        <mc:Choice Requires="a14">
          <p:sp>
            <p:nvSpPr>
              <p:cNvPr id="4" name="11 Cuadro de texto"/>
              <p:cNvSpPr txBox="1"/>
              <p:nvPr/>
            </p:nvSpPr>
            <p:spPr>
              <a:xfrm>
                <a:off x="3995936" y="3328040"/>
                <a:ext cx="4968552" cy="3197304"/>
              </a:xfrm>
              <a:prstGeom prst="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14:m>
                  <m:oMath xmlns:m="http://schemas.openxmlformats.org/officeDocument/2006/math">
                    <m:sSub>
                      <m:sSubPr>
                        <m:ctrlPr>
                          <a:rPr lang="es-CO" sz="3200" i="1" smtClean="0">
                            <a:solidFill>
                              <a:schemeClr val="tx1"/>
                            </a:solidFill>
                            <a:effectLst/>
                            <a:latin typeface="Cambria Math"/>
                            <a:ea typeface="Century Gothic"/>
                            <a:cs typeface="Times New Roman"/>
                          </a:rPr>
                        </m:ctrlPr>
                      </m:sSubPr>
                      <m:e>
                        <m:r>
                          <a:rPr lang="es-MX" sz="3200" i="1">
                            <a:solidFill>
                              <a:schemeClr val="tx1"/>
                            </a:solidFill>
                            <a:effectLst/>
                            <a:latin typeface="Cambria Math"/>
                            <a:ea typeface="Century Gothic"/>
                            <a:cs typeface="Times New Roman"/>
                          </a:rPr>
                          <m:t>µ</m:t>
                        </m:r>
                      </m:e>
                      <m:sub>
                        <m:r>
                          <a:rPr lang="es-MX" sz="3200" i="1">
                            <a:solidFill>
                              <a:schemeClr val="tx1"/>
                            </a:solidFill>
                            <a:effectLst/>
                            <a:latin typeface="Cambria Math"/>
                            <a:ea typeface="Century Gothic"/>
                            <a:cs typeface="Times New Roman"/>
                          </a:rPr>
                          <m:t>𝑥</m:t>
                        </m:r>
                      </m:sub>
                    </m:sSub>
                  </m:oMath>
                </a14:m>
                <a:r>
                  <a:rPr lang="es-MX" sz="2400" dirty="0">
                    <a:solidFill>
                      <a:schemeClr val="tx1"/>
                    </a:solidFill>
                    <a:effectLst/>
                    <a:ea typeface="Century Gothic"/>
                    <a:cs typeface="Times New Roman"/>
                  </a:rPr>
                  <a:t> = </a:t>
                </a:r>
                <a:r>
                  <a:rPr lang="es-MX" sz="1600" dirty="0">
                    <a:solidFill>
                      <a:schemeClr val="tx1"/>
                    </a:solidFill>
                    <a:effectLst/>
                    <a:latin typeface="Times New Roman"/>
                    <a:ea typeface="Century Gothic"/>
                    <a:cs typeface="Times New Roman"/>
                  </a:rPr>
                  <a:t>Media de todas las medias muéstrales</a:t>
                </a:r>
                <a:endParaRPr lang="es-CO" sz="2400" dirty="0">
                  <a:solidFill>
                    <a:schemeClr val="tx1"/>
                  </a:solidFill>
                  <a:effectLst/>
                  <a:ea typeface="Century Gothic"/>
                  <a:cs typeface="Times New Roman"/>
                </a:endParaRPr>
              </a:p>
              <a:p>
                <a:pPr>
                  <a:spcAft>
                    <a:spcPts val="0"/>
                  </a:spcAft>
                </a:pPr>
                <a14:m>
                  <m:oMath xmlns:m="http://schemas.openxmlformats.org/officeDocument/2006/math">
                    <m:sSub>
                      <m:sSubPr>
                        <m:ctrlPr>
                          <a:rPr lang="es-CO" sz="3200" i="1">
                            <a:solidFill>
                              <a:schemeClr val="tx1"/>
                            </a:solidFill>
                            <a:effectLst/>
                            <a:latin typeface="Cambria Math"/>
                            <a:ea typeface="Century Gothic"/>
                            <a:cs typeface="Times New Roman"/>
                          </a:rPr>
                        </m:ctrlPr>
                      </m:sSubPr>
                      <m:e>
                        <m:r>
                          <a:rPr lang="es-MX" sz="3200" i="1">
                            <a:solidFill>
                              <a:schemeClr val="tx1"/>
                            </a:solidFill>
                            <a:effectLst/>
                            <a:latin typeface="Cambria Math"/>
                            <a:ea typeface="Century Gothic"/>
                            <a:cs typeface="Times New Roman"/>
                          </a:rPr>
                          <m:t>𝜎</m:t>
                        </m:r>
                      </m:e>
                      <m:sub>
                        <m:r>
                          <a:rPr lang="es-MX" sz="3200" i="1">
                            <a:solidFill>
                              <a:schemeClr val="tx1"/>
                            </a:solidFill>
                            <a:effectLst/>
                            <a:latin typeface="Cambria Math"/>
                            <a:ea typeface="Century Gothic"/>
                            <a:cs typeface="Times New Roman"/>
                          </a:rPr>
                          <m:t>𝑥</m:t>
                        </m:r>
                      </m:sub>
                    </m:sSub>
                  </m:oMath>
                </a14:m>
                <a:r>
                  <a:rPr lang="es-MX" sz="2400" dirty="0">
                    <a:solidFill>
                      <a:schemeClr val="tx1"/>
                    </a:solidFill>
                    <a:effectLst/>
                    <a:ea typeface="Century Gothic"/>
                    <a:cs typeface="Times New Roman"/>
                  </a:rPr>
                  <a:t> = </a:t>
                </a:r>
                <a:r>
                  <a:rPr lang="es-MX" sz="1600" dirty="0">
                    <a:solidFill>
                      <a:schemeClr val="tx1"/>
                    </a:solidFill>
                    <a:effectLst/>
                    <a:latin typeface="Times New Roman"/>
                    <a:ea typeface="Century Gothic"/>
                    <a:cs typeface="Times New Roman"/>
                  </a:rPr>
                  <a:t>Desviación típica de todas las medias muéstrales.</a:t>
                </a:r>
                <a:endParaRPr lang="es-CO" sz="2400" dirty="0">
                  <a:solidFill>
                    <a:schemeClr val="tx1"/>
                  </a:solidFill>
                  <a:effectLst/>
                  <a:ea typeface="Century Gothic"/>
                  <a:cs typeface="Times New Roman"/>
                </a:endParaRPr>
              </a:p>
              <a:p>
                <a:pPr>
                  <a:spcAft>
                    <a:spcPts val="0"/>
                  </a:spcAft>
                </a:pPr>
                <a:r>
                  <a:rPr lang="es-MX" sz="1600" dirty="0">
                    <a:solidFill>
                      <a:schemeClr val="tx1"/>
                    </a:solidFill>
                    <a:effectLst/>
                    <a:latin typeface="Times New Roman"/>
                    <a:ea typeface="Century Gothic"/>
                    <a:cs typeface="Times New Roman"/>
                  </a:rPr>
                  <a:t>M     = Numero de muestras posibles  </a:t>
                </a:r>
                <a:endParaRPr lang="es-CO" sz="2400" dirty="0">
                  <a:solidFill>
                    <a:schemeClr val="tx1"/>
                  </a:solidFill>
                  <a:effectLst/>
                  <a:ea typeface="Century Gothic"/>
                  <a:cs typeface="Times New Roman"/>
                </a:endParaRPr>
              </a:p>
              <a:p>
                <a:pPr>
                  <a:spcAft>
                    <a:spcPts val="0"/>
                  </a:spcAft>
                </a:pPr>
                <a14:m>
                  <m:oMathPara xmlns:m="http://schemas.openxmlformats.org/officeDocument/2006/math">
                    <m:oMathParaPr>
                      <m:jc m:val="centerGroup"/>
                    </m:oMathParaPr>
                    <m:oMath xmlns:m="http://schemas.openxmlformats.org/officeDocument/2006/math">
                      <m:r>
                        <a:rPr lang="es-MX" sz="2400" i="1">
                          <a:solidFill>
                            <a:schemeClr val="tx1"/>
                          </a:solidFill>
                          <a:effectLst/>
                          <a:latin typeface="Cambria Math"/>
                          <a:ea typeface="Times New Roman"/>
                          <a:cs typeface="Times New Roman"/>
                        </a:rPr>
                        <m:t>𝑀</m:t>
                      </m:r>
                      <m:r>
                        <a:rPr lang="es-MX" sz="2400" i="1">
                          <a:solidFill>
                            <a:schemeClr val="tx1"/>
                          </a:solidFill>
                          <a:effectLst/>
                          <a:latin typeface="Cambria Math"/>
                          <a:ea typeface="Times New Roman"/>
                          <a:cs typeface="Times New Roman"/>
                        </a:rPr>
                        <m:t>=</m:t>
                      </m:r>
                      <m:d>
                        <m:dPr>
                          <m:ctrlPr>
                            <a:rPr lang="es-CO" sz="2400" i="1">
                              <a:solidFill>
                                <a:schemeClr val="tx1"/>
                              </a:solidFill>
                              <a:effectLst/>
                              <a:latin typeface="Cambria Math"/>
                              <a:ea typeface="Times New Roman"/>
                              <a:cs typeface="Times New Roman"/>
                            </a:rPr>
                          </m:ctrlPr>
                        </m:dPr>
                        <m:e>
                          <m:eqArr>
                            <m:eqArrPr>
                              <m:ctrlPr>
                                <a:rPr lang="es-CO" sz="2400" i="1">
                                  <a:solidFill>
                                    <a:schemeClr val="tx1"/>
                                  </a:solidFill>
                                  <a:effectLst/>
                                  <a:latin typeface="Cambria Math"/>
                                  <a:ea typeface="Times New Roman"/>
                                  <a:cs typeface="Times New Roman"/>
                                </a:rPr>
                              </m:ctrlPr>
                            </m:eqArrPr>
                            <m:e>
                              <m:r>
                                <a:rPr lang="es-MX" sz="2400" i="1">
                                  <a:solidFill>
                                    <a:schemeClr val="tx1"/>
                                  </a:solidFill>
                                  <a:effectLst/>
                                  <a:latin typeface="Cambria Math"/>
                                  <a:ea typeface="Times New Roman"/>
                                  <a:cs typeface="Times New Roman"/>
                                </a:rPr>
                                <m:t>𝑁</m:t>
                              </m:r>
                            </m:e>
                            <m:e>
                              <m:r>
                                <a:rPr lang="es-MX" sz="2400" i="1">
                                  <a:solidFill>
                                    <a:schemeClr val="tx1"/>
                                  </a:solidFill>
                                  <a:effectLst/>
                                  <a:latin typeface="Cambria Math"/>
                                  <a:ea typeface="Times New Roman"/>
                                  <a:cs typeface="Times New Roman"/>
                                </a:rPr>
                                <m:t>𝑛</m:t>
                              </m:r>
                            </m:e>
                          </m:eqArr>
                        </m:e>
                      </m:d>
                      <m:r>
                        <a:rPr lang="es-MX" sz="2400" i="1">
                          <a:solidFill>
                            <a:schemeClr val="tx1"/>
                          </a:solidFill>
                          <a:effectLst/>
                          <a:latin typeface="Cambria Math"/>
                          <a:ea typeface="Times New Roman"/>
                          <a:cs typeface="Times New Roman"/>
                        </a:rPr>
                        <m:t>=   </m:t>
                      </m:r>
                      <m:f>
                        <m:fPr>
                          <m:ctrlPr>
                            <a:rPr lang="es-CO" sz="2400" i="1">
                              <a:solidFill>
                                <a:schemeClr val="tx1"/>
                              </a:solidFill>
                              <a:effectLst/>
                              <a:latin typeface="Cambria Math"/>
                              <a:ea typeface="Times New Roman"/>
                              <a:cs typeface="Times New Roman"/>
                            </a:rPr>
                          </m:ctrlPr>
                        </m:fPr>
                        <m:num>
                          <m:r>
                            <a:rPr lang="es-MX" sz="2400" i="1">
                              <a:solidFill>
                                <a:schemeClr val="tx1"/>
                              </a:solidFill>
                              <a:effectLst/>
                              <a:latin typeface="Cambria Math"/>
                              <a:ea typeface="Century Gothic"/>
                              <a:cs typeface="Times New Roman"/>
                            </a:rPr>
                            <m:t>𝑁</m:t>
                          </m:r>
                          <m:r>
                            <a:rPr lang="es-MX" sz="2400" i="1">
                              <a:solidFill>
                                <a:schemeClr val="tx1"/>
                              </a:solidFill>
                              <a:effectLst/>
                              <a:latin typeface="Cambria Math"/>
                              <a:ea typeface="Century Gothic"/>
                              <a:cs typeface="Times New Roman"/>
                            </a:rPr>
                            <m:t>!  </m:t>
                          </m:r>
                        </m:num>
                        <m:den>
                          <m:r>
                            <a:rPr lang="es-MX" sz="2400">
                              <a:solidFill>
                                <a:schemeClr val="tx1"/>
                              </a:solidFill>
                              <a:effectLst/>
                              <a:latin typeface="Cambria Math"/>
                              <a:ea typeface="Century Gothic"/>
                              <a:cs typeface="Times New Roman"/>
                            </a:rPr>
                            <m:t>(</m:t>
                          </m:r>
                          <m:r>
                            <m:rPr>
                              <m:sty m:val="p"/>
                            </m:rPr>
                            <a:rPr lang="es-MX" sz="2400">
                              <a:solidFill>
                                <a:schemeClr val="tx1"/>
                              </a:solidFill>
                              <a:effectLst/>
                              <a:latin typeface="Cambria Math"/>
                              <a:ea typeface="Century Gothic"/>
                              <a:cs typeface="Times New Roman"/>
                            </a:rPr>
                            <m:t>N</m:t>
                          </m:r>
                          <m:r>
                            <a:rPr lang="es-MX" sz="2400" i="1">
                              <a:solidFill>
                                <a:schemeClr val="tx1"/>
                              </a:solidFill>
                              <a:effectLst/>
                              <a:latin typeface="Cambria Math"/>
                              <a:ea typeface="Century Gothic"/>
                              <a:cs typeface="Times New Roman"/>
                            </a:rPr>
                            <m:t>−</m:t>
                          </m:r>
                          <m:r>
                            <m:rPr>
                              <m:sty m:val="p"/>
                            </m:rPr>
                            <a:rPr lang="es-MX" sz="2400">
                              <a:solidFill>
                                <a:schemeClr val="tx1"/>
                              </a:solidFill>
                              <a:effectLst/>
                              <a:latin typeface="Cambria Math"/>
                              <a:ea typeface="Century Gothic"/>
                              <a:cs typeface="Times New Roman"/>
                            </a:rPr>
                            <m:t>n</m:t>
                          </m:r>
                          <m:r>
                            <a:rPr lang="es-MX" sz="2400">
                              <a:solidFill>
                                <a:schemeClr val="tx1"/>
                              </a:solidFill>
                              <a:effectLst/>
                              <a:latin typeface="Cambria Math"/>
                              <a:ea typeface="Century Gothic"/>
                              <a:cs typeface="Times New Roman"/>
                            </a:rPr>
                            <m:t> !</m:t>
                          </m:r>
                          <m:r>
                            <m:rPr>
                              <m:sty m:val="p"/>
                            </m:rPr>
                            <a:rPr lang="es-MX" sz="2400">
                              <a:solidFill>
                                <a:schemeClr val="tx1"/>
                              </a:solidFill>
                              <a:effectLst/>
                              <a:latin typeface="Cambria Math"/>
                              <a:ea typeface="Century Gothic"/>
                              <a:cs typeface="Times New Roman"/>
                            </a:rPr>
                            <m:t>n</m:t>
                          </m:r>
                          <m:r>
                            <a:rPr lang="es-MX" sz="2400">
                              <a:solidFill>
                                <a:schemeClr val="tx1"/>
                              </a:solidFill>
                              <a:effectLst/>
                              <a:latin typeface="Cambria Math"/>
                              <a:ea typeface="Century Gothic"/>
                              <a:cs typeface="Times New Roman"/>
                            </a:rPr>
                            <m:t> !</m:t>
                          </m:r>
                        </m:den>
                      </m:f>
                    </m:oMath>
                  </m:oMathPara>
                </a14:m>
                <a:endParaRPr lang="es-CO" sz="2400" dirty="0">
                  <a:solidFill>
                    <a:schemeClr val="tx1"/>
                  </a:solidFill>
                  <a:effectLst/>
                  <a:ea typeface="Century Gothic"/>
                  <a:cs typeface="Times New Roman"/>
                </a:endParaRPr>
              </a:p>
              <a:p>
                <a:pPr>
                  <a:spcAft>
                    <a:spcPts val="0"/>
                  </a:spcAft>
                </a:pPr>
                <a:r>
                  <a:rPr lang="es-MX" sz="1600" dirty="0">
                    <a:solidFill>
                      <a:schemeClr val="tx1"/>
                    </a:solidFill>
                    <a:effectLst/>
                    <a:latin typeface="Times New Roman"/>
                    <a:ea typeface="Times New Roman"/>
                    <a:cs typeface="Times New Roman"/>
                  </a:rPr>
                  <a:t>Cuando se hace la selección sin reposición</a:t>
                </a:r>
                <a:endParaRPr lang="es-CO" sz="2400" dirty="0">
                  <a:solidFill>
                    <a:schemeClr val="tx1"/>
                  </a:solidFill>
                  <a:effectLst/>
                  <a:ea typeface="Century Gothic"/>
                  <a:cs typeface="Times New Roman"/>
                </a:endParaRPr>
              </a:p>
              <a:p>
                <a:pPr>
                  <a:spcAft>
                    <a:spcPts val="0"/>
                  </a:spcAft>
                </a:pPr>
                <a:r>
                  <a:rPr lang="es-MX" sz="2400" dirty="0">
                    <a:solidFill>
                      <a:schemeClr val="tx1"/>
                    </a:solidFill>
                    <a:effectLst/>
                    <a:latin typeface="Times New Roman"/>
                    <a:ea typeface="Times New Roman"/>
                    <a:cs typeface="Times New Roman"/>
                  </a:rPr>
                  <a:t> </a:t>
                </a:r>
                <a:endParaRPr lang="es-CO" sz="2400" dirty="0">
                  <a:solidFill>
                    <a:schemeClr val="tx1"/>
                  </a:solidFill>
                  <a:effectLst/>
                  <a:ea typeface="Century Gothic"/>
                  <a:cs typeface="Times New Roman"/>
                </a:endParaRPr>
              </a:p>
              <a:p>
                <a:pPr>
                  <a:spcAft>
                    <a:spcPts val="0"/>
                  </a:spcAft>
                </a:pPr>
                <a14:m>
                  <m:oMath xmlns:m="http://schemas.openxmlformats.org/officeDocument/2006/math">
                    <m:r>
                      <a:rPr lang="es-MX" sz="2000" i="1">
                        <a:solidFill>
                          <a:schemeClr val="tx1"/>
                        </a:solidFill>
                        <a:effectLst/>
                        <a:latin typeface="Cambria Math"/>
                        <a:ea typeface="Times New Roman"/>
                        <a:cs typeface="Times New Roman"/>
                      </a:rPr>
                      <m:t>𝑀</m:t>
                    </m:r>
                    <m:r>
                      <a:rPr lang="es-MX" sz="2000" i="1">
                        <a:solidFill>
                          <a:schemeClr val="tx1"/>
                        </a:solidFill>
                        <a:effectLst/>
                        <a:latin typeface="Cambria Math"/>
                        <a:ea typeface="Times New Roman"/>
                        <a:cs typeface="Times New Roman"/>
                      </a:rPr>
                      <m:t>=</m:t>
                    </m:r>
                    <m:sSup>
                      <m:sSupPr>
                        <m:ctrlPr>
                          <a:rPr lang="es-CO" sz="2000" i="1">
                            <a:solidFill>
                              <a:schemeClr val="tx1"/>
                            </a:solidFill>
                            <a:effectLst/>
                            <a:latin typeface="Cambria Math"/>
                            <a:ea typeface="Times New Roman"/>
                            <a:cs typeface="Times New Roman"/>
                          </a:rPr>
                        </m:ctrlPr>
                      </m:sSupPr>
                      <m:e>
                        <m:r>
                          <a:rPr lang="es-MX" sz="2000" i="1">
                            <a:solidFill>
                              <a:schemeClr val="tx1"/>
                            </a:solidFill>
                            <a:effectLst/>
                            <a:latin typeface="Cambria Math"/>
                            <a:ea typeface="Times New Roman"/>
                            <a:cs typeface="Times New Roman"/>
                          </a:rPr>
                          <m:t>𝑁</m:t>
                        </m:r>
                      </m:e>
                      <m:sup>
                        <m:r>
                          <a:rPr lang="es-MX" sz="2000" i="1">
                            <a:solidFill>
                              <a:schemeClr val="tx1"/>
                            </a:solidFill>
                            <a:effectLst/>
                            <a:latin typeface="Cambria Math"/>
                            <a:ea typeface="Times New Roman"/>
                            <a:cs typeface="Times New Roman"/>
                          </a:rPr>
                          <m:t>𝑛</m:t>
                        </m:r>
                      </m:sup>
                    </m:sSup>
                    <m:r>
                      <a:rPr lang="es-MX" sz="2000" i="1">
                        <a:solidFill>
                          <a:schemeClr val="tx1"/>
                        </a:solidFill>
                        <a:effectLst/>
                        <a:latin typeface="Cambria Math"/>
                        <a:ea typeface="Times New Roman"/>
                        <a:cs typeface="Times New Roman"/>
                      </a:rPr>
                      <m:t> </m:t>
                    </m:r>
                  </m:oMath>
                </a14:m>
                <a:r>
                  <a:rPr lang="es-MX" sz="1200" dirty="0">
                    <a:solidFill>
                      <a:schemeClr val="tx1"/>
                    </a:solidFill>
                    <a:effectLst/>
                    <a:latin typeface="Times New Roman"/>
                    <a:ea typeface="Times New Roman"/>
                    <a:cs typeface="Times New Roman"/>
                  </a:rPr>
                  <a:t>Cuando se hace la selección con reposición</a:t>
                </a:r>
                <a:endParaRPr lang="es-CO" dirty="0">
                  <a:solidFill>
                    <a:schemeClr val="tx1"/>
                  </a:solidFill>
                  <a:effectLst/>
                  <a:ea typeface="Century Gothic"/>
                  <a:cs typeface="Times New Roman"/>
                </a:endParaRPr>
              </a:p>
            </p:txBody>
          </p:sp>
        </mc:Choice>
        <mc:Fallback xmlns="">
          <p:sp>
            <p:nvSpPr>
              <p:cNvPr id="4" name="11 Cuadro de texto"/>
              <p:cNvSpPr txBox="1">
                <a:spLocks noRot="1" noChangeAspect="1" noMove="1" noResize="1" noEditPoints="1" noAdjustHandles="1" noChangeArrowheads="1" noChangeShapeType="1" noTextEdit="1"/>
              </p:cNvSpPr>
              <p:nvPr/>
            </p:nvSpPr>
            <p:spPr>
              <a:xfrm>
                <a:off x="3995936" y="3328040"/>
                <a:ext cx="4968552" cy="3197304"/>
              </a:xfrm>
              <a:prstGeom prst="rect">
                <a:avLst/>
              </a:prstGeom>
              <a:blipFill rotWithShape="1">
                <a:blip r:embed="rId2"/>
                <a:stretch>
                  <a:fillRect/>
                </a:stretch>
              </a:blipFill>
              <a:ln/>
            </p:spPr>
            <p:txBody>
              <a:bodyPr/>
              <a:lstStyle/>
              <a:p>
                <a:r>
                  <a:rPr lang="es-CO">
                    <a:noFill/>
                  </a:rPr>
                  <a:t> </a:t>
                </a:r>
              </a:p>
            </p:txBody>
          </p:sp>
        </mc:Fallback>
      </mc:AlternateContent>
      <p:sp>
        <p:nvSpPr>
          <p:cNvPr id="5" name="4 CuadroTexto"/>
          <p:cNvSpPr txBox="1"/>
          <p:nvPr/>
        </p:nvSpPr>
        <p:spPr>
          <a:xfrm>
            <a:off x="4499992" y="2924944"/>
            <a:ext cx="3960440" cy="369332"/>
          </a:xfrm>
          <a:prstGeom prst="rect">
            <a:avLst/>
          </a:prstGeom>
          <a:noFill/>
        </p:spPr>
        <p:txBody>
          <a:bodyPr wrap="square" rtlCol="0">
            <a:spAutoFit/>
          </a:bodyPr>
          <a:lstStyle/>
          <a:p>
            <a:pPr algn="ctr"/>
            <a:r>
              <a:rPr lang="es-CO" b="1" dirty="0" smtClean="0">
                <a:latin typeface="Arial" pitchFamily="34" charset="0"/>
                <a:cs typeface="Arial" pitchFamily="34" charset="0"/>
              </a:rPr>
              <a:t>TEOREMA</a:t>
            </a:r>
            <a:endParaRPr lang="es-CO" b="1" dirty="0">
              <a:latin typeface="Arial" pitchFamily="34" charset="0"/>
              <a:cs typeface="Arial" pitchFamily="34" charset="0"/>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939363"/>
            <a:ext cx="1598652" cy="1598652"/>
          </a:xfrm>
          <a:prstGeom prst="rect">
            <a:avLst/>
          </a:prstGeom>
          <a:ln>
            <a:noFill/>
          </a:ln>
          <a:effectLst>
            <a:softEdge rad="112500"/>
          </a:effectLst>
        </p:spPr>
      </p:pic>
    </p:spTree>
    <p:extLst>
      <p:ext uri="{BB962C8B-B14F-4D97-AF65-F5344CB8AC3E}">
        <p14:creationId xmlns:p14="http://schemas.microsoft.com/office/powerpoint/2010/main" val="385894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13 Marcador de contenido"/>
              <p:cNvSpPr>
                <a:spLocks noGrp="1"/>
              </p:cNvSpPr>
              <p:nvPr>
                <p:ph idx="1"/>
              </p:nvPr>
            </p:nvSpPr>
            <p:spPr>
              <a:xfrm>
                <a:off x="4211960" y="2852936"/>
                <a:ext cx="4181088" cy="3312368"/>
              </a:xfrm>
            </p:spPr>
            <p:style>
              <a:lnRef idx="3">
                <a:schemeClr val="lt1"/>
              </a:lnRef>
              <a:fillRef idx="1">
                <a:schemeClr val="accent2"/>
              </a:fillRef>
              <a:effectRef idx="1">
                <a:schemeClr val="accent2"/>
              </a:effectRef>
              <a:fontRef idx="minor">
                <a:schemeClr val="lt1"/>
              </a:fontRef>
            </p:style>
            <p:txBody>
              <a:bodyPr>
                <a:normAutofit/>
              </a:bodyPr>
              <a:lstStyle/>
              <a:p>
                <a14:m>
                  <m:oMath xmlns:m="http://schemas.openxmlformats.org/officeDocument/2006/math">
                    <m:sSub>
                      <m:sSubPr>
                        <m:ctrlPr>
                          <a:rPr lang="es-CO" sz="2400" i="1" smtClean="0">
                            <a:solidFill>
                              <a:schemeClr val="tx1"/>
                            </a:solidFill>
                            <a:latin typeface="Cambria Math"/>
                          </a:rPr>
                        </m:ctrlPr>
                      </m:sSubPr>
                      <m:e>
                        <m:r>
                          <a:rPr lang="es-MX" sz="2400" b="1" i="1">
                            <a:solidFill>
                              <a:schemeClr val="tx1"/>
                            </a:solidFill>
                            <a:latin typeface="Cambria Math"/>
                          </a:rPr>
                          <m:t>µ</m:t>
                        </m:r>
                      </m:e>
                      <m:sub>
                        <m:r>
                          <a:rPr lang="es-MX" sz="2400" b="1" i="1">
                            <a:solidFill>
                              <a:schemeClr val="tx1"/>
                            </a:solidFill>
                            <a:latin typeface="Cambria Math"/>
                          </a:rPr>
                          <m:t>𝒙</m:t>
                        </m:r>
                      </m:sub>
                    </m:sSub>
                    <m:r>
                      <a:rPr lang="es-MX" sz="2400" b="1">
                        <a:solidFill>
                          <a:schemeClr val="tx1"/>
                        </a:solidFill>
                        <a:latin typeface="Cambria Math"/>
                      </a:rPr>
                      <m:t>=</m:t>
                    </m:r>
                  </m:oMath>
                </a14:m>
                <a:r>
                  <a:rPr lang="es-MX" sz="1800" b="0" dirty="0">
                    <a:solidFill>
                      <a:schemeClr val="tx1"/>
                    </a:solidFill>
                    <a:latin typeface="Arial" pitchFamily="34" charset="0"/>
                    <a:cs typeface="Arial" pitchFamily="34" charset="0"/>
                  </a:rPr>
                  <a:t>Será  igual a la media poblacional. </a:t>
                </a:r>
                <a:endParaRPr lang="es-CO" sz="1800" b="0" dirty="0">
                  <a:solidFill>
                    <a:schemeClr val="tx1"/>
                  </a:solidFill>
                  <a:latin typeface="Arial" pitchFamily="34" charset="0"/>
                  <a:cs typeface="Arial" pitchFamily="34" charset="0"/>
                </a:endParaRPr>
              </a:p>
              <a:p>
                <a:r>
                  <a:rPr lang="es-MX" sz="1800" b="0" dirty="0">
                    <a:solidFill>
                      <a:schemeClr val="tx1"/>
                    </a:solidFill>
                    <a:latin typeface="Arial" pitchFamily="34" charset="0"/>
                    <a:cs typeface="Arial" pitchFamily="34" charset="0"/>
                  </a:rPr>
                  <a:t> </a:t>
                </a:r>
                <a:endParaRPr lang="es-CO" sz="1800" b="0" dirty="0">
                  <a:solidFill>
                    <a:schemeClr val="tx1"/>
                  </a:solidFill>
                  <a:latin typeface="Arial" pitchFamily="34" charset="0"/>
                  <a:cs typeface="Arial" pitchFamily="34" charset="0"/>
                </a:endParaRPr>
              </a:p>
              <a:p>
                <a14:m>
                  <m:oMath xmlns:m="http://schemas.openxmlformats.org/officeDocument/2006/math">
                    <m:sSub>
                      <m:sSubPr>
                        <m:ctrlPr>
                          <a:rPr lang="es-CO" sz="2400" i="1">
                            <a:solidFill>
                              <a:schemeClr val="tx1"/>
                            </a:solidFill>
                            <a:latin typeface="Cambria Math"/>
                          </a:rPr>
                        </m:ctrlPr>
                      </m:sSubPr>
                      <m:e>
                        <m:r>
                          <a:rPr lang="es-MX" sz="2400" b="1" i="1">
                            <a:solidFill>
                              <a:schemeClr val="tx1"/>
                            </a:solidFill>
                            <a:latin typeface="Cambria Math"/>
                          </a:rPr>
                          <m:t>µ</m:t>
                        </m:r>
                      </m:e>
                      <m:sub>
                        <m:r>
                          <a:rPr lang="es-MX" sz="2400" b="1" i="1">
                            <a:solidFill>
                              <a:schemeClr val="tx1"/>
                            </a:solidFill>
                            <a:latin typeface="Cambria Math"/>
                          </a:rPr>
                          <m:t>𝒙</m:t>
                        </m:r>
                      </m:sub>
                    </m:sSub>
                    <m:r>
                      <a:rPr lang="es-MX" sz="2400" b="1" i="1">
                        <a:solidFill>
                          <a:schemeClr val="tx1"/>
                        </a:solidFill>
                        <a:latin typeface="Cambria Math"/>
                      </a:rPr>
                      <m:t> </m:t>
                    </m:r>
                    <m:f>
                      <m:fPr>
                        <m:ctrlPr>
                          <a:rPr lang="es-CO" sz="2400" i="1">
                            <a:solidFill>
                              <a:schemeClr val="tx1"/>
                            </a:solidFill>
                            <a:latin typeface="Cambria Math"/>
                          </a:rPr>
                        </m:ctrlPr>
                      </m:fPr>
                      <m:num>
                        <m:nary>
                          <m:naryPr>
                            <m:chr m:val="∑"/>
                            <m:subHide m:val="on"/>
                            <m:supHide m:val="on"/>
                            <m:ctrlPr>
                              <a:rPr lang="es-CO" sz="2400" i="1">
                                <a:solidFill>
                                  <a:schemeClr val="tx1"/>
                                </a:solidFill>
                                <a:latin typeface="Cambria Math"/>
                              </a:rPr>
                            </m:ctrlPr>
                          </m:naryPr>
                          <m:sub/>
                          <m:sup/>
                          <m:e>
                            <m:sSub>
                              <m:sSubPr>
                                <m:ctrlPr>
                                  <a:rPr lang="es-CO" sz="2400" i="1">
                                    <a:solidFill>
                                      <a:schemeClr val="tx1"/>
                                    </a:solidFill>
                                    <a:latin typeface="Cambria Math"/>
                                  </a:rPr>
                                </m:ctrlPr>
                              </m:sSubPr>
                              <m:e>
                                <m:r>
                                  <a:rPr lang="es-MX" sz="2400" b="1" i="1">
                                    <a:solidFill>
                                      <a:schemeClr val="tx1"/>
                                    </a:solidFill>
                                    <a:latin typeface="Cambria Math"/>
                                  </a:rPr>
                                  <m:t>µ</m:t>
                                </m:r>
                              </m:e>
                              <m:sub>
                                <m:r>
                                  <a:rPr lang="es-MX" sz="2400" b="1" i="1">
                                    <a:solidFill>
                                      <a:schemeClr val="tx1"/>
                                    </a:solidFill>
                                    <a:latin typeface="Cambria Math"/>
                                  </a:rPr>
                                  <m:t>𝒙</m:t>
                                </m:r>
                              </m:sub>
                            </m:sSub>
                          </m:e>
                        </m:nary>
                      </m:num>
                      <m:den>
                        <m:r>
                          <a:rPr lang="es-MX" sz="2400" b="1" i="1">
                            <a:solidFill>
                              <a:schemeClr val="tx1"/>
                            </a:solidFill>
                            <a:latin typeface="Cambria Math"/>
                          </a:rPr>
                          <m:t>𝑴</m:t>
                        </m:r>
                      </m:den>
                    </m:f>
                    <m:r>
                      <a:rPr lang="es-MX" sz="2400" b="1" i="1">
                        <a:solidFill>
                          <a:schemeClr val="tx1"/>
                        </a:solidFill>
                        <a:latin typeface="Cambria Math"/>
                      </a:rPr>
                      <m:t>=</m:t>
                    </m:r>
                    <m:f>
                      <m:fPr>
                        <m:ctrlPr>
                          <a:rPr lang="es-CO" sz="2400" b="0" i="1">
                            <a:solidFill>
                              <a:schemeClr val="tx1"/>
                            </a:solidFill>
                            <a:latin typeface="Cambria Math"/>
                          </a:rPr>
                        </m:ctrlPr>
                      </m:fPr>
                      <m:num>
                        <m:sSub>
                          <m:sSubPr>
                            <m:ctrlPr>
                              <a:rPr lang="es-CO" sz="2400" b="0" i="1">
                                <a:solidFill>
                                  <a:schemeClr val="tx1"/>
                                </a:solidFill>
                                <a:latin typeface="Cambria Math"/>
                              </a:rPr>
                            </m:ctrlPr>
                          </m:sSubPr>
                          <m:e>
                            <m:r>
                              <a:rPr lang="es-MX" sz="2400" b="0" i="1">
                                <a:solidFill>
                                  <a:schemeClr val="tx1"/>
                                </a:solidFill>
                                <a:latin typeface="Cambria Math"/>
                              </a:rPr>
                              <m:t>𝑋</m:t>
                            </m:r>
                          </m:e>
                          <m:sub>
                            <m:r>
                              <a:rPr lang="es-MX" sz="2400" b="0" i="1">
                                <a:solidFill>
                                  <a:schemeClr val="tx1"/>
                                </a:solidFill>
                                <a:latin typeface="Cambria Math"/>
                              </a:rPr>
                              <m:t>1+</m:t>
                            </m:r>
                          </m:sub>
                        </m:sSub>
                        <m:sSub>
                          <m:sSubPr>
                            <m:ctrlPr>
                              <a:rPr lang="es-CO" sz="2400" b="0" i="1">
                                <a:solidFill>
                                  <a:schemeClr val="tx1"/>
                                </a:solidFill>
                                <a:latin typeface="Cambria Math"/>
                              </a:rPr>
                            </m:ctrlPr>
                          </m:sSubPr>
                          <m:e>
                            <m:r>
                              <a:rPr lang="es-MX" sz="2400" b="0" i="1">
                                <a:solidFill>
                                  <a:schemeClr val="tx1"/>
                                </a:solidFill>
                                <a:latin typeface="Cambria Math"/>
                              </a:rPr>
                              <m:t>𝑋</m:t>
                            </m:r>
                          </m:e>
                          <m:sub>
                            <m:r>
                              <a:rPr lang="es-MX" sz="2400" b="0" i="1">
                                <a:solidFill>
                                  <a:schemeClr val="tx1"/>
                                </a:solidFill>
                                <a:latin typeface="Cambria Math"/>
                              </a:rPr>
                              <m:t>2+</m:t>
                            </m:r>
                          </m:sub>
                        </m:sSub>
                        <m:sSub>
                          <m:sSubPr>
                            <m:ctrlPr>
                              <a:rPr lang="es-CO" sz="2400" b="0" i="1">
                                <a:solidFill>
                                  <a:schemeClr val="tx1"/>
                                </a:solidFill>
                                <a:latin typeface="Cambria Math"/>
                              </a:rPr>
                            </m:ctrlPr>
                          </m:sSubPr>
                          <m:e>
                            <m:r>
                              <a:rPr lang="es-MX" sz="2400" b="0" i="1">
                                <a:solidFill>
                                  <a:schemeClr val="tx1"/>
                                </a:solidFill>
                                <a:latin typeface="Cambria Math"/>
                              </a:rPr>
                              <m:t>𝑋</m:t>
                            </m:r>
                          </m:e>
                          <m:sub>
                            <m:r>
                              <a:rPr lang="es-MX" sz="2400" b="0" i="1">
                                <a:solidFill>
                                  <a:schemeClr val="tx1"/>
                                </a:solidFill>
                                <a:latin typeface="Cambria Math"/>
                              </a:rPr>
                              <m:t>3……+</m:t>
                            </m:r>
                            <m:sSub>
                              <m:sSubPr>
                                <m:ctrlPr>
                                  <a:rPr lang="es-CO" sz="2400" b="0" i="1">
                                    <a:solidFill>
                                      <a:schemeClr val="tx1"/>
                                    </a:solidFill>
                                    <a:latin typeface="Cambria Math"/>
                                  </a:rPr>
                                </m:ctrlPr>
                              </m:sSubPr>
                              <m:e>
                                <m:r>
                                  <a:rPr lang="es-MX" sz="2400" b="0" i="1">
                                    <a:solidFill>
                                      <a:schemeClr val="tx1"/>
                                    </a:solidFill>
                                    <a:latin typeface="Cambria Math"/>
                                  </a:rPr>
                                  <m:t>𝑋</m:t>
                                </m:r>
                              </m:e>
                              <m:sub>
                                <m:r>
                                  <a:rPr lang="es-MX" sz="2400" b="0" i="1">
                                    <a:solidFill>
                                      <a:schemeClr val="tx1"/>
                                    </a:solidFill>
                                    <a:latin typeface="Cambria Math"/>
                                  </a:rPr>
                                  <m:t>𝑀</m:t>
                                </m:r>
                              </m:sub>
                            </m:sSub>
                            <m:r>
                              <a:rPr lang="es-MX" sz="2400" b="0" i="1">
                                <a:solidFill>
                                  <a:schemeClr val="tx1"/>
                                </a:solidFill>
                                <a:latin typeface="Cambria Math"/>
                              </a:rPr>
                              <m:t> </m:t>
                            </m:r>
                          </m:sub>
                        </m:sSub>
                      </m:num>
                      <m:den>
                        <m:r>
                          <a:rPr lang="es-MX" sz="2400" b="0" i="1">
                            <a:solidFill>
                              <a:schemeClr val="tx1"/>
                            </a:solidFill>
                            <a:latin typeface="Cambria Math"/>
                          </a:rPr>
                          <m:t>𝑀</m:t>
                        </m:r>
                      </m:den>
                    </m:f>
                  </m:oMath>
                </a14:m>
                <a:r>
                  <a:rPr lang="es-MX" sz="1800" b="0" dirty="0">
                    <a:solidFill>
                      <a:schemeClr val="tx1"/>
                    </a:solidFill>
                    <a:latin typeface="Arial" pitchFamily="34" charset="0"/>
                    <a:cs typeface="Arial" pitchFamily="34" charset="0"/>
                  </a:rPr>
                  <a:t> = µ</a:t>
                </a:r>
                <a:endParaRPr lang="es-CO" sz="1800" b="0" dirty="0">
                  <a:solidFill>
                    <a:schemeClr val="tx1"/>
                  </a:solidFill>
                  <a:latin typeface="Arial" pitchFamily="34" charset="0"/>
                  <a:cs typeface="Arial" pitchFamily="34" charset="0"/>
                </a:endParaRPr>
              </a:p>
              <a:p>
                <a:r>
                  <a:rPr lang="es-MX" sz="1800" b="0" dirty="0">
                    <a:solidFill>
                      <a:schemeClr val="tx1"/>
                    </a:solidFill>
                    <a:latin typeface="Arial" pitchFamily="34" charset="0"/>
                    <a:cs typeface="Arial" pitchFamily="34" charset="0"/>
                  </a:rPr>
                  <a:t> </a:t>
                </a:r>
                <a:endParaRPr lang="es-CO" sz="1800" b="0" dirty="0">
                  <a:solidFill>
                    <a:schemeClr val="tx1"/>
                  </a:solidFill>
                  <a:latin typeface="Arial" pitchFamily="34" charset="0"/>
                  <a:cs typeface="Arial" pitchFamily="34" charset="0"/>
                </a:endParaRPr>
              </a:p>
              <a:p>
                <a14:m>
                  <m:oMath xmlns:m="http://schemas.openxmlformats.org/officeDocument/2006/math">
                    <m:sSub>
                      <m:sSubPr>
                        <m:ctrlPr>
                          <a:rPr lang="es-CO" sz="2200" b="0" i="1">
                            <a:solidFill>
                              <a:schemeClr val="tx1"/>
                            </a:solidFill>
                            <a:latin typeface="Cambria Math"/>
                          </a:rPr>
                        </m:ctrlPr>
                      </m:sSubPr>
                      <m:e>
                        <m:r>
                          <a:rPr lang="es-MX" sz="2200" b="0" i="1">
                            <a:solidFill>
                              <a:schemeClr val="tx1"/>
                            </a:solidFill>
                            <a:latin typeface="Cambria Math"/>
                          </a:rPr>
                          <m:t>µ=µ</m:t>
                        </m:r>
                      </m:e>
                      <m:sub>
                        <m:r>
                          <a:rPr lang="es-MX" sz="2200" b="0" i="1">
                            <a:solidFill>
                              <a:schemeClr val="tx1"/>
                            </a:solidFill>
                            <a:latin typeface="Cambria Math"/>
                          </a:rPr>
                          <m:t>𝑥</m:t>
                        </m:r>
                      </m:sub>
                    </m:sSub>
                  </m:oMath>
                </a14:m>
                <a:r>
                  <a:rPr lang="es-MX" sz="1800" b="0" dirty="0">
                    <a:solidFill>
                      <a:schemeClr val="tx1"/>
                    </a:solidFill>
                    <a:latin typeface="Arial" pitchFamily="34" charset="0"/>
                    <a:cs typeface="Arial" pitchFamily="34" charset="0"/>
                  </a:rPr>
                  <a:t>   Media de la distribución de muestreo.</a:t>
                </a:r>
                <a:endParaRPr lang="es-CO" sz="1800" b="0" dirty="0">
                  <a:solidFill>
                    <a:schemeClr val="tx1"/>
                  </a:solidFill>
                  <a:latin typeface="Arial" pitchFamily="34" charset="0"/>
                  <a:cs typeface="Arial" pitchFamily="34" charset="0"/>
                </a:endParaRPr>
              </a:p>
              <a:p>
                <a:endParaRPr lang="es-CO" dirty="0">
                  <a:solidFill>
                    <a:schemeClr val="tx1"/>
                  </a:solidFill>
                </a:endParaRPr>
              </a:p>
            </p:txBody>
          </p:sp>
        </mc:Choice>
        <mc:Fallback xmlns="">
          <p:sp>
            <p:nvSpPr>
              <p:cNvPr id="14" name="13 Marcador de contenido"/>
              <p:cNvSpPr>
                <a:spLocks noGrp="1" noRot="1" noChangeAspect="1" noMove="1" noResize="1" noEditPoints="1" noAdjustHandles="1" noChangeArrowheads="1" noChangeShapeType="1" noTextEdit="1"/>
              </p:cNvSpPr>
              <p:nvPr>
                <p:ph idx="1"/>
              </p:nvPr>
            </p:nvSpPr>
            <p:spPr>
              <a:xfrm>
                <a:off x="4211960" y="2852936"/>
                <a:ext cx="4181088" cy="3312368"/>
              </a:xfrm>
              <a:blipFill rotWithShape="1">
                <a:blip r:embed="rId2"/>
                <a:stretch>
                  <a:fillRect l="-2029" t="-1463" r="-2029"/>
                </a:stretch>
              </a:blipFill>
            </p:spPr>
            <p:txBody>
              <a:bodyPr/>
              <a:lstStyle/>
              <a:p>
                <a:r>
                  <a:rPr lang="es-CO">
                    <a:noFill/>
                  </a:rPr>
                  <a:t> </a:t>
                </a:r>
              </a:p>
            </p:txBody>
          </p:sp>
        </mc:Fallback>
      </mc:AlternateContent>
      <p:sp>
        <p:nvSpPr>
          <p:cNvPr id="4" name="1 Título"/>
          <p:cNvSpPr>
            <a:spLocks noGrp="1"/>
          </p:cNvSpPr>
          <p:nvPr>
            <p:ph type="title"/>
          </p:nvPr>
        </p:nvSpPr>
        <p:spPr>
          <a:xfrm>
            <a:off x="827584" y="548680"/>
            <a:ext cx="7520940" cy="548640"/>
          </a:xfrm>
        </p:spPr>
        <p:txBody>
          <a:bodyPr>
            <a:normAutofit fontScale="90000"/>
          </a:bodyPr>
          <a:lstStyle/>
          <a:p>
            <a:pPr algn="ctr"/>
            <a:r>
              <a:rPr lang="es-MX" dirty="0" smtClean="0">
                <a:latin typeface="Cooper Black" pitchFamily="18" charset="0"/>
              </a:rPr>
              <a:t/>
            </a:r>
            <a:br>
              <a:rPr lang="es-MX" dirty="0" smtClean="0">
                <a:latin typeface="Cooper Black" pitchFamily="18" charset="0"/>
              </a:rPr>
            </a:br>
            <a:r>
              <a:rPr lang="es-MX" dirty="0" smtClean="0">
                <a:latin typeface="Cooper Black" pitchFamily="18" charset="0"/>
              </a:rPr>
              <a:t>DISTRIBUCIÓN </a:t>
            </a:r>
            <a:r>
              <a:rPr lang="es-MX" dirty="0">
                <a:latin typeface="Cooper Black" pitchFamily="18" charset="0"/>
              </a:rPr>
              <a:t>DE MEDIAS MUESTRALES.</a:t>
            </a:r>
            <a:r>
              <a:rPr lang="es-CO" dirty="0">
                <a:latin typeface="Cooper Black" pitchFamily="18" charset="0"/>
              </a:rPr>
              <a:t/>
            </a:r>
            <a:br>
              <a:rPr lang="es-CO" dirty="0">
                <a:latin typeface="Cooper Black" pitchFamily="18" charset="0"/>
              </a:rPr>
            </a:br>
            <a:endParaRPr lang="es-CO" dirty="0">
              <a:latin typeface="Cooper Black" pitchFamily="18" charset="0"/>
            </a:endParaRPr>
          </a:p>
        </p:txBody>
      </p:sp>
      <p:sp>
        <p:nvSpPr>
          <p:cNvPr id="15" name="14 Flecha derecha"/>
          <p:cNvSpPr/>
          <p:nvPr/>
        </p:nvSpPr>
        <p:spPr>
          <a:xfrm>
            <a:off x="3112484" y="2751913"/>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7" name="16 CuadroTexto"/>
          <p:cNvSpPr txBox="1"/>
          <p:nvPr/>
        </p:nvSpPr>
        <p:spPr>
          <a:xfrm>
            <a:off x="585084" y="2708920"/>
            <a:ext cx="2520280" cy="584775"/>
          </a:xfrm>
          <a:prstGeom prst="rect">
            <a:avLst/>
          </a:prstGeom>
          <a:noFill/>
        </p:spPr>
        <p:txBody>
          <a:bodyPr wrap="square" rtlCol="0">
            <a:spAutoFit/>
          </a:bodyPr>
          <a:lstStyle/>
          <a:p>
            <a:r>
              <a:rPr lang="es-CO" sz="3200" dirty="0" smtClean="0">
                <a:latin typeface="Cooper Black" pitchFamily="18" charset="0"/>
              </a:rPr>
              <a:t>LA MEDIA</a:t>
            </a:r>
            <a:endParaRPr lang="es-CO" sz="3200" dirty="0">
              <a:latin typeface="Cooper Black" pitchFamily="18"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9518">
            <a:off x="808692" y="3914164"/>
            <a:ext cx="2284973" cy="2284973"/>
          </a:xfrm>
          <a:prstGeom prst="rect">
            <a:avLst/>
          </a:prstGeom>
          <a:ln>
            <a:noFill/>
          </a:ln>
          <a:effectLst>
            <a:softEdge rad="112500"/>
          </a:effectLst>
        </p:spPr>
      </p:pic>
    </p:spTree>
    <p:extLst>
      <p:ext uri="{BB962C8B-B14F-4D97-AF65-F5344CB8AC3E}">
        <p14:creationId xmlns:p14="http://schemas.microsoft.com/office/powerpoint/2010/main" val="1209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851920" y="1908302"/>
                <a:ext cx="4896544" cy="1880738"/>
              </a:xfrm>
            </p:spPr>
            <p:style>
              <a:lnRef idx="3">
                <a:schemeClr val="lt1"/>
              </a:lnRef>
              <a:fillRef idx="1">
                <a:schemeClr val="accent2"/>
              </a:fillRef>
              <a:effectRef idx="1">
                <a:schemeClr val="accent2"/>
              </a:effectRef>
              <a:fontRef idx="minor">
                <a:schemeClr val="lt1"/>
              </a:fontRef>
            </p:style>
            <p:txBody>
              <a:bodyPr>
                <a:noAutofit/>
              </a:bodyPr>
              <a:lstStyle/>
              <a:p>
                <a:r>
                  <a:rPr lang="es-MX" sz="1800" dirty="0" smtClean="0">
                    <a:solidFill>
                      <a:schemeClr val="tx1"/>
                    </a:solidFill>
                    <a:latin typeface="Arial" pitchFamily="34" charset="0"/>
                    <a:cs typeface="Arial" pitchFamily="34" charset="0"/>
                  </a:rPr>
                  <a:t>De todas las medias muéstrales </a:t>
                </a:r>
                <a14:m>
                  <m:oMath xmlns:m="http://schemas.openxmlformats.org/officeDocument/2006/math">
                    <m:sSubSup>
                      <m:sSubSupPr>
                        <m:ctrlPr>
                          <a:rPr lang="es-CO" sz="1800" i="1">
                            <a:solidFill>
                              <a:schemeClr val="tx1"/>
                            </a:solidFill>
                            <a:latin typeface="Cambria Math"/>
                          </a:rPr>
                        </m:ctrlPr>
                      </m:sSubSupPr>
                      <m:e>
                        <m:r>
                          <a:rPr lang="es-MX" sz="1800" i="1">
                            <a:solidFill>
                              <a:schemeClr val="tx1"/>
                            </a:solidFill>
                            <a:latin typeface="Cambria Math"/>
                          </a:rPr>
                          <m:t>𝜎</m:t>
                        </m:r>
                      </m:e>
                      <m:sub>
                        <m:r>
                          <a:rPr lang="es-MX" sz="1800" i="1">
                            <a:solidFill>
                              <a:schemeClr val="tx1"/>
                            </a:solidFill>
                            <a:latin typeface="Cambria Math"/>
                          </a:rPr>
                          <m:t>𝑥</m:t>
                        </m:r>
                      </m:sub>
                      <m:sup>
                        <m:r>
                          <a:rPr lang="es-MX" sz="1800" i="1">
                            <a:solidFill>
                              <a:schemeClr val="tx1"/>
                            </a:solidFill>
                            <a:latin typeface="Cambria Math"/>
                          </a:rPr>
                          <m:t>2</m:t>
                        </m:r>
                      </m:sup>
                    </m:sSubSup>
                  </m:oMath>
                </a14:m>
                <a:r>
                  <a:rPr lang="es-MX" sz="1800" dirty="0">
                    <a:solidFill>
                      <a:schemeClr val="tx1"/>
                    </a:solidFill>
                    <a:latin typeface="Arial" pitchFamily="34" charset="0"/>
                    <a:cs typeface="Arial" pitchFamily="34" charset="0"/>
                  </a:rPr>
                  <a:t> y el error estándar de la media será igual a </a:t>
                </a:r>
                <a14:m>
                  <m:oMath xmlns:m="http://schemas.openxmlformats.org/officeDocument/2006/math">
                    <m:sSub>
                      <m:sSubPr>
                        <m:ctrlPr>
                          <a:rPr lang="es-CO" sz="1800" i="1">
                            <a:solidFill>
                              <a:schemeClr val="tx1"/>
                            </a:solidFill>
                            <a:latin typeface="Cambria Math"/>
                          </a:rPr>
                        </m:ctrlPr>
                      </m:sSubPr>
                      <m:e>
                        <m:r>
                          <a:rPr lang="es-MX" sz="1800" i="1">
                            <a:solidFill>
                              <a:schemeClr val="tx1"/>
                            </a:solidFill>
                            <a:latin typeface="Cambria Math"/>
                          </a:rPr>
                          <m:t>𝜎</m:t>
                        </m:r>
                      </m:e>
                      <m:sub>
                        <m:r>
                          <a:rPr lang="es-MX" sz="1800" i="1">
                            <a:solidFill>
                              <a:schemeClr val="tx1"/>
                            </a:solidFill>
                            <a:latin typeface="Cambria Math"/>
                          </a:rPr>
                          <m:t>𝑥</m:t>
                        </m:r>
                      </m:sub>
                    </m:sSub>
                  </m:oMath>
                </a14:m>
                <a:endParaRPr lang="es-CO" sz="1800" dirty="0">
                  <a:solidFill>
                    <a:schemeClr val="tx1"/>
                  </a:solidFill>
                  <a:latin typeface="Arial" pitchFamily="34" charset="0"/>
                  <a:cs typeface="Arial" pitchFamily="34" charset="0"/>
                </a:endParaRPr>
              </a:p>
              <a:p>
                <a14:m>
                  <m:oMath xmlns:m="http://schemas.openxmlformats.org/officeDocument/2006/math">
                    <m:sSub>
                      <m:sSubPr>
                        <m:ctrlPr>
                          <a:rPr lang="es-CO" sz="1800" i="1">
                            <a:solidFill>
                              <a:schemeClr val="tx1"/>
                            </a:solidFill>
                            <a:latin typeface="Cambria Math"/>
                          </a:rPr>
                        </m:ctrlPr>
                      </m:sSubPr>
                      <m:e>
                        <m:r>
                          <a:rPr lang="es-MX" sz="1800" i="1">
                            <a:solidFill>
                              <a:schemeClr val="tx1"/>
                            </a:solidFill>
                            <a:latin typeface="Cambria Math"/>
                          </a:rPr>
                          <m:t>𝜎</m:t>
                        </m:r>
                      </m:e>
                      <m:sub>
                        <m:r>
                          <a:rPr lang="es-MX" sz="1800" i="1">
                            <a:solidFill>
                              <a:schemeClr val="tx1"/>
                            </a:solidFill>
                            <a:latin typeface="Cambria Math"/>
                          </a:rPr>
                          <m:t>𝑥</m:t>
                        </m:r>
                      </m:sub>
                    </m:sSub>
                    <m:r>
                      <a:rPr lang="es-MX" sz="1800" i="1">
                        <a:solidFill>
                          <a:schemeClr val="tx1"/>
                        </a:solidFill>
                        <a:latin typeface="Cambria Math"/>
                      </a:rPr>
                      <m:t>= </m:t>
                    </m:r>
                    <m:rad>
                      <m:radPr>
                        <m:degHide m:val="on"/>
                        <m:ctrlPr>
                          <a:rPr lang="es-CO" sz="1800" i="1">
                            <a:solidFill>
                              <a:schemeClr val="tx1"/>
                            </a:solidFill>
                            <a:latin typeface="Cambria Math"/>
                          </a:rPr>
                        </m:ctrlPr>
                      </m:radPr>
                      <m:deg/>
                      <m:e>
                        <m:f>
                          <m:fPr>
                            <m:ctrlPr>
                              <a:rPr lang="es-CO" sz="1800" i="1">
                                <a:solidFill>
                                  <a:schemeClr val="tx1"/>
                                </a:solidFill>
                                <a:latin typeface="Cambria Math"/>
                              </a:rPr>
                            </m:ctrlPr>
                          </m:fPr>
                          <m:num>
                            <m:r>
                              <a:rPr lang="es-MX" sz="1800" i="1">
                                <a:solidFill>
                                  <a:schemeClr val="tx1"/>
                                </a:solidFill>
                                <a:latin typeface="Cambria Math"/>
                              </a:rPr>
                              <m:t>∑</m:t>
                            </m:r>
                            <m:d>
                              <m:dPr>
                                <m:ctrlPr>
                                  <a:rPr lang="es-CO" sz="1800" i="1">
                                    <a:solidFill>
                                      <a:schemeClr val="tx1"/>
                                    </a:solidFill>
                                    <a:latin typeface="Cambria Math"/>
                                  </a:rPr>
                                </m:ctrlPr>
                              </m:dPr>
                              <m:e>
                                <m:sSub>
                                  <m:sSubPr>
                                    <m:ctrlPr>
                                      <a:rPr lang="es-CO" sz="1800" i="1">
                                        <a:solidFill>
                                          <a:schemeClr val="tx1"/>
                                        </a:solidFill>
                                        <a:latin typeface="Cambria Math"/>
                                      </a:rPr>
                                    </m:ctrlPr>
                                  </m:sSubPr>
                                  <m:e>
                                    <m:r>
                                      <a:rPr lang="es-MX" sz="1800" i="1">
                                        <a:solidFill>
                                          <a:schemeClr val="tx1"/>
                                        </a:solidFill>
                                        <a:latin typeface="Cambria Math"/>
                                      </a:rPr>
                                      <m:t>𝑥</m:t>
                                    </m:r>
                                  </m:e>
                                  <m:sub>
                                    <m:r>
                                      <a:rPr lang="es-MX" sz="1800" i="1">
                                        <a:solidFill>
                                          <a:schemeClr val="tx1"/>
                                        </a:solidFill>
                                        <a:latin typeface="Cambria Math"/>
                                      </a:rPr>
                                      <m:t>!− µ</m:t>
                                    </m:r>
                                  </m:sub>
                                </m:sSub>
                              </m:e>
                            </m:d>
                            <m:r>
                              <a:rPr lang="es-MX" sz="1800" i="1">
                                <a:solidFill>
                                  <a:schemeClr val="tx1"/>
                                </a:solidFill>
                                <a:latin typeface="Cambria Math"/>
                              </a:rPr>
                              <m:t>2</m:t>
                            </m:r>
                          </m:num>
                          <m:den>
                            <m:r>
                              <a:rPr lang="es-MX" sz="1800" i="1">
                                <a:solidFill>
                                  <a:schemeClr val="tx1"/>
                                </a:solidFill>
                                <a:latin typeface="Cambria Math"/>
                              </a:rPr>
                              <m:t>𝑀</m:t>
                            </m:r>
                          </m:den>
                        </m:f>
                      </m:e>
                    </m:rad>
                    <m:r>
                      <a:rPr lang="es-MX" sz="1800" i="1">
                        <a:solidFill>
                          <a:schemeClr val="tx1"/>
                        </a:solidFill>
                        <a:latin typeface="Cambria Math"/>
                      </a:rPr>
                      <m:t>=</m:t>
                    </m:r>
                    <m:rad>
                      <m:radPr>
                        <m:degHide m:val="on"/>
                        <m:ctrlPr>
                          <a:rPr lang="es-CO" sz="1800" i="1">
                            <a:solidFill>
                              <a:schemeClr val="tx1"/>
                            </a:solidFill>
                            <a:latin typeface="Cambria Math"/>
                          </a:rPr>
                        </m:ctrlPr>
                      </m:radPr>
                      <m:deg/>
                      <m:e>
                        <m:f>
                          <m:fPr>
                            <m:ctrlPr>
                              <a:rPr lang="es-CO" sz="1800" i="1">
                                <a:solidFill>
                                  <a:schemeClr val="tx1"/>
                                </a:solidFill>
                                <a:latin typeface="Cambria Math"/>
                              </a:rPr>
                            </m:ctrlPr>
                          </m:fPr>
                          <m:num>
                            <m:d>
                              <m:dPr>
                                <m:ctrlPr>
                                  <a:rPr lang="es-CO" sz="1800" i="1">
                                    <a:solidFill>
                                      <a:schemeClr val="tx1"/>
                                    </a:solidFill>
                                    <a:latin typeface="Cambria Math"/>
                                  </a:rPr>
                                </m:ctrlPr>
                              </m:dPr>
                              <m:e>
                                <m:sSub>
                                  <m:sSubPr>
                                    <m:ctrlPr>
                                      <a:rPr lang="es-CO" sz="1800" i="1">
                                        <a:solidFill>
                                          <a:schemeClr val="tx1"/>
                                        </a:solidFill>
                                        <a:latin typeface="Cambria Math"/>
                                      </a:rPr>
                                    </m:ctrlPr>
                                  </m:sSubPr>
                                  <m:e>
                                    <m:r>
                                      <a:rPr lang="es-MX" sz="1800" i="1">
                                        <a:solidFill>
                                          <a:schemeClr val="tx1"/>
                                        </a:solidFill>
                                        <a:latin typeface="Cambria Math"/>
                                      </a:rPr>
                                      <m:t>𝑥</m:t>
                                    </m:r>
                                  </m:e>
                                  <m:sub>
                                    <m:r>
                                      <a:rPr lang="es-MX" sz="1800" i="1">
                                        <a:solidFill>
                                          <a:schemeClr val="tx1"/>
                                        </a:solidFill>
                                        <a:latin typeface="Cambria Math"/>
                                      </a:rPr>
                                      <m:t>1− µ</m:t>
                                    </m:r>
                                  </m:sub>
                                </m:sSub>
                              </m:e>
                            </m:d>
                            <m:r>
                              <a:rPr lang="es-MX" sz="1800" i="1">
                                <a:solidFill>
                                  <a:schemeClr val="tx1"/>
                                </a:solidFill>
                                <a:latin typeface="Cambria Math"/>
                              </a:rPr>
                              <m:t>2+</m:t>
                            </m:r>
                            <m:d>
                              <m:dPr>
                                <m:ctrlPr>
                                  <a:rPr lang="es-CO" sz="1800" i="1">
                                    <a:solidFill>
                                      <a:schemeClr val="tx1"/>
                                    </a:solidFill>
                                    <a:latin typeface="Cambria Math"/>
                                  </a:rPr>
                                </m:ctrlPr>
                              </m:dPr>
                              <m:e>
                                <m:sSub>
                                  <m:sSubPr>
                                    <m:ctrlPr>
                                      <a:rPr lang="es-CO" sz="1800" i="1">
                                        <a:solidFill>
                                          <a:schemeClr val="tx1"/>
                                        </a:solidFill>
                                        <a:latin typeface="Cambria Math"/>
                                      </a:rPr>
                                    </m:ctrlPr>
                                  </m:sSubPr>
                                  <m:e>
                                    <m:r>
                                      <a:rPr lang="es-MX" sz="1800" i="1">
                                        <a:solidFill>
                                          <a:schemeClr val="tx1"/>
                                        </a:solidFill>
                                        <a:latin typeface="Cambria Math"/>
                                      </a:rPr>
                                      <m:t>𝑥</m:t>
                                    </m:r>
                                  </m:e>
                                  <m:sub>
                                    <m:r>
                                      <a:rPr lang="es-MX" sz="1800" i="1">
                                        <a:solidFill>
                                          <a:schemeClr val="tx1"/>
                                        </a:solidFill>
                                        <a:latin typeface="Cambria Math"/>
                                      </a:rPr>
                                      <m:t>2− µ</m:t>
                                    </m:r>
                                  </m:sub>
                                </m:sSub>
                              </m:e>
                            </m:d>
                            <m:r>
                              <a:rPr lang="es-MX" sz="1800" i="1">
                                <a:solidFill>
                                  <a:schemeClr val="tx1"/>
                                </a:solidFill>
                                <a:latin typeface="Cambria Math"/>
                              </a:rPr>
                              <m:t>2…..</m:t>
                            </m:r>
                            <m:d>
                              <m:dPr>
                                <m:ctrlPr>
                                  <a:rPr lang="es-CO" sz="1800" i="1">
                                    <a:solidFill>
                                      <a:schemeClr val="tx1"/>
                                    </a:solidFill>
                                    <a:latin typeface="Cambria Math"/>
                                  </a:rPr>
                                </m:ctrlPr>
                              </m:dPr>
                              <m:e>
                                <m:sSub>
                                  <m:sSubPr>
                                    <m:ctrlPr>
                                      <a:rPr lang="es-CO" sz="1800" i="1">
                                        <a:solidFill>
                                          <a:schemeClr val="tx1"/>
                                        </a:solidFill>
                                        <a:latin typeface="Cambria Math"/>
                                      </a:rPr>
                                    </m:ctrlPr>
                                  </m:sSubPr>
                                  <m:e>
                                    <m:r>
                                      <a:rPr lang="es-MX" sz="1800" i="1">
                                        <a:solidFill>
                                          <a:schemeClr val="tx1"/>
                                        </a:solidFill>
                                        <a:latin typeface="Cambria Math"/>
                                      </a:rPr>
                                      <m:t>𝑥</m:t>
                                    </m:r>
                                  </m:e>
                                  <m:sub>
                                    <m:r>
                                      <a:rPr lang="es-MX" sz="1800" i="1">
                                        <a:solidFill>
                                          <a:schemeClr val="tx1"/>
                                        </a:solidFill>
                                        <a:latin typeface="Cambria Math"/>
                                      </a:rPr>
                                      <m:t>𝑀</m:t>
                                    </m:r>
                                    <m:r>
                                      <a:rPr lang="es-MX" sz="1800" i="1">
                                        <a:solidFill>
                                          <a:schemeClr val="tx1"/>
                                        </a:solidFill>
                                        <a:latin typeface="Cambria Math"/>
                                      </a:rPr>
                                      <m:t>− µ</m:t>
                                    </m:r>
                                  </m:sub>
                                </m:sSub>
                              </m:e>
                            </m:d>
                            <m:r>
                              <a:rPr lang="es-MX" sz="1800" i="1">
                                <a:solidFill>
                                  <a:schemeClr val="tx1"/>
                                </a:solidFill>
                                <a:latin typeface="Cambria Math"/>
                              </a:rPr>
                              <m:t>2</m:t>
                            </m:r>
                          </m:num>
                          <m:den>
                            <m:r>
                              <a:rPr lang="es-MX" sz="1800" i="1">
                                <a:solidFill>
                                  <a:schemeClr val="tx1"/>
                                </a:solidFill>
                                <a:latin typeface="Cambria Math"/>
                              </a:rPr>
                              <m:t>𝑀</m:t>
                            </m:r>
                          </m:den>
                        </m:f>
                      </m:e>
                    </m:rad>
                    <m:r>
                      <a:rPr lang="es-MX" sz="1800" i="1">
                        <a:solidFill>
                          <a:schemeClr val="tx1"/>
                        </a:solidFill>
                        <a:latin typeface="Cambria Math"/>
                      </a:rPr>
                      <m:t>  = </m:t>
                    </m:r>
                    <m:f>
                      <m:fPr>
                        <m:ctrlPr>
                          <a:rPr lang="es-CO" sz="1800" i="1">
                            <a:solidFill>
                              <a:schemeClr val="tx1"/>
                            </a:solidFill>
                            <a:latin typeface="Cambria Math"/>
                          </a:rPr>
                        </m:ctrlPr>
                      </m:fPr>
                      <m:num>
                        <m:r>
                          <a:rPr lang="es-MX" sz="1800" i="1">
                            <a:solidFill>
                              <a:schemeClr val="tx1"/>
                            </a:solidFill>
                            <a:latin typeface="Cambria Math"/>
                          </a:rPr>
                          <m:t>𝜎</m:t>
                        </m:r>
                      </m:num>
                      <m:den>
                        <m:rad>
                          <m:radPr>
                            <m:degHide m:val="on"/>
                            <m:ctrlPr>
                              <a:rPr lang="es-CO" sz="1800" i="1">
                                <a:solidFill>
                                  <a:schemeClr val="tx1"/>
                                </a:solidFill>
                                <a:latin typeface="Cambria Math"/>
                              </a:rPr>
                            </m:ctrlPr>
                          </m:radPr>
                          <m:deg/>
                          <m:e>
                            <m:r>
                              <a:rPr lang="es-MX" sz="1800" i="1">
                                <a:solidFill>
                                  <a:schemeClr val="tx1"/>
                                </a:solidFill>
                                <a:latin typeface="Cambria Math"/>
                              </a:rPr>
                              <m:t>𝑛</m:t>
                            </m:r>
                          </m:e>
                        </m:rad>
                      </m:den>
                    </m:f>
                    <m:r>
                      <a:rPr lang="es-MX" sz="1800" i="1">
                        <a:solidFill>
                          <a:schemeClr val="tx1"/>
                        </a:solidFill>
                        <a:latin typeface="Cambria Math"/>
                      </a:rPr>
                      <m:t> </m:t>
                    </m:r>
                  </m:oMath>
                </a14:m>
                <a:endParaRPr lang="es-CO" sz="1800" dirty="0">
                  <a:solidFill>
                    <a:schemeClr val="tx1"/>
                  </a:solidFill>
                  <a:latin typeface="Arial" pitchFamily="34" charset="0"/>
                  <a:cs typeface="Arial" pitchFamily="34" charset="0"/>
                </a:endParaRPr>
              </a:p>
              <a:p>
                <a:r>
                  <a:rPr lang="es-MX" sz="1800" dirty="0">
                    <a:solidFill>
                      <a:schemeClr val="tx1"/>
                    </a:solidFill>
                    <a:latin typeface="Arial" pitchFamily="34" charset="0"/>
                    <a:cs typeface="Arial" pitchFamily="34" charset="0"/>
                  </a:rPr>
                  <a:t>Para muestras grandes o sea n&gt;30 se denomina error estándar de la media. </a:t>
                </a:r>
                <a:endParaRPr lang="es-CO" sz="1800" dirty="0">
                  <a:solidFill>
                    <a:schemeClr val="tx1"/>
                  </a:solidFill>
                  <a:latin typeface="Arial" pitchFamily="34" charset="0"/>
                  <a:cs typeface="Arial" pitchFamily="34" charset="0"/>
                </a:endParaRPr>
              </a:p>
              <a:p>
                <a14:m>
                  <m:oMath xmlns:m="http://schemas.openxmlformats.org/officeDocument/2006/math">
                    <m:f>
                      <m:fPr>
                        <m:ctrlPr>
                          <a:rPr lang="es-CO" sz="1800" i="1">
                            <a:solidFill>
                              <a:schemeClr val="tx1"/>
                            </a:solidFill>
                            <a:latin typeface="Cambria Math"/>
                          </a:rPr>
                        </m:ctrlPr>
                      </m:fPr>
                      <m:num>
                        <m:r>
                          <a:rPr lang="es-MX" sz="1800" i="1">
                            <a:solidFill>
                              <a:schemeClr val="tx1"/>
                            </a:solidFill>
                            <a:latin typeface="Cambria Math"/>
                          </a:rPr>
                          <m:t>𝑁</m:t>
                        </m:r>
                        <m:r>
                          <a:rPr lang="es-MX" sz="1800" i="1">
                            <a:solidFill>
                              <a:schemeClr val="tx1"/>
                            </a:solidFill>
                            <a:latin typeface="Cambria Math"/>
                          </a:rPr>
                          <m:t>−</m:t>
                        </m:r>
                        <m:r>
                          <a:rPr lang="es-MX" sz="1800" i="1">
                            <a:solidFill>
                              <a:schemeClr val="tx1"/>
                            </a:solidFill>
                            <a:latin typeface="Cambria Math"/>
                          </a:rPr>
                          <m:t>𝑛</m:t>
                        </m:r>
                      </m:num>
                      <m:den>
                        <m:r>
                          <a:rPr lang="es-MX" sz="1800" i="1">
                            <a:solidFill>
                              <a:schemeClr val="tx1"/>
                            </a:solidFill>
                            <a:latin typeface="Cambria Math"/>
                          </a:rPr>
                          <m:t>𝑁</m:t>
                        </m:r>
                        <m:r>
                          <a:rPr lang="es-MX" sz="1800" i="1">
                            <a:solidFill>
                              <a:schemeClr val="tx1"/>
                            </a:solidFill>
                            <a:latin typeface="Cambria Math"/>
                          </a:rPr>
                          <m:t>−1</m:t>
                        </m:r>
                      </m:den>
                    </m:f>
                  </m:oMath>
                </a14:m>
                <a:r>
                  <a:rPr lang="es-MX" sz="1800" dirty="0">
                    <a:solidFill>
                      <a:schemeClr val="tx1"/>
                    </a:solidFill>
                    <a:latin typeface="Arial" pitchFamily="34" charset="0"/>
                    <a:cs typeface="Arial" pitchFamily="34" charset="0"/>
                  </a:rPr>
                  <a:t>   Factor de corrección para población finita.   Entonces,</a:t>
                </a:r>
                <a:endParaRPr lang="es-CO" sz="1800" dirty="0">
                  <a:solidFill>
                    <a:schemeClr val="tx1"/>
                  </a:solidFill>
                  <a:latin typeface="Arial" pitchFamily="34" charset="0"/>
                  <a:cs typeface="Arial" pitchFamily="34" charset="0"/>
                </a:endParaRPr>
              </a:p>
              <a:p>
                <a:pPr marL="0" indent="0">
                  <a:buNone/>
                </a:pPr>
                <a:endParaRPr lang="es-CO" sz="1800" dirty="0">
                  <a:solidFill>
                    <a:schemeClr val="tx1"/>
                  </a:solidFill>
                  <a:latin typeface="Arial" pitchFamily="34" charset="0"/>
                  <a:cs typeface="Arial" pitchFamily="34" charset="0"/>
                </a:endParaRPr>
              </a:p>
              <a:p>
                <a14:m>
                  <m:oMath xmlns:m="http://schemas.openxmlformats.org/officeDocument/2006/math">
                    <m:sSub>
                      <m:sSubPr>
                        <m:ctrlPr>
                          <a:rPr lang="es-CO" sz="1800" i="1">
                            <a:solidFill>
                              <a:schemeClr val="tx1"/>
                            </a:solidFill>
                            <a:latin typeface="Cambria Math"/>
                          </a:rPr>
                        </m:ctrlPr>
                      </m:sSubPr>
                      <m:e>
                        <m:r>
                          <a:rPr lang="es-MX" sz="1800" i="1">
                            <a:solidFill>
                              <a:schemeClr val="tx1"/>
                            </a:solidFill>
                            <a:latin typeface="Cambria Math"/>
                          </a:rPr>
                          <m:t>𝜎</m:t>
                        </m:r>
                      </m:e>
                      <m:sub>
                        <m:r>
                          <a:rPr lang="es-MX" sz="1800" i="1">
                            <a:solidFill>
                              <a:schemeClr val="tx1"/>
                            </a:solidFill>
                            <a:latin typeface="Cambria Math"/>
                          </a:rPr>
                          <m:t>𝑥</m:t>
                        </m:r>
                      </m:sub>
                    </m:sSub>
                    <m:r>
                      <a:rPr lang="es-MX" sz="1800" i="1">
                        <a:solidFill>
                          <a:schemeClr val="tx1"/>
                        </a:solidFill>
                        <a:latin typeface="Cambria Math"/>
                      </a:rPr>
                      <m:t>= </m:t>
                    </m:r>
                    <m:f>
                      <m:fPr>
                        <m:ctrlPr>
                          <a:rPr lang="es-CO" sz="1800" i="1">
                            <a:solidFill>
                              <a:schemeClr val="tx1"/>
                            </a:solidFill>
                            <a:latin typeface="Cambria Math"/>
                          </a:rPr>
                        </m:ctrlPr>
                      </m:fPr>
                      <m:num>
                        <m:r>
                          <a:rPr lang="es-MX" sz="1800" i="1">
                            <a:solidFill>
                              <a:schemeClr val="tx1"/>
                            </a:solidFill>
                            <a:latin typeface="Cambria Math"/>
                          </a:rPr>
                          <m:t>𝜎</m:t>
                        </m:r>
                      </m:num>
                      <m:den>
                        <m:rad>
                          <m:radPr>
                            <m:degHide m:val="on"/>
                            <m:ctrlPr>
                              <a:rPr lang="es-CO" sz="1800" i="1">
                                <a:solidFill>
                                  <a:schemeClr val="tx1"/>
                                </a:solidFill>
                                <a:latin typeface="Cambria Math"/>
                              </a:rPr>
                            </m:ctrlPr>
                          </m:radPr>
                          <m:deg/>
                          <m:e>
                            <m:r>
                              <a:rPr lang="es-MX" sz="1800" i="1">
                                <a:solidFill>
                                  <a:schemeClr val="tx1"/>
                                </a:solidFill>
                                <a:latin typeface="Cambria Math"/>
                              </a:rPr>
                              <m:t>𝑛</m:t>
                            </m:r>
                          </m:e>
                        </m:rad>
                      </m:den>
                    </m:f>
                    <m:rad>
                      <m:radPr>
                        <m:degHide m:val="on"/>
                        <m:ctrlPr>
                          <a:rPr lang="es-CO" sz="1800" i="1">
                            <a:solidFill>
                              <a:schemeClr val="tx1"/>
                            </a:solidFill>
                            <a:latin typeface="Cambria Math"/>
                          </a:rPr>
                        </m:ctrlPr>
                      </m:radPr>
                      <m:deg/>
                      <m:e>
                        <m:f>
                          <m:fPr>
                            <m:ctrlPr>
                              <a:rPr lang="es-CO" sz="1800" i="1">
                                <a:solidFill>
                                  <a:schemeClr val="tx1"/>
                                </a:solidFill>
                                <a:latin typeface="Cambria Math"/>
                              </a:rPr>
                            </m:ctrlPr>
                          </m:fPr>
                          <m:num>
                            <m:r>
                              <a:rPr lang="es-MX" sz="1800" i="1">
                                <a:solidFill>
                                  <a:schemeClr val="tx1"/>
                                </a:solidFill>
                                <a:latin typeface="Cambria Math"/>
                              </a:rPr>
                              <m:t>𝑁</m:t>
                            </m:r>
                            <m:r>
                              <a:rPr lang="es-MX" sz="1800" i="1">
                                <a:solidFill>
                                  <a:schemeClr val="tx1"/>
                                </a:solidFill>
                                <a:latin typeface="Cambria Math"/>
                              </a:rPr>
                              <m:t>−</m:t>
                            </m:r>
                            <m:r>
                              <a:rPr lang="es-MX" sz="1800" i="1">
                                <a:solidFill>
                                  <a:schemeClr val="tx1"/>
                                </a:solidFill>
                                <a:latin typeface="Cambria Math"/>
                              </a:rPr>
                              <m:t>𝑛</m:t>
                            </m:r>
                          </m:num>
                          <m:den>
                            <m:r>
                              <a:rPr lang="es-MX" sz="1800" i="1">
                                <a:solidFill>
                                  <a:schemeClr val="tx1"/>
                                </a:solidFill>
                                <a:latin typeface="Cambria Math"/>
                              </a:rPr>
                              <m:t>𝑁</m:t>
                            </m:r>
                            <m:r>
                              <a:rPr lang="es-MX" sz="1800" i="1">
                                <a:solidFill>
                                  <a:schemeClr val="tx1"/>
                                </a:solidFill>
                                <a:latin typeface="Cambria Math"/>
                              </a:rPr>
                              <m:t>−1</m:t>
                            </m:r>
                          </m:den>
                        </m:f>
                      </m:e>
                    </m:rad>
                    <m:r>
                      <a:rPr lang="es-MX" sz="1800" i="1">
                        <a:solidFill>
                          <a:schemeClr val="tx1"/>
                        </a:solidFill>
                        <a:latin typeface="Cambria Math"/>
                      </a:rPr>
                      <m:t>  </m:t>
                    </m:r>
                  </m:oMath>
                </a14:m>
                <a:endParaRPr lang="es-CO" sz="1800" dirty="0">
                  <a:solidFill>
                    <a:schemeClr val="tx1"/>
                  </a:solidFill>
                  <a:latin typeface="Arial" pitchFamily="34" charset="0"/>
                  <a:cs typeface="Arial" pitchFamily="34" charset="0"/>
                </a:endParaRPr>
              </a:p>
              <a:p>
                <a:endParaRPr lang="es-CO" sz="180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851920" y="1908302"/>
                <a:ext cx="4896544" cy="1880738"/>
              </a:xfrm>
              <a:blipFill rotWithShape="1">
                <a:blip r:embed="rId2"/>
                <a:stretch>
                  <a:fillRect l="-867" t="-1278" b="-119489"/>
                </a:stretch>
              </a:blipFill>
            </p:spPr>
            <p:txBody>
              <a:bodyPr/>
              <a:lstStyle/>
              <a:p>
                <a:r>
                  <a:rPr lang="es-CO">
                    <a:noFill/>
                  </a:rPr>
                  <a:t> </a:t>
                </a:r>
              </a:p>
            </p:txBody>
          </p:sp>
        </mc:Fallback>
      </mc:AlternateContent>
      <p:sp>
        <p:nvSpPr>
          <p:cNvPr id="2" name="1 Título"/>
          <p:cNvSpPr>
            <a:spLocks noGrp="1"/>
          </p:cNvSpPr>
          <p:nvPr>
            <p:ph type="title"/>
          </p:nvPr>
        </p:nvSpPr>
        <p:spPr>
          <a:xfrm>
            <a:off x="755576" y="620688"/>
            <a:ext cx="7588324" cy="830992"/>
          </a:xfrm>
        </p:spPr>
        <p:txBody>
          <a:bodyPr>
            <a:normAutofit fontScale="90000"/>
          </a:bodyPr>
          <a:lstStyle/>
          <a:p>
            <a:pPr algn="ctr"/>
            <a:r>
              <a:rPr lang="es-MX" dirty="0">
                <a:latin typeface="Cooper Black" pitchFamily="18" charset="0"/>
              </a:rPr>
              <a:t>DISTRIBUCIÓN DE MEDIAS MUESTRALES.</a:t>
            </a:r>
            <a:endParaRPr lang="es-CO" dirty="0"/>
          </a:p>
        </p:txBody>
      </p:sp>
      <p:sp>
        <p:nvSpPr>
          <p:cNvPr id="4" name="3 CuadroTexto"/>
          <p:cNvSpPr txBox="1"/>
          <p:nvPr/>
        </p:nvSpPr>
        <p:spPr>
          <a:xfrm>
            <a:off x="464701" y="2708920"/>
            <a:ext cx="1979712" cy="769441"/>
          </a:xfrm>
          <a:prstGeom prst="rect">
            <a:avLst/>
          </a:prstGeom>
          <a:noFill/>
        </p:spPr>
        <p:txBody>
          <a:bodyPr wrap="square" rtlCol="0">
            <a:spAutoFit/>
          </a:bodyPr>
          <a:lstStyle/>
          <a:p>
            <a:pPr algn="ctr"/>
            <a:r>
              <a:rPr lang="es-CO" sz="2000" dirty="0" smtClean="0">
                <a:latin typeface="Cooper Black" pitchFamily="18" charset="0"/>
              </a:rPr>
              <a:t>LA </a:t>
            </a:r>
            <a:r>
              <a:rPr lang="es-CO" sz="2400" dirty="0" smtClean="0">
                <a:latin typeface="Cooper Black" pitchFamily="18" charset="0"/>
              </a:rPr>
              <a:t>VARIANZA</a:t>
            </a:r>
            <a:endParaRPr lang="es-CO" sz="2000" dirty="0">
              <a:latin typeface="Cooper Black" pitchFamily="18" charset="0"/>
            </a:endParaRPr>
          </a:p>
        </p:txBody>
      </p:sp>
      <p:sp>
        <p:nvSpPr>
          <p:cNvPr id="5" name="4 Flecha derecha"/>
          <p:cNvSpPr/>
          <p:nvPr/>
        </p:nvSpPr>
        <p:spPr>
          <a:xfrm>
            <a:off x="2699792" y="3356992"/>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30" y="4694876"/>
            <a:ext cx="1488083" cy="18304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2636913"/>
                <a:ext cx="4392488" cy="3672407"/>
              </a:xfrm>
            </p:spPr>
            <p:style>
              <a:lnRef idx="3">
                <a:schemeClr val="lt1"/>
              </a:lnRef>
              <a:fillRef idx="1">
                <a:schemeClr val="accent2"/>
              </a:fillRef>
              <a:effectRef idx="1">
                <a:schemeClr val="accent2"/>
              </a:effectRef>
              <a:fontRef idx="minor">
                <a:schemeClr val="lt1"/>
              </a:fontRef>
            </p:style>
            <p:txBody>
              <a:bodyPr>
                <a:noAutofit/>
              </a:bodyPr>
              <a:lstStyle/>
              <a:p>
                <a:r>
                  <a:rPr lang="es-MX" sz="1800" b="0" dirty="0" smtClean="0">
                    <a:solidFill>
                      <a:schemeClr val="tx1"/>
                    </a:solidFill>
                    <a:latin typeface="Arial" pitchFamily="34" charset="0"/>
                    <a:cs typeface="Arial" pitchFamily="34" charset="0"/>
                  </a:rPr>
                  <a:t>Su </a:t>
                </a:r>
                <a:r>
                  <a:rPr lang="es-MX" sz="1800" b="0" dirty="0">
                    <a:solidFill>
                      <a:schemeClr val="tx1"/>
                    </a:solidFill>
                    <a:latin typeface="Arial" pitchFamily="34" charset="0"/>
                    <a:cs typeface="Arial" pitchFamily="34" charset="0"/>
                  </a:rPr>
                  <a:t>aplicación será:</a:t>
                </a:r>
                <a:endParaRPr lang="es-CO" sz="1800" b="0" dirty="0">
                  <a:solidFill>
                    <a:schemeClr val="tx1"/>
                  </a:solidFill>
                  <a:latin typeface="Arial" pitchFamily="34" charset="0"/>
                  <a:cs typeface="Arial" pitchFamily="34" charset="0"/>
                </a:endParaRPr>
              </a:p>
              <a:p>
                <a:r>
                  <a:rPr lang="es-MX" sz="1800" dirty="0">
                    <a:solidFill>
                      <a:schemeClr val="tx1"/>
                    </a:solidFill>
                    <a:latin typeface="Arial" pitchFamily="34" charset="0"/>
                    <a:cs typeface="Arial" pitchFamily="34" charset="0"/>
                  </a:rPr>
                  <a:t> </a:t>
                </a:r>
                <a:endParaRPr lang="es-CO" sz="1800" dirty="0">
                  <a:solidFill>
                    <a:schemeClr val="tx1"/>
                  </a:solidFill>
                  <a:latin typeface="Arial" pitchFamily="34" charset="0"/>
                  <a:cs typeface="Arial" pitchFamily="34" charset="0"/>
                </a:endParaRPr>
              </a:p>
              <a:p>
                <a:r>
                  <a:rPr lang="es-MX" sz="1800" dirty="0" smtClean="0">
                    <a:solidFill>
                      <a:schemeClr val="tx1"/>
                    </a:solidFill>
                    <a:latin typeface="Arial" pitchFamily="34" charset="0"/>
                    <a:cs typeface="Arial" pitchFamily="34" charset="0"/>
                  </a:rPr>
                  <a:t>	Z</a:t>
                </a:r>
                <a:r>
                  <a:rPr lang="es-MX" sz="1800" dirty="0">
                    <a:solidFill>
                      <a:schemeClr val="tx1"/>
                    </a:solidFill>
                    <a:latin typeface="Arial" pitchFamily="34" charset="0"/>
                    <a:cs typeface="Arial" pitchFamily="34" charset="0"/>
                  </a:rPr>
                  <a:t>=</a:t>
                </a:r>
                <a14:m>
                  <m:oMath xmlns:m="http://schemas.openxmlformats.org/officeDocument/2006/math">
                    <m:r>
                      <a:rPr lang="es-MX" sz="2400" i="1">
                        <a:solidFill>
                          <a:schemeClr val="tx1"/>
                        </a:solidFill>
                        <a:latin typeface="Cambria Math"/>
                      </a:rPr>
                      <m:t> </m:t>
                    </m:r>
                    <m:f>
                      <m:fPr>
                        <m:ctrlPr>
                          <a:rPr lang="es-CO" sz="2400" i="1">
                            <a:solidFill>
                              <a:schemeClr val="tx1"/>
                            </a:solidFill>
                            <a:latin typeface="Cambria Math"/>
                          </a:rPr>
                        </m:ctrlPr>
                      </m:fPr>
                      <m:num>
                        <m:r>
                          <a:rPr lang="es-MX" sz="2400" i="1">
                            <a:solidFill>
                              <a:schemeClr val="tx1"/>
                            </a:solidFill>
                            <a:latin typeface="Cambria Math"/>
                          </a:rPr>
                          <m:t>𝒙</m:t>
                        </m:r>
                        <m:r>
                          <a:rPr lang="es-MX" sz="2400" i="1">
                            <a:solidFill>
                              <a:schemeClr val="tx1"/>
                            </a:solidFill>
                            <a:latin typeface="Cambria Math"/>
                          </a:rPr>
                          <m:t>−</m:t>
                        </m:r>
                        <m:sSub>
                          <m:sSubPr>
                            <m:ctrlPr>
                              <a:rPr lang="es-CO" sz="2400" i="1">
                                <a:solidFill>
                                  <a:schemeClr val="tx1"/>
                                </a:solidFill>
                                <a:latin typeface="Cambria Math"/>
                              </a:rPr>
                            </m:ctrlPr>
                          </m:sSubPr>
                          <m:e>
                            <m:r>
                              <a:rPr lang="es-MX" sz="2400" i="1">
                                <a:solidFill>
                                  <a:schemeClr val="tx1"/>
                                </a:solidFill>
                                <a:latin typeface="Cambria Math"/>
                              </a:rPr>
                              <m:t>µ</m:t>
                            </m:r>
                          </m:e>
                          <m:sub>
                            <m:r>
                              <a:rPr lang="es-MX" sz="2400" i="1">
                                <a:solidFill>
                                  <a:schemeClr val="tx1"/>
                                </a:solidFill>
                                <a:latin typeface="Cambria Math"/>
                              </a:rPr>
                              <m:t>𝑥</m:t>
                            </m:r>
                          </m:sub>
                        </m:sSub>
                        <m:r>
                          <a:rPr lang="es-MX" sz="2400" i="1">
                            <a:solidFill>
                              <a:schemeClr val="tx1"/>
                            </a:solidFill>
                            <a:latin typeface="Cambria Math"/>
                          </a:rPr>
                          <m:t> </m:t>
                        </m:r>
                      </m:num>
                      <m:den>
                        <m:sSub>
                          <m:sSubPr>
                            <m:ctrlPr>
                              <a:rPr lang="es-CO" sz="2400" i="1">
                                <a:solidFill>
                                  <a:schemeClr val="tx1"/>
                                </a:solidFill>
                                <a:latin typeface="Cambria Math"/>
                              </a:rPr>
                            </m:ctrlPr>
                          </m:sSubPr>
                          <m:e>
                            <m:r>
                              <a:rPr lang="es-MX" sz="2400" i="1">
                                <a:solidFill>
                                  <a:schemeClr val="tx1"/>
                                </a:solidFill>
                                <a:latin typeface="Cambria Math"/>
                              </a:rPr>
                              <m:t>𝜎</m:t>
                            </m:r>
                          </m:e>
                          <m:sub>
                            <m:r>
                              <a:rPr lang="es-MX" sz="2400" i="1">
                                <a:solidFill>
                                  <a:schemeClr val="tx1"/>
                                </a:solidFill>
                                <a:latin typeface="Cambria Math"/>
                              </a:rPr>
                              <m:t>𝑥</m:t>
                            </m:r>
                          </m:sub>
                        </m:sSub>
                      </m:den>
                    </m:f>
                    <m:r>
                      <a:rPr lang="es-MX" sz="2400" i="1">
                        <a:solidFill>
                          <a:schemeClr val="tx1"/>
                        </a:solidFill>
                        <a:latin typeface="Cambria Math"/>
                      </a:rPr>
                      <m:t>=</m:t>
                    </m:r>
                    <m:f>
                      <m:fPr>
                        <m:ctrlPr>
                          <a:rPr lang="es-CO" sz="2400" i="1">
                            <a:solidFill>
                              <a:schemeClr val="tx1"/>
                            </a:solidFill>
                            <a:latin typeface="Cambria Math"/>
                          </a:rPr>
                        </m:ctrlPr>
                      </m:fPr>
                      <m:num>
                        <m:r>
                          <a:rPr lang="es-MX" sz="2400" i="1">
                            <a:solidFill>
                              <a:schemeClr val="tx1"/>
                            </a:solidFill>
                            <a:latin typeface="Cambria Math"/>
                          </a:rPr>
                          <m:t>𝒙</m:t>
                        </m:r>
                        <m:r>
                          <a:rPr lang="es-MX" sz="2400" i="1">
                            <a:solidFill>
                              <a:schemeClr val="tx1"/>
                            </a:solidFill>
                            <a:latin typeface="Cambria Math"/>
                          </a:rPr>
                          <m:t>−µ</m:t>
                        </m:r>
                      </m:num>
                      <m:den>
                        <m:r>
                          <a:rPr lang="es-MX" sz="2400" i="1">
                            <a:solidFill>
                              <a:schemeClr val="tx1"/>
                            </a:solidFill>
                            <a:latin typeface="Cambria Math"/>
                          </a:rPr>
                          <m:t>𝝈</m:t>
                        </m:r>
                        <m:r>
                          <a:rPr lang="es-MX" sz="2400" i="1">
                            <a:solidFill>
                              <a:schemeClr val="tx1"/>
                            </a:solidFill>
                            <a:latin typeface="Cambria Math"/>
                          </a:rPr>
                          <m:t>/</m:t>
                        </m:r>
                        <m:rad>
                          <m:radPr>
                            <m:degHide m:val="on"/>
                            <m:ctrlPr>
                              <a:rPr lang="es-CO" sz="2400" i="1">
                                <a:solidFill>
                                  <a:schemeClr val="tx1"/>
                                </a:solidFill>
                                <a:latin typeface="Cambria Math"/>
                              </a:rPr>
                            </m:ctrlPr>
                          </m:radPr>
                          <m:deg/>
                          <m:e>
                            <m:r>
                              <a:rPr lang="es-MX" sz="2400" i="1">
                                <a:solidFill>
                                  <a:schemeClr val="tx1"/>
                                </a:solidFill>
                                <a:latin typeface="Cambria Math"/>
                              </a:rPr>
                              <m:t>𝒏</m:t>
                            </m:r>
                          </m:e>
                        </m:rad>
                      </m:den>
                    </m:f>
                    <m:r>
                      <a:rPr lang="es-MX" sz="2400" i="1">
                        <a:solidFill>
                          <a:schemeClr val="tx1"/>
                        </a:solidFill>
                        <a:latin typeface="Cambria Math"/>
                      </a:rPr>
                      <m:t> </m:t>
                    </m:r>
                  </m:oMath>
                </a14:m>
                <a:endParaRPr lang="es-CO" sz="2400" dirty="0">
                  <a:solidFill>
                    <a:schemeClr val="tx1"/>
                  </a:solidFill>
                  <a:latin typeface="Arial" pitchFamily="34" charset="0"/>
                  <a:cs typeface="Arial" pitchFamily="34" charset="0"/>
                </a:endParaRPr>
              </a:p>
              <a:p>
                <a:pPr algn="just"/>
                <a:r>
                  <a:rPr lang="es-MX" sz="1800" b="0" dirty="0" smtClean="0">
                    <a:solidFill>
                      <a:schemeClr val="tx1"/>
                    </a:solidFill>
                    <a:latin typeface="Arial" pitchFamily="34" charset="0"/>
                    <a:cs typeface="Arial" pitchFamily="34" charset="0"/>
                  </a:rPr>
                  <a:t>En </a:t>
                </a:r>
                <a:r>
                  <a:rPr lang="es-MX" sz="1800" b="0" dirty="0">
                    <a:solidFill>
                      <a:schemeClr val="tx1"/>
                    </a:solidFill>
                    <a:latin typeface="Arial" pitchFamily="34" charset="0"/>
                    <a:cs typeface="Arial" pitchFamily="34" charset="0"/>
                  </a:rPr>
                  <a:t>poblaciones finitas cuando hay </a:t>
                </a:r>
                <a:r>
                  <a:rPr lang="es-MX" sz="1800" b="0" dirty="0" smtClean="0">
                    <a:solidFill>
                      <a:schemeClr val="tx1"/>
                    </a:solidFill>
                    <a:latin typeface="Arial" pitchFamily="34" charset="0"/>
                    <a:cs typeface="Arial" pitchFamily="34" charset="0"/>
                  </a:rPr>
                  <a:t>información </a:t>
                </a:r>
                <a:r>
                  <a:rPr lang="es-MX" sz="1800" b="0" dirty="0">
                    <a:solidFill>
                      <a:schemeClr val="tx1"/>
                    </a:solidFill>
                    <a:latin typeface="Arial" pitchFamily="34" charset="0"/>
                    <a:cs typeface="Arial" pitchFamily="34" charset="0"/>
                  </a:rPr>
                  <a:t>del tamaño poblacional y la muestra es &gt; a 5% de la población se aplica el factor de corrección.</a:t>
                </a:r>
                <a:endParaRPr lang="es-CO" sz="1800" b="0" dirty="0">
                  <a:solidFill>
                    <a:schemeClr val="tx1"/>
                  </a:solidFill>
                  <a:latin typeface="Arial" pitchFamily="34" charset="0"/>
                  <a:cs typeface="Arial" pitchFamily="34" charset="0"/>
                </a:endParaRPr>
              </a:p>
              <a:p>
                <a:endParaRPr lang="es-CO" sz="180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2636913"/>
                <a:ext cx="4392488" cy="3672407"/>
              </a:xfrm>
              <a:blipFill rotWithShape="1">
                <a:blip r:embed="rId2"/>
                <a:stretch>
                  <a:fillRect l="-828" t="-660" r="-828"/>
                </a:stretch>
              </a:blipFill>
            </p:spPr>
            <p:txBody>
              <a:bodyPr/>
              <a:lstStyle/>
              <a:p>
                <a:r>
                  <a:rPr lang="es-CO">
                    <a:noFill/>
                  </a:rPr>
                  <a:t> </a:t>
                </a:r>
              </a:p>
            </p:txBody>
          </p:sp>
        </mc:Fallback>
      </mc:AlternateContent>
      <p:sp>
        <p:nvSpPr>
          <p:cNvPr id="4" name="1 Título"/>
          <p:cNvSpPr>
            <a:spLocks noGrp="1"/>
          </p:cNvSpPr>
          <p:nvPr>
            <p:ph type="title"/>
          </p:nvPr>
        </p:nvSpPr>
        <p:spPr/>
        <p:txBody>
          <a:bodyPr>
            <a:normAutofit fontScale="90000"/>
          </a:bodyPr>
          <a:lstStyle/>
          <a:p>
            <a:pPr algn="ctr"/>
            <a:r>
              <a:rPr lang="es-MX" dirty="0">
                <a:latin typeface="Cooper Black" pitchFamily="18" charset="0"/>
              </a:rPr>
              <a:t>DISTRIBUCIÓN DE MEDIAS MUESTRALES.</a:t>
            </a:r>
            <a:endParaRPr lang="es-CO" dirty="0"/>
          </a:p>
        </p:txBody>
      </p:sp>
      <p:sp>
        <p:nvSpPr>
          <p:cNvPr id="5" name="4 Flecha derecha"/>
          <p:cNvSpPr/>
          <p:nvPr/>
        </p:nvSpPr>
        <p:spPr>
          <a:xfrm rot="10800000">
            <a:off x="5292080" y="3011926"/>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6" name="5 CuadroTexto"/>
          <p:cNvSpPr txBox="1"/>
          <p:nvPr/>
        </p:nvSpPr>
        <p:spPr>
          <a:xfrm>
            <a:off x="6300192" y="2812452"/>
            <a:ext cx="2483768" cy="830997"/>
          </a:xfrm>
          <a:prstGeom prst="rect">
            <a:avLst/>
          </a:prstGeom>
          <a:noFill/>
        </p:spPr>
        <p:txBody>
          <a:bodyPr wrap="square" rtlCol="0">
            <a:spAutoFit/>
          </a:bodyPr>
          <a:lstStyle/>
          <a:p>
            <a:pPr algn="ctr"/>
            <a:r>
              <a:rPr lang="es-CO" sz="2400" dirty="0" smtClean="0">
                <a:latin typeface="Cooper Black" pitchFamily="18" charset="0"/>
              </a:rPr>
              <a:t>VARIANTE ESTADÍSTICA</a:t>
            </a:r>
            <a:endParaRPr lang="es-CO" sz="2400" dirty="0">
              <a:latin typeface="Cooper Black"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365104"/>
            <a:ext cx="3041350" cy="2016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2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786274" y="2123619"/>
                <a:ext cx="7075040" cy="4185701"/>
              </a:xfrm>
            </p:spPr>
            <p:txBody>
              <a:bodyPr>
                <a:normAutofit fontScale="70000" lnSpcReduction="20000"/>
              </a:bodyPr>
              <a:lstStyle/>
              <a:p>
                <a:pPr marL="285750" indent="-285750" algn="just">
                  <a:buFont typeface="Wingdings" pitchFamily="2" charset="2"/>
                  <a:buChar char="v"/>
                </a:pPr>
                <a:r>
                  <a:rPr lang="es-CO" b="0" dirty="0" smtClean="0">
                    <a:latin typeface="Arial" pitchFamily="34" charset="0"/>
                    <a:cs typeface="Arial" pitchFamily="34" charset="0"/>
                  </a:rPr>
                  <a:t>Se tiene para la venta un lote del 1.000 pollos, con un  peso promedio de 3,50 kg y una desviación estándar de 0,18 </a:t>
                </a:r>
                <a:r>
                  <a:rPr lang="es-CO" b="0" dirty="0" err="1" smtClean="0">
                    <a:latin typeface="Arial" pitchFamily="34" charset="0"/>
                    <a:cs typeface="Arial" pitchFamily="34" charset="0"/>
                  </a:rPr>
                  <a:t>kgr</a:t>
                </a:r>
                <a:r>
                  <a:rPr lang="es-CO" b="0" dirty="0" smtClean="0">
                    <a:latin typeface="Arial" pitchFamily="34" charset="0"/>
                    <a:cs typeface="Arial" pitchFamily="34" charset="0"/>
                  </a:rPr>
                  <a:t>, ¿cuál es la probabilidad de que una muestra aleatoria, 100 pollos se esta población, pesen entre 3,53 y 4,56 kg?.</a:t>
                </a:r>
              </a:p>
              <a:p>
                <a:pPr marL="0" indent="0" algn="just"/>
                <a:endParaRPr lang="es-CO" dirty="0" smtClean="0"/>
              </a:p>
              <a:p>
                <a:pPr lvl="0"/>
                <a:r>
                  <a:rPr lang="es-CO" dirty="0" smtClean="0"/>
                  <a:t>     Solución: </a:t>
                </a:r>
                <a14:m>
                  <m:oMath xmlns:m="http://schemas.openxmlformats.org/officeDocument/2006/math">
                    <m:r>
                      <a:rPr lang="es-CO" b="1" i="0" smtClean="0">
                        <a:solidFill>
                          <a:srgbClr val="000000"/>
                        </a:solidFill>
                        <a:latin typeface="Cambria Math"/>
                      </a:rPr>
                      <m:t>   </m:t>
                    </m:r>
                    <m:r>
                      <a:rPr lang="es-MX" i="1">
                        <a:solidFill>
                          <a:srgbClr val="000000"/>
                        </a:solidFill>
                        <a:latin typeface="Cambria Math"/>
                      </a:rPr>
                      <m:t>µ</m:t>
                    </m:r>
                  </m:oMath>
                </a14:m>
                <a:r>
                  <a:rPr lang="es-CO" dirty="0" smtClean="0"/>
                  <a:t> = 3,5 </a:t>
                </a:r>
                <a14:m>
                  <m:oMath xmlns:m="http://schemas.openxmlformats.org/officeDocument/2006/math">
                    <m:r>
                      <a:rPr lang="es-CO" sz="2000" b="1" i="0" smtClean="0">
                        <a:solidFill>
                          <a:srgbClr val="000000"/>
                        </a:solidFill>
                        <a:latin typeface="Cambria Math"/>
                      </a:rPr>
                      <m:t>   </m:t>
                    </m:r>
                    <m:r>
                      <a:rPr lang="es-MX" sz="2000" i="1">
                        <a:solidFill>
                          <a:srgbClr val="000000"/>
                        </a:solidFill>
                        <a:latin typeface="Cambria Math"/>
                      </a:rPr>
                      <m:t>𝝈</m:t>
                    </m:r>
                    <m:r>
                      <a:rPr lang="es-MX" sz="2000" i="1">
                        <a:solidFill>
                          <a:srgbClr val="000000"/>
                        </a:solidFill>
                        <a:latin typeface="Cambria Math"/>
                      </a:rPr>
                      <m:t> </m:t>
                    </m:r>
                    <m:r>
                      <a:rPr lang="es-CO" sz="2000" b="1" i="1" smtClean="0">
                        <a:solidFill>
                          <a:srgbClr val="000000"/>
                        </a:solidFill>
                        <a:latin typeface="Cambria Math"/>
                      </a:rPr>
                      <m:t>=</m:t>
                    </m:r>
                    <m:r>
                      <a:rPr lang="es-CO" sz="2000" b="1" i="1" smtClean="0">
                        <a:solidFill>
                          <a:srgbClr val="000000"/>
                        </a:solidFill>
                        <a:latin typeface="Cambria Math"/>
                      </a:rPr>
                      <m:t>𝟎</m:t>
                    </m:r>
                    <m:r>
                      <a:rPr lang="es-CO" sz="2000" b="1" i="1" smtClean="0">
                        <a:solidFill>
                          <a:srgbClr val="000000"/>
                        </a:solidFill>
                        <a:latin typeface="Cambria Math"/>
                      </a:rPr>
                      <m:t>,</m:t>
                    </m:r>
                    <m:r>
                      <a:rPr lang="es-CO" sz="2000" b="1" i="1" smtClean="0">
                        <a:solidFill>
                          <a:srgbClr val="000000"/>
                        </a:solidFill>
                        <a:latin typeface="Cambria Math"/>
                      </a:rPr>
                      <m:t>𝟏𝟖</m:t>
                    </m:r>
                    <m:r>
                      <a:rPr lang="es-CO" sz="2000" b="1" i="0" smtClean="0">
                        <a:solidFill>
                          <a:srgbClr val="000000"/>
                        </a:solidFill>
                        <a:latin typeface="Cambria Math"/>
                      </a:rPr>
                      <m:t>        </m:t>
                    </m:r>
                    <m:r>
                      <a:rPr lang="es-CO" sz="2000" b="1" i="1" smtClean="0">
                        <a:solidFill>
                          <a:srgbClr val="000000"/>
                        </a:solidFill>
                        <a:latin typeface="Cambria Math"/>
                      </a:rPr>
                      <m:t>𝒏</m:t>
                    </m:r>
                  </m:oMath>
                </a14:m>
                <a:r>
                  <a:rPr lang="es-CO" dirty="0" smtClean="0"/>
                  <a:t>= 100	</a:t>
                </a:r>
              </a:p>
              <a:p>
                <a:pPr lvl="0"/>
                <a:endParaRPr lang="es-CO" dirty="0"/>
              </a:p>
              <a:p>
                <a14:m>
                  <m:oMath xmlns:m="http://schemas.openxmlformats.org/officeDocument/2006/math">
                    <m:r>
                      <a:rPr lang="es-CO" sz="3200" b="0" i="1" dirty="0" smtClean="0">
                        <a:latin typeface="Cambria Math"/>
                      </a:rPr>
                      <m:t>𝑍</m:t>
                    </m:r>
                  </m:oMath>
                </a14:m>
                <a:r>
                  <a:rPr lang="es-MX" sz="3200" b="0" dirty="0">
                    <a:latin typeface="Arial" pitchFamily="34" charset="0"/>
                    <a:cs typeface="Arial" pitchFamily="34" charset="0"/>
                  </a:rPr>
                  <a:t>=</a:t>
                </a:r>
                <a14:m>
                  <m:oMath xmlns:m="http://schemas.openxmlformats.org/officeDocument/2006/math">
                    <m:r>
                      <a:rPr lang="es-MX" sz="3200" b="0" i="1">
                        <a:latin typeface="Cambria Math"/>
                      </a:rPr>
                      <m:t> </m:t>
                    </m:r>
                    <m:f>
                      <m:fPr>
                        <m:ctrlPr>
                          <a:rPr lang="es-CO" sz="3200" b="0" i="1">
                            <a:latin typeface="Cambria Math"/>
                          </a:rPr>
                        </m:ctrlPr>
                      </m:fPr>
                      <m:num>
                        <m:r>
                          <a:rPr lang="es-MX" sz="3200" b="0" i="1">
                            <a:latin typeface="Cambria Math"/>
                          </a:rPr>
                          <m:t>𝑥</m:t>
                        </m:r>
                        <m:r>
                          <a:rPr lang="es-MX" sz="3200" b="0" i="1">
                            <a:latin typeface="Cambria Math"/>
                          </a:rPr>
                          <m:t>−</m:t>
                        </m:r>
                        <m:sSub>
                          <m:sSubPr>
                            <m:ctrlPr>
                              <a:rPr lang="es-CO" sz="3200" b="0" i="1">
                                <a:latin typeface="Cambria Math"/>
                              </a:rPr>
                            </m:ctrlPr>
                          </m:sSubPr>
                          <m:e>
                            <m:r>
                              <a:rPr lang="es-MX" sz="3200" b="0" i="1">
                                <a:latin typeface="Cambria Math"/>
                              </a:rPr>
                              <m:t>µ</m:t>
                            </m:r>
                          </m:e>
                          <m:sub>
                            <m:r>
                              <a:rPr lang="es-MX" sz="3200" b="0" i="1">
                                <a:latin typeface="Cambria Math"/>
                              </a:rPr>
                              <m:t>𝑥</m:t>
                            </m:r>
                          </m:sub>
                        </m:sSub>
                        <m:r>
                          <a:rPr lang="es-MX" sz="3200" b="0" i="1">
                            <a:latin typeface="Cambria Math"/>
                          </a:rPr>
                          <m:t> </m:t>
                        </m:r>
                      </m:num>
                      <m:den>
                        <m:sSub>
                          <m:sSubPr>
                            <m:ctrlPr>
                              <a:rPr lang="es-CO" sz="3200" b="0" i="1">
                                <a:latin typeface="Cambria Math"/>
                              </a:rPr>
                            </m:ctrlPr>
                          </m:sSubPr>
                          <m:e>
                            <m:r>
                              <a:rPr lang="es-MX" sz="3200" b="0" i="1">
                                <a:latin typeface="Cambria Math"/>
                              </a:rPr>
                              <m:t>𝜎</m:t>
                            </m:r>
                          </m:e>
                          <m:sub>
                            <m:r>
                              <a:rPr lang="es-MX" sz="3200" b="0" i="1">
                                <a:latin typeface="Cambria Math"/>
                              </a:rPr>
                              <m:t>𝑥</m:t>
                            </m:r>
                          </m:sub>
                        </m:sSub>
                      </m:den>
                    </m:f>
                    <m:r>
                      <a:rPr lang="es-MX" sz="3200" b="0" i="1">
                        <a:latin typeface="Cambria Math"/>
                      </a:rPr>
                      <m:t>=</m:t>
                    </m:r>
                    <m:f>
                      <m:fPr>
                        <m:ctrlPr>
                          <a:rPr lang="es-CO" sz="3200" b="0" i="1">
                            <a:latin typeface="Cambria Math"/>
                          </a:rPr>
                        </m:ctrlPr>
                      </m:fPr>
                      <m:num>
                        <m:r>
                          <a:rPr lang="es-CO" sz="3200" b="0" i="1" smtClean="0">
                            <a:latin typeface="Cambria Math"/>
                          </a:rPr>
                          <m:t>3,56</m:t>
                        </m:r>
                        <m:r>
                          <a:rPr lang="es-MX" sz="3200" b="0" i="1">
                            <a:latin typeface="Cambria Math"/>
                          </a:rPr>
                          <m:t>−</m:t>
                        </m:r>
                        <m:r>
                          <a:rPr lang="es-CO" sz="3200" b="0" i="1" smtClean="0">
                            <a:latin typeface="Cambria Math"/>
                          </a:rPr>
                          <m:t>3,5</m:t>
                        </m:r>
                      </m:num>
                      <m:den>
                        <m:r>
                          <a:rPr lang="es-CO" sz="3200" b="0" i="1" smtClean="0">
                            <a:latin typeface="Cambria Math"/>
                          </a:rPr>
                          <m:t>0,18</m:t>
                        </m:r>
                        <m:r>
                          <a:rPr lang="es-MX" sz="3200" b="0" i="1">
                            <a:latin typeface="Cambria Math"/>
                          </a:rPr>
                          <m:t>/</m:t>
                        </m:r>
                        <m:rad>
                          <m:radPr>
                            <m:degHide m:val="on"/>
                            <m:ctrlPr>
                              <a:rPr lang="es-CO" sz="3200" b="0" i="1" smtClean="0">
                                <a:latin typeface="Cambria Math"/>
                              </a:rPr>
                            </m:ctrlPr>
                          </m:radPr>
                          <m:deg/>
                          <m:e>
                            <m:r>
                              <a:rPr lang="es-CO" sz="3200" b="0" i="1" smtClean="0">
                                <a:latin typeface="Cambria Math"/>
                              </a:rPr>
                              <m:t>100</m:t>
                            </m:r>
                          </m:e>
                        </m:rad>
                      </m:den>
                    </m:f>
                    <m:r>
                      <a:rPr lang="es-MX" sz="3200" b="0" i="1">
                        <a:latin typeface="Cambria Math"/>
                      </a:rPr>
                      <m:t> </m:t>
                    </m:r>
                  </m:oMath>
                </a14:m>
                <a:r>
                  <a:rPr lang="es-CO" sz="3200" b="0" dirty="0" smtClean="0">
                    <a:latin typeface="Arial" pitchFamily="34" charset="0"/>
                    <a:cs typeface="Arial" pitchFamily="34" charset="0"/>
                  </a:rPr>
                  <a:t>= </a:t>
                </a:r>
                <a14:m>
                  <m:oMath xmlns:m="http://schemas.openxmlformats.org/officeDocument/2006/math">
                    <m:f>
                      <m:fPr>
                        <m:ctrlPr>
                          <a:rPr lang="es-CO" sz="3200" b="0" i="1" smtClean="0">
                            <a:latin typeface="Cambria Math"/>
                            <a:cs typeface="Arial" pitchFamily="34" charset="0"/>
                          </a:rPr>
                        </m:ctrlPr>
                      </m:fPr>
                      <m:num>
                        <m:r>
                          <a:rPr lang="es-CO" sz="3200" b="0" i="1" smtClean="0">
                            <a:latin typeface="Cambria Math"/>
                            <a:cs typeface="Arial" pitchFamily="34" charset="0"/>
                          </a:rPr>
                          <m:t>0,06(10)</m:t>
                        </m:r>
                      </m:num>
                      <m:den>
                        <m:r>
                          <a:rPr lang="es-CO" sz="3200" b="0" i="1" smtClean="0">
                            <a:latin typeface="Cambria Math"/>
                            <a:cs typeface="Arial" pitchFamily="34" charset="0"/>
                          </a:rPr>
                          <m:t>0,18</m:t>
                        </m:r>
                      </m:den>
                    </m:f>
                  </m:oMath>
                </a14:m>
                <a:r>
                  <a:rPr lang="es-CO" sz="3200" b="0" dirty="0" smtClean="0">
                    <a:latin typeface="Arial" pitchFamily="34" charset="0"/>
                    <a:cs typeface="Arial" pitchFamily="34" charset="0"/>
                  </a:rPr>
                  <a:t> = </a:t>
                </a:r>
                <a:r>
                  <a:rPr lang="es-CO" sz="2400" b="0" dirty="0" smtClean="0">
                    <a:latin typeface="Arial" pitchFamily="34" charset="0"/>
                    <a:cs typeface="Arial" pitchFamily="34" charset="0"/>
                  </a:rPr>
                  <a:t>3.33</a:t>
                </a:r>
                <a:endParaRPr lang="es-CO" sz="2400" b="0" dirty="0">
                  <a:latin typeface="Arial" pitchFamily="34" charset="0"/>
                  <a:cs typeface="Arial" pitchFamily="34" charset="0"/>
                </a:endParaRPr>
              </a:p>
              <a:p>
                <a:pPr lvl="0"/>
                <a14:m>
                  <m:oMath xmlns:m="http://schemas.openxmlformats.org/officeDocument/2006/math">
                    <m:r>
                      <a:rPr lang="es-CO" sz="2400" b="1" i="1" smtClean="0">
                        <a:latin typeface="Cambria Math"/>
                      </a:rPr>
                      <m:t>𝒁</m:t>
                    </m:r>
                    <m:r>
                      <a:rPr lang="es-CO" sz="2400" b="1" i="1" smtClean="0">
                        <a:latin typeface="Cambria Math"/>
                      </a:rPr>
                      <m:t>=</m:t>
                    </m:r>
                    <m:r>
                      <a:rPr lang="es-CO" sz="2400" b="1" i="1" smtClean="0">
                        <a:latin typeface="Cambria Math"/>
                      </a:rPr>
                      <m:t>𝟑</m:t>
                    </m:r>
                    <m:r>
                      <a:rPr lang="es-CO" sz="2400" b="1" i="1" smtClean="0">
                        <a:latin typeface="Cambria Math"/>
                      </a:rPr>
                      <m:t>,</m:t>
                    </m:r>
                    <m:r>
                      <a:rPr lang="es-CO" sz="2400" b="1" i="1" smtClean="0">
                        <a:latin typeface="Cambria Math"/>
                      </a:rPr>
                      <m:t>𝟑𝟑</m:t>
                    </m:r>
                    <m:r>
                      <a:rPr lang="es-CO" sz="2400" b="1" i="1" smtClean="0">
                        <a:latin typeface="Cambria Math"/>
                      </a:rPr>
                      <m:t>  </m:t>
                    </m:r>
                    <m:r>
                      <a:rPr lang="es-CO" sz="2400" b="1" i="1" smtClean="0">
                        <a:latin typeface="Cambria Math"/>
                      </a:rPr>
                      <m:t>𝑨</m:t>
                    </m:r>
                    <m:r>
                      <a:rPr lang="es-CO" sz="2400" b="1" i="1" smtClean="0">
                        <a:latin typeface="Cambria Math"/>
                      </a:rPr>
                      <m:t>(</m:t>
                    </m:r>
                    <m:r>
                      <a:rPr lang="es-CO" sz="2400" b="1" i="1" smtClean="0">
                        <a:latin typeface="Cambria Math"/>
                      </a:rPr>
                      <m:t>𝟎</m:t>
                    </m:r>
                    <m:r>
                      <a:rPr lang="es-CO" sz="2400" b="1" i="1" smtClean="0">
                        <a:latin typeface="Cambria Math"/>
                      </a:rPr>
                      <m:t>,</m:t>
                    </m:r>
                    <m:r>
                      <a:rPr lang="es-CO" sz="2400" b="1" i="1" smtClean="0">
                        <a:latin typeface="Cambria Math"/>
                      </a:rPr>
                      <m:t>𝟒𝟗𝟗𝟔</m:t>
                    </m:r>
                    <m:r>
                      <a:rPr lang="es-CO" sz="2400" b="1" i="1" smtClean="0">
                        <a:latin typeface="Cambria Math"/>
                      </a:rPr>
                      <m:t>)</m:t>
                    </m:r>
                    <m:sSub>
                      <m:sSubPr>
                        <m:ctrlPr>
                          <a:rPr lang="es-CO" sz="2400" i="1">
                            <a:solidFill>
                              <a:srgbClr val="000000"/>
                            </a:solidFill>
                            <a:latin typeface="Cambria Math"/>
                            <a:cs typeface="Arial" pitchFamily="34" charset="0"/>
                          </a:rPr>
                        </m:ctrlPr>
                      </m:sSubPr>
                      <m:e>
                        <m:r>
                          <a:rPr lang="es-CO" sz="2400" i="1">
                            <a:solidFill>
                              <a:srgbClr val="000000"/>
                            </a:solidFill>
                            <a:latin typeface="Cambria Math"/>
                            <a:cs typeface="Arial" pitchFamily="34" charset="0"/>
                          </a:rPr>
                          <m:t>𝑷</m:t>
                        </m:r>
                      </m:e>
                      <m:sub>
                        <m:d>
                          <m:dPr>
                            <m:ctrlPr>
                              <a:rPr lang="es-CO" sz="2400" i="1">
                                <a:solidFill>
                                  <a:srgbClr val="000000"/>
                                </a:solidFill>
                                <a:latin typeface="Cambria Math"/>
                                <a:cs typeface="Arial" pitchFamily="34" charset="0"/>
                              </a:rPr>
                            </m:ctrlPr>
                          </m:dPr>
                          <m:e>
                            <m:r>
                              <a:rPr lang="es-CO" sz="2400" i="1">
                                <a:solidFill>
                                  <a:srgbClr val="000000"/>
                                </a:solidFill>
                                <a:latin typeface="Cambria Math"/>
                                <a:cs typeface="Arial" pitchFamily="34" charset="0"/>
                              </a:rPr>
                              <m:t>𝟑</m:t>
                            </m:r>
                            <m:r>
                              <a:rPr lang="es-CO" sz="2400" i="1">
                                <a:solidFill>
                                  <a:srgbClr val="000000"/>
                                </a:solidFill>
                                <a:latin typeface="Cambria Math"/>
                                <a:cs typeface="Arial" pitchFamily="34" charset="0"/>
                              </a:rPr>
                              <m:t>,</m:t>
                            </m:r>
                            <m:r>
                              <a:rPr lang="es-CO" sz="2400" i="1">
                                <a:solidFill>
                                  <a:srgbClr val="000000"/>
                                </a:solidFill>
                                <a:latin typeface="Cambria Math"/>
                                <a:cs typeface="Arial" pitchFamily="34" charset="0"/>
                              </a:rPr>
                              <m:t>𝟓𝟑</m:t>
                            </m:r>
                            <m:r>
                              <a:rPr lang="es-CO" sz="2400" i="1">
                                <a:solidFill>
                                  <a:srgbClr val="000000"/>
                                </a:solidFill>
                                <a:latin typeface="Cambria Math"/>
                                <a:cs typeface="Arial" pitchFamily="34" charset="0"/>
                              </a:rPr>
                              <m:t>&lt;</m:t>
                            </m:r>
                            <m:r>
                              <a:rPr lang="es-CO" sz="2400" i="1">
                                <a:solidFill>
                                  <a:srgbClr val="000000"/>
                                </a:solidFill>
                                <a:latin typeface="Cambria Math"/>
                                <a:cs typeface="Arial" pitchFamily="34" charset="0"/>
                              </a:rPr>
                              <m:t>𝑿</m:t>
                            </m:r>
                            <m:r>
                              <a:rPr lang="es-CO" sz="2400" i="1">
                                <a:solidFill>
                                  <a:srgbClr val="000000"/>
                                </a:solidFill>
                                <a:latin typeface="Cambria Math"/>
                                <a:cs typeface="Arial" pitchFamily="34" charset="0"/>
                              </a:rPr>
                              <m:t>&lt;</m:t>
                            </m:r>
                            <m:r>
                              <a:rPr lang="es-CO" sz="2400" i="1">
                                <a:solidFill>
                                  <a:srgbClr val="000000"/>
                                </a:solidFill>
                                <a:latin typeface="Cambria Math"/>
                                <a:cs typeface="Arial" pitchFamily="34" charset="0"/>
                              </a:rPr>
                              <m:t>𝟑</m:t>
                            </m:r>
                            <m:r>
                              <a:rPr lang="es-CO" sz="2400" i="1">
                                <a:solidFill>
                                  <a:srgbClr val="000000"/>
                                </a:solidFill>
                                <a:latin typeface="Cambria Math"/>
                                <a:cs typeface="Arial" pitchFamily="34" charset="0"/>
                              </a:rPr>
                              <m:t>,</m:t>
                            </m:r>
                            <m:r>
                              <a:rPr lang="es-CO" sz="2400" i="1">
                                <a:solidFill>
                                  <a:srgbClr val="000000"/>
                                </a:solidFill>
                                <a:latin typeface="Cambria Math"/>
                                <a:cs typeface="Arial" pitchFamily="34" charset="0"/>
                              </a:rPr>
                              <m:t>𝟓𝟔</m:t>
                            </m:r>
                          </m:e>
                        </m:d>
                        <m:r>
                          <a:rPr lang="es-CO" sz="2400" i="1">
                            <a:solidFill>
                              <a:srgbClr val="000000"/>
                            </a:solidFill>
                            <a:latin typeface="Cambria Math"/>
                            <a:cs typeface="Arial" pitchFamily="34" charset="0"/>
                          </a:rPr>
                          <m:t>=</m:t>
                        </m:r>
                        <m:r>
                          <a:rPr lang="es-CO" sz="2400" i="1">
                            <a:solidFill>
                              <a:srgbClr val="000000"/>
                            </a:solidFill>
                            <a:latin typeface="Cambria Math"/>
                            <a:cs typeface="Arial" pitchFamily="34" charset="0"/>
                          </a:rPr>
                          <m:t>𝟒</m:t>
                        </m:r>
                        <m:r>
                          <a:rPr lang="es-CO" sz="2400" i="1">
                            <a:solidFill>
                              <a:srgbClr val="000000"/>
                            </a:solidFill>
                            <a:latin typeface="Cambria Math"/>
                            <a:cs typeface="Arial" pitchFamily="34" charset="0"/>
                          </a:rPr>
                          <m:t>,</m:t>
                        </m:r>
                        <m:r>
                          <a:rPr lang="es-CO" sz="2400" i="1">
                            <a:solidFill>
                              <a:srgbClr val="000000"/>
                            </a:solidFill>
                            <a:latin typeface="Cambria Math"/>
                            <a:cs typeface="Arial" pitchFamily="34" charset="0"/>
                          </a:rPr>
                          <m:t>𝟖𝟏</m:t>
                        </m:r>
                        <m:r>
                          <a:rPr lang="es-CO" sz="2400" i="1">
                            <a:solidFill>
                              <a:srgbClr val="000000"/>
                            </a:solidFill>
                            <a:latin typeface="Cambria Math"/>
                            <a:cs typeface="Arial" pitchFamily="34" charset="0"/>
                          </a:rPr>
                          <m:t>%</m:t>
                        </m:r>
                      </m:sub>
                    </m:sSub>
                  </m:oMath>
                </a14:m>
                <a:endParaRPr lang="es-CO" sz="2400" b="0" dirty="0">
                  <a:latin typeface="Arial" pitchFamily="34" charset="0"/>
                  <a:cs typeface="Arial" pitchFamily="34" charset="0"/>
                </a:endParaRPr>
              </a:p>
              <a:p>
                <a:pPr lvl="0"/>
                <a14:m>
                  <m:oMath xmlns:m="http://schemas.openxmlformats.org/officeDocument/2006/math">
                    <m:r>
                      <a:rPr lang="es-CO" sz="2400" b="1" i="1" smtClean="0">
                        <a:solidFill>
                          <a:srgbClr val="000000"/>
                        </a:solidFill>
                        <a:latin typeface="Cambria Math"/>
                        <a:cs typeface="Arial" pitchFamily="34" charset="0"/>
                      </a:rPr>
                      <m:t>𝒁</m:t>
                    </m:r>
                    <m:r>
                      <a:rPr lang="es-CO" sz="2400" b="1" i="1" smtClean="0">
                        <a:solidFill>
                          <a:srgbClr val="000000"/>
                        </a:solidFill>
                        <a:latin typeface="Cambria Math"/>
                        <a:cs typeface="Arial" pitchFamily="34" charset="0"/>
                      </a:rPr>
                      <m:t>=</m:t>
                    </m:r>
                    <m:f>
                      <m:fPr>
                        <m:ctrlPr>
                          <a:rPr lang="es-CO" sz="2400" b="1" i="1" smtClean="0">
                            <a:solidFill>
                              <a:srgbClr val="000000"/>
                            </a:solidFill>
                            <a:latin typeface="Cambria Math"/>
                            <a:cs typeface="Arial" pitchFamily="34" charset="0"/>
                          </a:rPr>
                        </m:ctrlPr>
                      </m:fPr>
                      <m:num>
                        <m:r>
                          <a:rPr lang="es-CO" sz="2400" b="1" i="1" smtClean="0">
                            <a:solidFill>
                              <a:srgbClr val="000000"/>
                            </a:solidFill>
                            <a:latin typeface="Cambria Math"/>
                            <a:cs typeface="Arial" pitchFamily="34" charset="0"/>
                          </a:rPr>
                          <m:t>𝟑</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𝟓𝟑</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𝟑</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𝟓</m:t>
                        </m:r>
                      </m:num>
                      <m:den>
                        <m:f>
                          <m:fPr>
                            <m:ctrlPr>
                              <a:rPr lang="es-CO" sz="2400" b="1" i="1" smtClean="0">
                                <a:solidFill>
                                  <a:srgbClr val="000000"/>
                                </a:solidFill>
                                <a:latin typeface="Cambria Math"/>
                                <a:cs typeface="Arial" pitchFamily="34" charset="0"/>
                              </a:rPr>
                            </m:ctrlPr>
                          </m:fPr>
                          <m:num>
                            <m:r>
                              <a:rPr lang="es-CO" sz="2400" b="1" i="1" smtClean="0">
                                <a:solidFill>
                                  <a:srgbClr val="000000"/>
                                </a:solidFill>
                                <a:latin typeface="Cambria Math"/>
                                <a:cs typeface="Arial" pitchFamily="34" charset="0"/>
                              </a:rPr>
                              <m:t>𝟎</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𝟏𝟖</m:t>
                            </m:r>
                          </m:num>
                          <m:den>
                            <m:rad>
                              <m:radPr>
                                <m:degHide m:val="on"/>
                                <m:ctrlPr>
                                  <a:rPr lang="es-CO" sz="2400" b="1" i="1" smtClean="0">
                                    <a:solidFill>
                                      <a:srgbClr val="000000"/>
                                    </a:solidFill>
                                    <a:latin typeface="Cambria Math"/>
                                    <a:cs typeface="Arial" pitchFamily="34" charset="0"/>
                                  </a:rPr>
                                </m:ctrlPr>
                              </m:radPr>
                              <m:deg/>
                              <m:e>
                                <m:r>
                                  <a:rPr lang="es-CO" sz="2400" b="1" i="1" smtClean="0">
                                    <a:solidFill>
                                      <a:srgbClr val="000000"/>
                                    </a:solidFill>
                                    <a:latin typeface="Cambria Math"/>
                                    <a:cs typeface="Arial" pitchFamily="34" charset="0"/>
                                  </a:rPr>
                                  <m:t>𝟏𝟎𝟎</m:t>
                                </m:r>
                              </m:e>
                            </m:rad>
                          </m:den>
                        </m:f>
                      </m:den>
                    </m:f>
                  </m:oMath>
                </a14:m>
                <a:r>
                  <a:rPr lang="es-CO" sz="2400" dirty="0" smtClean="0">
                    <a:solidFill>
                      <a:srgbClr val="000000"/>
                    </a:solidFill>
                    <a:latin typeface="Arial" pitchFamily="34" charset="0"/>
                    <a:cs typeface="Arial" pitchFamily="34" charset="0"/>
                  </a:rPr>
                  <a:t> = </a:t>
                </a:r>
                <a14:m>
                  <m:oMath xmlns:m="http://schemas.openxmlformats.org/officeDocument/2006/math">
                    <m:f>
                      <m:fPr>
                        <m:ctrlPr>
                          <a:rPr lang="es-CO" sz="2400" i="1" smtClean="0">
                            <a:solidFill>
                              <a:srgbClr val="000000"/>
                            </a:solidFill>
                            <a:latin typeface="Cambria Math"/>
                            <a:cs typeface="Arial" pitchFamily="34" charset="0"/>
                          </a:rPr>
                        </m:ctrlPr>
                      </m:fPr>
                      <m:num>
                        <m:r>
                          <a:rPr lang="es-CO" sz="2400" b="1" i="1" smtClean="0">
                            <a:solidFill>
                              <a:srgbClr val="000000"/>
                            </a:solidFill>
                            <a:latin typeface="Cambria Math"/>
                            <a:cs typeface="Arial" pitchFamily="34" charset="0"/>
                          </a:rPr>
                          <m:t>𝟎</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𝟎𝟑</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𝟏𝟎</m:t>
                        </m:r>
                        <m:r>
                          <a:rPr lang="es-CO" sz="2400" b="1" i="1" smtClean="0">
                            <a:solidFill>
                              <a:srgbClr val="000000"/>
                            </a:solidFill>
                            <a:latin typeface="Cambria Math"/>
                            <a:cs typeface="Arial" pitchFamily="34" charset="0"/>
                          </a:rPr>
                          <m:t>)</m:t>
                        </m:r>
                      </m:num>
                      <m:den>
                        <m:r>
                          <a:rPr lang="es-CO" sz="2400" b="1" i="1" smtClean="0">
                            <a:solidFill>
                              <a:srgbClr val="000000"/>
                            </a:solidFill>
                            <a:latin typeface="Cambria Math"/>
                            <a:cs typeface="Arial" pitchFamily="34" charset="0"/>
                          </a:rPr>
                          <m:t>𝟎</m:t>
                        </m:r>
                        <m:r>
                          <a:rPr lang="es-CO" sz="2400" b="1" i="1" smtClean="0">
                            <a:solidFill>
                              <a:srgbClr val="000000"/>
                            </a:solidFill>
                            <a:latin typeface="Cambria Math"/>
                            <a:cs typeface="Arial" pitchFamily="34" charset="0"/>
                          </a:rPr>
                          <m:t>,</m:t>
                        </m:r>
                        <m:r>
                          <a:rPr lang="es-CO" sz="2400" b="1" i="1" smtClean="0">
                            <a:solidFill>
                              <a:srgbClr val="000000"/>
                            </a:solidFill>
                            <a:latin typeface="Cambria Math"/>
                            <a:cs typeface="Arial" pitchFamily="34" charset="0"/>
                          </a:rPr>
                          <m:t>𝟏𝟖</m:t>
                        </m:r>
                      </m:den>
                    </m:f>
                  </m:oMath>
                </a14:m>
                <a:r>
                  <a:rPr lang="es-CO" sz="2400" dirty="0" smtClean="0">
                    <a:solidFill>
                      <a:srgbClr val="000000"/>
                    </a:solidFill>
                    <a:latin typeface="Arial" pitchFamily="34" charset="0"/>
                    <a:cs typeface="Arial" pitchFamily="34" charset="0"/>
                  </a:rPr>
                  <a:t> = </a:t>
                </a:r>
                <a:r>
                  <a:rPr lang="es-CO" sz="2000" b="0" dirty="0" smtClean="0">
                    <a:solidFill>
                      <a:srgbClr val="000000"/>
                    </a:solidFill>
                    <a:latin typeface="Arial" pitchFamily="34" charset="0"/>
                    <a:cs typeface="Arial" pitchFamily="34" charset="0"/>
                  </a:rPr>
                  <a:t>1.66</a:t>
                </a:r>
              </a:p>
              <a:p>
                <a:pPr lvl="0"/>
                <a:endParaRPr lang="es-CO" sz="2000" b="0" dirty="0" smtClean="0">
                  <a:solidFill>
                    <a:srgbClr val="000000"/>
                  </a:solidFill>
                  <a:latin typeface="Arial" pitchFamily="34" charset="0"/>
                  <a:cs typeface="Arial" pitchFamily="34" charset="0"/>
                </a:endParaRPr>
              </a:p>
              <a:p>
                <a:pPr lvl="0"/>
                <a14:m>
                  <m:oMath xmlns:m="http://schemas.openxmlformats.org/officeDocument/2006/math">
                    <m:r>
                      <a:rPr lang="es-CO" sz="2000" b="0" i="1" smtClean="0">
                        <a:solidFill>
                          <a:srgbClr val="000000"/>
                        </a:solidFill>
                        <a:latin typeface="Cambria Math"/>
                        <a:cs typeface="Arial" pitchFamily="34" charset="0"/>
                      </a:rPr>
                      <m:t>𝑍</m:t>
                    </m:r>
                    <m:r>
                      <a:rPr lang="es-CO" sz="2000" b="0" i="1" smtClean="0">
                        <a:solidFill>
                          <a:srgbClr val="000000"/>
                        </a:solidFill>
                        <a:latin typeface="Cambria Math"/>
                        <a:cs typeface="Arial" pitchFamily="34" charset="0"/>
                      </a:rPr>
                      <m:t>=1,66   </m:t>
                    </m:r>
                    <m:r>
                      <a:rPr lang="es-CO" sz="2000" b="0" i="1" smtClean="0">
                        <a:solidFill>
                          <a:srgbClr val="000000"/>
                        </a:solidFill>
                        <a:latin typeface="Cambria Math"/>
                        <a:cs typeface="Arial" pitchFamily="34" charset="0"/>
                      </a:rPr>
                      <m:t>𝐴</m:t>
                    </m:r>
                    <m:d>
                      <m:dPr>
                        <m:ctrlPr>
                          <a:rPr lang="es-CO" sz="2000" b="0" i="1" smtClean="0">
                            <a:solidFill>
                              <a:srgbClr val="000000"/>
                            </a:solidFill>
                            <a:latin typeface="Cambria Math"/>
                            <a:cs typeface="Arial" pitchFamily="34" charset="0"/>
                          </a:rPr>
                        </m:ctrlPr>
                      </m:dPr>
                      <m:e>
                        <m:r>
                          <a:rPr lang="es-CO" sz="2000" b="0" i="1" smtClean="0">
                            <a:solidFill>
                              <a:srgbClr val="000000"/>
                            </a:solidFill>
                            <a:latin typeface="Cambria Math"/>
                            <a:cs typeface="Arial" pitchFamily="34" charset="0"/>
                          </a:rPr>
                          <m:t>0,4515</m:t>
                        </m:r>
                      </m:e>
                    </m:d>
                  </m:oMath>
                </a14:m>
                <a:endParaRPr lang="es-CO" sz="2000" b="0" dirty="0" smtClean="0">
                  <a:solidFill>
                    <a:srgbClr val="000000"/>
                  </a:solidFill>
                  <a:latin typeface="Arial" pitchFamily="34" charset="0"/>
                  <a:cs typeface="Arial" pitchFamily="34" charset="0"/>
                </a:endParaRPr>
              </a:p>
              <a:p>
                <a:pPr lvl="0"/>
                <a14:m>
                  <m:oMath xmlns:m="http://schemas.openxmlformats.org/officeDocument/2006/math">
                    <m:r>
                      <a:rPr lang="es-CO" sz="2400" b="0" i="1" smtClean="0">
                        <a:solidFill>
                          <a:srgbClr val="000000"/>
                        </a:solidFill>
                        <a:latin typeface="Cambria Math"/>
                        <a:cs typeface="Arial" pitchFamily="34" charset="0"/>
                      </a:rPr>
                      <m:t>𝑃</m:t>
                    </m:r>
                    <m:r>
                      <a:rPr lang="es-CO" sz="2400" b="0" i="1" smtClean="0">
                        <a:solidFill>
                          <a:srgbClr val="000000"/>
                        </a:solidFill>
                        <a:latin typeface="Cambria Math"/>
                        <a:cs typeface="Arial" pitchFamily="34" charset="0"/>
                      </a:rPr>
                      <m:t>=0,4996 −0,4515=0,0481</m:t>
                    </m:r>
                  </m:oMath>
                </a14:m>
                <a:endParaRPr lang="es-CO" sz="2400" b="0" dirty="0">
                  <a:solidFill>
                    <a:srgbClr val="000000"/>
                  </a:solidFill>
                  <a:latin typeface="Arial" pitchFamily="34" charset="0"/>
                  <a:cs typeface="Arial" pitchFamily="34" charset="0"/>
                </a:endParaRPr>
              </a:p>
              <a:p>
                <a:pPr marL="0" indent="0" algn="just"/>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786274" y="2123619"/>
                <a:ext cx="7075040" cy="4185701"/>
              </a:xfrm>
              <a:blipFill rotWithShape="1">
                <a:blip r:embed="rId2"/>
                <a:stretch>
                  <a:fillRect l="-603" t="-1601" r="-517"/>
                </a:stretch>
              </a:blipFill>
            </p:spPr>
            <p:txBody>
              <a:bodyPr/>
              <a:lstStyle/>
              <a:p>
                <a:r>
                  <a:rPr lang="es-CO">
                    <a:noFill/>
                  </a:rPr>
                  <a:t> </a:t>
                </a:r>
              </a:p>
            </p:txBody>
          </p:sp>
        </mc:Fallback>
      </mc:AlternateContent>
      <p:sp>
        <p:nvSpPr>
          <p:cNvPr id="2" name="1 Título"/>
          <p:cNvSpPr>
            <a:spLocks noGrp="1"/>
          </p:cNvSpPr>
          <p:nvPr>
            <p:ph type="title"/>
          </p:nvPr>
        </p:nvSpPr>
        <p:spPr>
          <a:xfrm>
            <a:off x="832832" y="980728"/>
            <a:ext cx="7520940" cy="548640"/>
          </a:xfrm>
        </p:spPr>
        <p:txBody>
          <a:bodyPr/>
          <a:lstStyle/>
          <a:p>
            <a:r>
              <a:rPr lang="es-CO" sz="2400" dirty="0" smtClean="0">
                <a:latin typeface="Cooper Black" pitchFamily="18" charset="0"/>
              </a:rPr>
              <a:t>Ejemplo:</a:t>
            </a:r>
            <a:endParaRPr lang="es-CO" sz="2400" dirty="0">
              <a:latin typeface="Cooper Black"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518" y="4365104"/>
            <a:ext cx="3024336" cy="1955405"/>
          </a:xfrm>
          <a:prstGeom prst="rect">
            <a:avLst/>
          </a:prstGeom>
          <a:ln/>
        </p:spPr>
        <p:style>
          <a:lnRef idx="2">
            <a:schemeClr val="accent2"/>
          </a:lnRef>
          <a:fillRef idx="1">
            <a:schemeClr val="lt1"/>
          </a:fillRef>
          <a:effectRef idx="0">
            <a:schemeClr val="accent2"/>
          </a:effectRef>
          <a:fontRef idx="minor">
            <a:schemeClr val="dk1"/>
          </a:fontRef>
        </p:style>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072" y="1340768"/>
            <a:ext cx="933400" cy="1565703"/>
          </a:xfrm>
          <a:prstGeom prst="rect">
            <a:avLst/>
          </a:prstGeom>
        </p:spPr>
      </p:pic>
    </p:spTree>
    <p:extLst>
      <p:ext uri="{BB962C8B-B14F-4D97-AF65-F5344CB8AC3E}">
        <p14:creationId xmlns:p14="http://schemas.microsoft.com/office/powerpoint/2010/main" val="395272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2492896"/>
                <a:ext cx="3744416" cy="2952328"/>
              </a:xfrm>
              <a:solidFill>
                <a:srgbClr val="92D050"/>
              </a:solidFill>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algn="ctr"/>
                <a:r>
                  <a:rPr lang="es-MX" sz="2000" dirty="0" smtClean="0">
                    <a:solidFill>
                      <a:schemeClr val="tx1"/>
                    </a:solidFill>
                    <a:latin typeface="Arial" pitchFamily="34" charset="0"/>
                    <a:cs typeface="Arial" pitchFamily="34" charset="0"/>
                  </a:rPr>
                  <a:t>ANALISIS</a:t>
                </a:r>
              </a:p>
              <a:p>
                <a:pPr algn="just"/>
                <a:r>
                  <a:rPr lang="es-MX" b="0" dirty="0" smtClean="0">
                    <a:solidFill>
                      <a:schemeClr val="tx1"/>
                    </a:solidFill>
                  </a:rPr>
                  <a:t>De </a:t>
                </a:r>
                <a:r>
                  <a:rPr lang="es-MX" b="0" dirty="0">
                    <a:solidFill>
                      <a:schemeClr val="tx1"/>
                    </a:solidFill>
                  </a:rPr>
                  <a:t>una característica cualitativa o atributo, se emplea la proporción de éxitos y no </a:t>
                </a:r>
                <a:r>
                  <a:rPr lang="es-MX" b="0" dirty="0" smtClean="0">
                    <a:solidFill>
                      <a:schemeClr val="tx1"/>
                    </a:solidFill>
                  </a:rPr>
                  <a:t>el número </a:t>
                </a:r>
                <a:r>
                  <a:rPr lang="es-MX" b="0" dirty="0">
                    <a:solidFill>
                      <a:schemeClr val="tx1"/>
                    </a:solidFill>
                  </a:rPr>
                  <a:t>de éxitos. </a:t>
                </a:r>
                <a:endParaRPr lang="es-CO" b="0" dirty="0">
                  <a:solidFill>
                    <a:schemeClr val="tx1"/>
                  </a:solidFill>
                </a:endParaRPr>
              </a:p>
              <a:p>
                <a:pPr algn="just"/>
                <a:r>
                  <a:rPr lang="es-MX" b="0" dirty="0" smtClean="0">
                    <a:solidFill>
                      <a:schemeClr val="tx1"/>
                    </a:solidFill>
                  </a:rPr>
                  <a:t>	Atributos </a:t>
                </a:r>
                <a:r>
                  <a:rPr lang="es-MX" b="0" dirty="0">
                    <a:solidFill>
                      <a:schemeClr val="tx1"/>
                    </a:solidFill>
                  </a:rPr>
                  <a:t>en la muestra (a) / tamaño de la muestra (n).</a:t>
                </a:r>
                <a:endParaRPr lang="es-CO" b="0" dirty="0">
                  <a:solidFill>
                    <a:schemeClr val="tx1"/>
                  </a:solidFill>
                </a:endParaRPr>
              </a:p>
              <a:p>
                <a:r>
                  <a:rPr lang="es-MX" dirty="0">
                    <a:solidFill>
                      <a:schemeClr val="tx1"/>
                    </a:solidFill>
                  </a:rPr>
                  <a:t> </a:t>
                </a:r>
                <a:endParaRPr lang="es-CO" sz="1800" dirty="0">
                  <a:solidFill>
                    <a:schemeClr val="tx1"/>
                  </a:solidFill>
                </a:endParaRPr>
              </a:p>
              <a:p>
                <a:r>
                  <a:rPr lang="en-US" sz="2600" dirty="0" smtClean="0">
                    <a:solidFill>
                      <a:schemeClr val="tx1"/>
                    </a:solidFill>
                  </a:rPr>
                  <a:t>	P</a:t>
                </a:r>
                <a:r>
                  <a:rPr lang="en-US" sz="2600" dirty="0">
                    <a:solidFill>
                      <a:schemeClr val="tx1"/>
                    </a:solidFill>
                    <a:latin typeface="Arial" pitchFamily="34" charset="0"/>
                    <a:cs typeface="Arial" pitchFamily="34" charset="0"/>
                  </a:rPr>
                  <a:t>= </a:t>
                </a:r>
                <a14:m>
                  <m:oMath xmlns:m="http://schemas.openxmlformats.org/officeDocument/2006/math">
                    <m:f>
                      <m:fPr>
                        <m:ctrlPr>
                          <a:rPr lang="es-CO" sz="2600" i="1">
                            <a:solidFill>
                              <a:schemeClr val="tx1"/>
                            </a:solidFill>
                            <a:latin typeface="Cambria Math"/>
                          </a:rPr>
                        </m:ctrlPr>
                      </m:fPr>
                      <m:num>
                        <m:r>
                          <a:rPr lang="en-US" sz="2600" i="1">
                            <a:solidFill>
                              <a:schemeClr val="tx1"/>
                            </a:solidFill>
                            <a:latin typeface="Cambria Math"/>
                          </a:rPr>
                          <m:t>∑</m:t>
                        </m:r>
                        <m:sSub>
                          <m:sSubPr>
                            <m:ctrlPr>
                              <a:rPr lang="es-CO" sz="2600" i="1">
                                <a:solidFill>
                                  <a:schemeClr val="tx1"/>
                                </a:solidFill>
                                <a:latin typeface="Cambria Math"/>
                              </a:rPr>
                            </m:ctrlPr>
                          </m:sSubPr>
                          <m:e>
                            <m:r>
                              <a:rPr lang="es-MX" sz="2600" i="1">
                                <a:solidFill>
                                  <a:schemeClr val="tx1"/>
                                </a:solidFill>
                                <a:latin typeface="Cambria Math"/>
                              </a:rPr>
                              <m:t>𝑎</m:t>
                            </m:r>
                          </m:e>
                          <m:sub>
                            <m:r>
                              <a:rPr lang="en-US" sz="2600" i="1">
                                <a:solidFill>
                                  <a:schemeClr val="tx1"/>
                                </a:solidFill>
                                <a:latin typeface="Cambria Math"/>
                              </a:rPr>
                              <m:t>1</m:t>
                            </m:r>
                          </m:sub>
                        </m:sSub>
                      </m:num>
                      <m:den>
                        <m:r>
                          <a:rPr lang="es-MX" sz="2600" i="1">
                            <a:solidFill>
                              <a:schemeClr val="tx1"/>
                            </a:solidFill>
                            <a:latin typeface="Cambria Math"/>
                          </a:rPr>
                          <m:t>𝑛</m:t>
                        </m:r>
                      </m:den>
                    </m:f>
                  </m:oMath>
                </a14:m>
                <a:r>
                  <a:rPr lang="en-US" sz="2600" dirty="0" smtClean="0">
                    <a:solidFill>
                      <a:schemeClr val="tx1"/>
                    </a:solidFill>
                    <a:latin typeface="Arial" pitchFamily="34" charset="0"/>
                    <a:cs typeface="Arial" pitchFamily="34" charset="0"/>
                  </a:rPr>
                  <a:t>= </a:t>
                </a:r>
                <a14:m>
                  <m:oMath xmlns:m="http://schemas.openxmlformats.org/officeDocument/2006/math">
                    <m:f>
                      <m:fPr>
                        <m:ctrlPr>
                          <a:rPr lang="es-CO" sz="2600" i="1">
                            <a:solidFill>
                              <a:schemeClr val="tx1"/>
                            </a:solidFill>
                            <a:latin typeface="Cambria Math"/>
                          </a:rPr>
                        </m:ctrlPr>
                      </m:fPr>
                      <m:num>
                        <m:r>
                          <a:rPr lang="es-CO" sz="2600" b="1" i="1" smtClean="0">
                            <a:solidFill>
                              <a:schemeClr val="tx1"/>
                            </a:solidFill>
                            <a:latin typeface="Cambria Math"/>
                          </a:rPr>
                          <m:t>𝒏</m:t>
                        </m:r>
                        <m:r>
                          <a:rPr lang="es-CO" sz="2600" b="1" i="1" smtClean="0">
                            <a:solidFill>
                              <a:schemeClr val="tx1"/>
                            </a:solidFill>
                            <a:latin typeface="Cambria Math"/>
                          </a:rPr>
                          <m:t>ú</m:t>
                        </m:r>
                        <m:r>
                          <a:rPr lang="es-CO" sz="2600" b="1" i="1" smtClean="0">
                            <a:solidFill>
                              <a:schemeClr val="tx1"/>
                            </a:solidFill>
                            <a:latin typeface="Cambria Math"/>
                          </a:rPr>
                          <m:t>𝒎𝒆𝒓𝒐𝒔</m:t>
                        </m:r>
                        <m:r>
                          <a:rPr lang="es-CO" sz="2600" b="1" i="1" smtClean="0">
                            <a:solidFill>
                              <a:schemeClr val="tx1"/>
                            </a:solidFill>
                            <a:latin typeface="Cambria Math"/>
                          </a:rPr>
                          <m:t> </m:t>
                        </m:r>
                        <m:r>
                          <a:rPr lang="es-MX" sz="2600" i="1">
                            <a:solidFill>
                              <a:schemeClr val="tx1"/>
                            </a:solidFill>
                            <a:latin typeface="Cambria Math"/>
                          </a:rPr>
                          <m:t>𝑑𝑒</m:t>
                        </m:r>
                        <m:r>
                          <a:rPr lang="en-US" sz="2600" i="1">
                            <a:solidFill>
                              <a:schemeClr val="tx1"/>
                            </a:solidFill>
                            <a:latin typeface="Cambria Math"/>
                          </a:rPr>
                          <m:t>  </m:t>
                        </m:r>
                        <m:r>
                          <a:rPr lang="es-MX" sz="2600" i="1">
                            <a:solidFill>
                              <a:schemeClr val="tx1"/>
                            </a:solidFill>
                            <a:latin typeface="Cambria Math"/>
                          </a:rPr>
                          <m:t>𝑒𝑥𝑖𝑡𝑜𝑠</m:t>
                        </m:r>
                        <m:r>
                          <a:rPr lang="es-MX" sz="2600" i="1">
                            <a:solidFill>
                              <a:schemeClr val="tx1"/>
                            </a:solidFill>
                            <a:latin typeface="Cambria Math"/>
                          </a:rPr>
                          <m:t> </m:t>
                        </m:r>
                      </m:num>
                      <m:den>
                        <m:r>
                          <a:rPr lang="es-MX" sz="2600" i="1">
                            <a:solidFill>
                              <a:schemeClr val="tx1"/>
                            </a:solidFill>
                            <a:latin typeface="Cambria Math"/>
                          </a:rPr>
                          <m:t>𝑇𝑎𝑚𝑎</m:t>
                        </m:r>
                        <m:r>
                          <a:rPr lang="en-US" sz="2600" i="1">
                            <a:solidFill>
                              <a:schemeClr val="tx1"/>
                            </a:solidFill>
                            <a:latin typeface="Cambria Math"/>
                          </a:rPr>
                          <m:t>ñ</m:t>
                        </m:r>
                        <m:r>
                          <a:rPr lang="es-MX" sz="2600" i="1">
                            <a:solidFill>
                              <a:schemeClr val="tx1"/>
                            </a:solidFill>
                            <a:latin typeface="Cambria Math"/>
                          </a:rPr>
                          <m:t>𝑜</m:t>
                        </m:r>
                        <m:r>
                          <a:rPr lang="es-MX" sz="2600" i="1">
                            <a:solidFill>
                              <a:schemeClr val="tx1"/>
                            </a:solidFill>
                            <a:latin typeface="Cambria Math"/>
                          </a:rPr>
                          <m:t> </m:t>
                        </m:r>
                        <m:r>
                          <a:rPr lang="es-MX" sz="2600" i="1">
                            <a:solidFill>
                              <a:schemeClr val="tx1"/>
                            </a:solidFill>
                            <a:latin typeface="Cambria Math"/>
                          </a:rPr>
                          <m:t>𝑑𝑒</m:t>
                        </m:r>
                        <m:r>
                          <a:rPr lang="es-MX" sz="2600" i="1">
                            <a:solidFill>
                              <a:schemeClr val="tx1"/>
                            </a:solidFill>
                            <a:latin typeface="Cambria Math"/>
                          </a:rPr>
                          <m:t> </m:t>
                        </m:r>
                        <m:r>
                          <a:rPr lang="es-MX" sz="2600" i="1">
                            <a:solidFill>
                              <a:schemeClr val="tx1"/>
                            </a:solidFill>
                            <a:latin typeface="Cambria Math"/>
                          </a:rPr>
                          <m:t>𝑙𝑎</m:t>
                        </m:r>
                        <m:r>
                          <a:rPr lang="es-MX" sz="2600" i="1">
                            <a:solidFill>
                              <a:schemeClr val="tx1"/>
                            </a:solidFill>
                            <a:latin typeface="Cambria Math"/>
                          </a:rPr>
                          <m:t> </m:t>
                        </m:r>
                        <m:r>
                          <a:rPr lang="es-MX" sz="2600" i="1">
                            <a:solidFill>
                              <a:schemeClr val="tx1"/>
                            </a:solidFill>
                            <a:latin typeface="Cambria Math"/>
                          </a:rPr>
                          <m:t>𝑚𝑢𝑒𝑠𝑡𝑟𝑎</m:t>
                        </m:r>
                      </m:den>
                    </m:f>
                  </m:oMath>
                </a14:m>
                <a:endParaRPr lang="es-CO" dirty="0">
                  <a:solidFill>
                    <a:schemeClr val="tx1"/>
                  </a:solidFill>
                  <a:latin typeface="Arial" pitchFamily="34" charset="0"/>
                  <a:cs typeface="Arial" pitchFamily="34" charset="0"/>
                </a:endParaRPr>
              </a:p>
              <a:p>
                <a:r>
                  <a:rPr lang="en-US" dirty="0">
                    <a:solidFill>
                      <a:schemeClr val="tx1"/>
                    </a:solidFill>
                  </a:rPr>
                  <a:t> </a:t>
                </a:r>
                <a:endParaRPr lang="es-CO" dirty="0">
                  <a:solidFill>
                    <a:schemeClr val="tx1"/>
                  </a:solidFill>
                </a:endParaRPr>
              </a:p>
              <a:p>
                <a:endParaRPr lang="es-CO" dirty="0">
                  <a:solidFill>
                    <a:schemeClr val="tx1"/>
                  </a:solidFill>
                </a:endParaRPr>
              </a:p>
              <a:p>
                <a:endParaRPr lang="es-CO"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2492896"/>
                <a:ext cx="3744416" cy="2952328"/>
              </a:xfrm>
              <a:blipFill rotWithShape="1">
                <a:blip r:embed="rId2"/>
                <a:stretch>
                  <a:fillRect l="-1133" t="-1434" r="-647"/>
                </a:stretch>
              </a:blipFill>
            </p:spPr>
            <p:txBody>
              <a:bodyPr/>
              <a:lstStyle/>
              <a:p>
                <a:r>
                  <a:rPr lang="es-CO">
                    <a:noFill/>
                  </a:rPr>
                  <a:t> </a:t>
                </a:r>
              </a:p>
            </p:txBody>
          </p:sp>
        </mc:Fallback>
      </mc:AlternateContent>
      <p:sp>
        <p:nvSpPr>
          <p:cNvPr id="2" name="1 Título"/>
          <p:cNvSpPr>
            <a:spLocks noGrp="1"/>
          </p:cNvSpPr>
          <p:nvPr>
            <p:ph type="title"/>
          </p:nvPr>
        </p:nvSpPr>
        <p:spPr/>
        <p:txBody>
          <a:bodyPr>
            <a:normAutofit fontScale="90000"/>
          </a:bodyPr>
          <a:lstStyle/>
          <a:p>
            <a:pPr algn="ctr"/>
            <a:r>
              <a:rPr lang="es-CO" dirty="0" smtClean="0">
                <a:latin typeface="Cooper Black" pitchFamily="18" charset="0"/>
              </a:rPr>
              <a:t>DISTRIBUCIÓN MUESTRAL DE UNA PROPORCIÓN</a:t>
            </a:r>
            <a:endParaRPr lang="es-CO" dirty="0">
              <a:latin typeface="Cooper Black"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96952"/>
            <a:ext cx="2929879" cy="31640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4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1 Título"/>
              <p:cNvSpPr>
                <a:spLocks noGrp="1"/>
              </p:cNvSpPr>
              <p:nvPr>
                <p:ph idx="1"/>
              </p:nvPr>
            </p:nvSpPr>
            <p:spPr>
              <a:xfrm>
                <a:off x="467544" y="2186863"/>
                <a:ext cx="3528392" cy="4194465"/>
              </a:xfrm>
              <a:solidFill>
                <a:srgbClr val="92D050"/>
              </a:solidFill>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p>
                <a:pPr algn="just"/>
                <a14:m>
                  <m:oMath xmlns:m="http://schemas.openxmlformats.org/officeDocument/2006/math">
                    <m:r>
                      <a:rPr lang="es-MX" sz="2800" b="0" i="1" smtClean="0">
                        <a:solidFill>
                          <a:schemeClr val="tx1"/>
                        </a:solidFill>
                        <a:latin typeface="Cambria Math"/>
                      </a:rPr>
                      <m:t>𝐴</m:t>
                    </m:r>
                    <m:r>
                      <a:rPr lang="es-MX" sz="2800" b="0" i="1" smtClean="0">
                        <a:solidFill>
                          <a:schemeClr val="tx1"/>
                        </a:solidFill>
                        <a:latin typeface="Cambria Math"/>
                      </a:rPr>
                      <m:t>=∑</m:t>
                    </m:r>
                    <m:sSub>
                      <m:sSubPr>
                        <m:ctrlPr>
                          <a:rPr lang="es-CO" sz="2800" b="0" i="1">
                            <a:solidFill>
                              <a:schemeClr val="tx1"/>
                            </a:solidFill>
                            <a:latin typeface="Cambria Math"/>
                          </a:rPr>
                        </m:ctrlPr>
                      </m:sSubPr>
                      <m:e>
                        <m:r>
                          <a:rPr lang="es-MX" sz="2800" b="0" i="1">
                            <a:solidFill>
                              <a:schemeClr val="tx1"/>
                            </a:solidFill>
                            <a:latin typeface="Cambria Math"/>
                          </a:rPr>
                          <m:t>𝐴</m:t>
                        </m:r>
                      </m:e>
                      <m:sub>
                        <m:r>
                          <a:rPr lang="es-MX" sz="2800" b="0" i="1">
                            <a:solidFill>
                              <a:schemeClr val="tx1"/>
                            </a:solidFill>
                            <a:latin typeface="Cambria Math"/>
                          </a:rPr>
                          <m:t>1</m:t>
                        </m:r>
                      </m:sub>
                    </m:sSub>
                  </m:oMath>
                </a14:m>
                <a:r>
                  <a:rPr lang="es-MX" sz="2000" b="0" dirty="0">
                    <a:solidFill>
                      <a:schemeClr val="tx1"/>
                    </a:solidFill>
                    <a:latin typeface="Arial" pitchFamily="34" charset="0"/>
                    <a:cs typeface="Arial" pitchFamily="34" charset="0"/>
                  </a:rPr>
                  <a:t> Total  de elementos que presentan la característica investigada en la población</a:t>
                </a:r>
                <a:r>
                  <a:rPr lang="es-MX" sz="2000" b="0" dirty="0" smtClean="0">
                    <a:solidFill>
                      <a:schemeClr val="tx1"/>
                    </a:solidFill>
                    <a:latin typeface="Arial" pitchFamily="34" charset="0"/>
                    <a:cs typeface="Arial" pitchFamily="34" charset="0"/>
                  </a:rPr>
                  <a:t>.</a:t>
                </a:r>
              </a:p>
              <a:p>
                <a:endParaRPr lang="es-MX" sz="2000" b="0" i="1" dirty="0" smtClean="0">
                  <a:solidFill>
                    <a:schemeClr val="tx1"/>
                  </a:solidFill>
                </a:endParaRPr>
              </a:p>
              <a:p>
                <a14:m>
                  <m:oMath xmlns:m="http://schemas.openxmlformats.org/officeDocument/2006/math">
                    <m:r>
                      <a:rPr lang="es-MX" sz="2000" b="0" i="1">
                        <a:solidFill>
                          <a:schemeClr val="tx1"/>
                        </a:solidFill>
                        <a:latin typeface="Cambria Math"/>
                      </a:rPr>
                      <m:t>𝐴</m:t>
                    </m:r>
                    <m:r>
                      <a:rPr lang="es-MX" sz="2000" b="0" i="1">
                        <a:solidFill>
                          <a:schemeClr val="tx1"/>
                        </a:solidFill>
                        <a:latin typeface="Cambria Math"/>
                      </a:rPr>
                      <m:t>=∑</m:t>
                    </m:r>
                    <m:sSub>
                      <m:sSubPr>
                        <m:ctrlPr>
                          <a:rPr lang="es-CO" sz="2000" b="0" i="1">
                            <a:solidFill>
                              <a:schemeClr val="tx1"/>
                            </a:solidFill>
                            <a:latin typeface="Cambria Math"/>
                          </a:rPr>
                        </m:ctrlPr>
                      </m:sSubPr>
                      <m:e>
                        <m:r>
                          <a:rPr lang="es-MX" sz="2000" b="0" i="1">
                            <a:solidFill>
                              <a:schemeClr val="tx1"/>
                            </a:solidFill>
                            <a:latin typeface="Cambria Math"/>
                          </a:rPr>
                          <m:t>𝐴</m:t>
                        </m:r>
                      </m:e>
                      <m:sub>
                        <m:r>
                          <a:rPr lang="es-MX" sz="2000" b="0" i="1">
                            <a:solidFill>
                              <a:schemeClr val="tx1"/>
                            </a:solidFill>
                            <a:latin typeface="Cambria Math"/>
                          </a:rPr>
                          <m:t>1</m:t>
                        </m:r>
                      </m:sub>
                    </m:sSub>
                    <m:r>
                      <a:rPr lang="es-MX" sz="2000" b="0" i="1">
                        <a:solidFill>
                          <a:schemeClr val="tx1"/>
                        </a:solidFill>
                        <a:latin typeface="Cambria Math"/>
                      </a:rPr>
                      <m:t>=</m:t>
                    </m:r>
                    <m:r>
                      <a:rPr lang="es-MX" sz="2000" b="0" i="1">
                        <a:solidFill>
                          <a:schemeClr val="tx1"/>
                        </a:solidFill>
                        <a:latin typeface="Cambria Math"/>
                      </a:rPr>
                      <m:t>𝑁𝑃</m:t>
                    </m:r>
                  </m:oMath>
                </a14:m>
                <a:endParaRPr lang="es-CO" sz="2000" b="0" dirty="0" smtClean="0">
                  <a:solidFill>
                    <a:schemeClr val="tx1"/>
                  </a:solidFill>
                  <a:latin typeface="Arial" pitchFamily="34" charset="0"/>
                  <a:cs typeface="Arial" pitchFamily="34" charset="0"/>
                </a:endParaRPr>
              </a:p>
              <a:p>
                <a:endParaRPr lang="es-CO" sz="2000" b="0" dirty="0">
                  <a:solidFill>
                    <a:schemeClr val="tx1"/>
                  </a:solidFill>
                  <a:latin typeface="Arial" pitchFamily="34" charset="0"/>
                  <a:cs typeface="Arial" pitchFamily="34" charset="0"/>
                </a:endParaRPr>
              </a:p>
              <a:p>
                <a:r>
                  <a:rPr lang="es-MX" sz="3200" b="0" dirty="0">
                    <a:solidFill>
                      <a:schemeClr val="tx1"/>
                    </a:solidFill>
                    <a:latin typeface="Arial" pitchFamily="34" charset="0"/>
                    <a:cs typeface="Arial" pitchFamily="34" charset="0"/>
                  </a:rPr>
                  <a:t> </a:t>
                </a:r>
                <a14:m>
                  <m:oMath xmlns:m="http://schemas.openxmlformats.org/officeDocument/2006/math">
                    <m:sSub>
                      <m:sSubPr>
                        <m:ctrlPr>
                          <a:rPr lang="es-CO" sz="3200" b="0" i="1">
                            <a:solidFill>
                              <a:schemeClr val="tx1"/>
                            </a:solidFill>
                            <a:latin typeface="Cambria Math"/>
                          </a:rPr>
                        </m:ctrlPr>
                      </m:sSubPr>
                      <m:e>
                        <m:r>
                          <a:rPr lang="es-MX" sz="3200" b="0" i="1">
                            <a:solidFill>
                              <a:schemeClr val="tx1"/>
                            </a:solidFill>
                            <a:latin typeface="Cambria Math"/>
                          </a:rPr>
                          <m:t>µ</m:t>
                        </m:r>
                      </m:e>
                      <m:sub>
                        <m:r>
                          <a:rPr lang="es-MX" sz="3200" b="0" i="1">
                            <a:solidFill>
                              <a:schemeClr val="tx1"/>
                            </a:solidFill>
                            <a:latin typeface="Cambria Math"/>
                          </a:rPr>
                          <m:t>𝑃</m:t>
                        </m:r>
                      </m:sub>
                    </m:sSub>
                  </m:oMath>
                </a14:m>
                <a:r>
                  <a:rPr lang="es-MX" sz="2000" b="0" dirty="0">
                    <a:solidFill>
                      <a:schemeClr val="tx1"/>
                    </a:solidFill>
                    <a:latin typeface="Arial" pitchFamily="34" charset="0"/>
                    <a:cs typeface="Arial" pitchFamily="34" charset="0"/>
                  </a:rPr>
                  <a:t> = P=P       P=</a:t>
                </a:r>
                <a14:m>
                  <m:oMath xmlns:m="http://schemas.openxmlformats.org/officeDocument/2006/math">
                    <m:f>
                      <m:fPr>
                        <m:ctrlPr>
                          <a:rPr lang="es-CO" sz="2000" b="0" i="1">
                            <a:solidFill>
                              <a:schemeClr val="tx1"/>
                            </a:solidFill>
                            <a:latin typeface="Cambria Math"/>
                          </a:rPr>
                        </m:ctrlPr>
                      </m:fPr>
                      <m:num>
                        <m:r>
                          <a:rPr lang="es-MX" sz="2000" b="0" i="1">
                            <a:solidFill>
                              <a:schemeClr val="tx1"/>
                            </a:solidFill>
                            <a:latin typeface="Cambria Math"/>
                          </a:rPr>
                          <m:t>𝐴</m:t>
                        </m:r>
                      </m:num>
                      <m:den>
                        <m:r>
                          <a:rPr lang="es-MX" sz="2000" b="0" i="1">
                            <a:solidFill>
                              <a:schemeClr val="tx1"/>
                            </a:solidFill>
                            <a:latin typeface="Cambria Math"/>
                          </a:rPr>
                          <m:t>𝑁</m:t>
                        </m:r>
                      </m:den>
                    </m:f>
                    <m:r>
                      <a:rPr lang="es-MX" sz="2000" b="0" i="1">
                        <a:solidFill>
                          <a:schemeClr val="tx1"/>
                        </a:solidFill>
                        <a:latin typeface="Cambria Math"/>
                      </a:rPr>
                      <m:t>= </m:t>
                    </m:r>
                    <m:f>
                      <m:fPr>
                        <m:ctrlPr>
                          <a:rPr lang="es-CO" sz="2000" b="0" i="1">
                            <a:solidFill>
                              <a:schemeClr val="tx1"/>
                            </a:solidFill>
                            <a:latin typeface="Cambria Math"/>
                          </a:rPr>
                        </m:ctrlPr>
                      </m:fPr>
                      <m:num>
                        <m:r>
                          <a:rPr lang="es-MX" sz="2000" b="0" i="1">
                            <a:solidFill>
                              <a:schemeClr val="tx1"/>
                            </a:solidFill>
                            <a:latin typeface="Cambria Math"/>
                          </a:rPr>
                          <m:t>∑</m:t>
                        </m:r>
                        <m:sSub>
                          <m:sSubPr>
                            <m:ctrlPr>
                              <a:rPr lang="es-CO" sz="2000" b="0" i="1">
                                <a:solidFill>
                                  <a:schemeClr val="tx1"/>
                                </a:solidFill>
                                <a:latin typeface="Cambria Math"/>
                              </a:rPr>
                            </m:ctrlPr>
                          </m:sSubPr>
                          <m:e>
                            <m:r>
                              <a:rPr lang="es-MX" sz="2000" b="0" i="1">
                                <a:solidFill>
                                  <a:schemeClr val="tx1"/>
                                </a:solidFill>
                                <a:latin typeface="Cambria Math"/>
                              </a:rPr>
                              <m:t>𝐴</m:t>
                            </m:r>
                          </m:e>
                          <m:sub>
                            <m:r>
                              <a:rPr lang="es-MX" sz="2000" b="0" i="1">
                                <a:solidFill>
                                  <a:schemeClr val="tx1"/>
                                </a:solidFill>
                                <a:latin typeface="Cambria Math"/>
                              </a:rPr>
                              <m:t>1</m:t>
                            </m:r>
                          </m:sub>
                        </m:sSub>
                      </m:num>
                      <m:den>
                        <m:r>
                          <a:rPr lang="es-MX" sz="2000" b="0" i="1">
                            <a:solidFill>
                              <a:schemeClr val="tx1"/>
                            </a:solidFill>
                            <a:latin typeface="Cambria Math"/>
                          </a:rPr>
                          <m:t>𝑁</m:t>
                        </m:r>
                      </m:den>
                    </m:f>
                  </m:oMath>
                </a14:m>
                <a:endParaRPr lang="es-MX" sz="2000" b="0" dirty="0" smtClean="0">
                  <a:solidFill>
                    <a:schemeClr val="tx1"/>
                  </a:solidFill>
                  <a:latin typeface="Arial" pitchFamily="34" charset="0"/>
                  <a:cs typeface="Arial" pitchFamily="34" charset="0"/>
                </a:endParaRPr>
              </a:p>
              <a:p>
                <a:endParaRPr lang="es-MX" sz="2000" b="0" dirty="0" smtClean="0">
                  <a:solidFill>
                    <a:schemeClr val="tx1"/>
                  </a:solidFill>
                  <a:latin typeface="Arial" pitchFamily="34" charset="0"/>
                  <a:cs typeface="Arial" pitchFamily="34" charset="0"/>
                </a:endParaRPr>
              </a:p>
              <a:p>
                <a:pPr algn="just"/>
                <a:r>
                  <a:rPr lang="es-MX" sz="2100" b="0" dirty="0">
                    <a:solidFill>
                      <a:srgbClr val="000000"/>
                    </a:solidFill>
                    <a:latin typeface="Arial" pitchFamily="34" charset="0"/>
                    <a:cs typeface="Arial" pitchFamily="34" charset="0"/>
                  </a:rPr>
                  <a:t>Proporción de elementos que presenta la característica investigada en la población.</a:t>
                </a:r>
              </a:p>
              <a:p>
                <a:pPr algn="just"/>
                <a:endParaRPr lang="es-MX" sz="2000" b="0" dirty="0" smtClean="0">
                  <a:solidFill>
                    <a:schemeClr val="tx1"/>
                  </a:solidFill>
                  <a:latin typeface="Arial" pitchFamily="34" charset="0"/>
                  <a:cs typeface="Arial" pitchFamily="34" charset="0"/>
                </a:endParaRPr>
              </a:p>
              <a:p>
                <a:pPr algn="just"/>
                <a:r>
                  <a:rPr lang="es-MX" sz="2000" b="0" dirty="0">
                    <a:solidFill>
                      <a:srgbClr val="000000"/>
                    </a:solidFill>
                    <a:latin typeface="Arial" pitchFamily="34" charset="0"/>
                    <a:cs typeface="Arial" pitchFamily="34" charset="0"/>
                  </a:rPr>
                  <a:t>Q=</a:t>
                </a:r>
                <a14:m>
                  <m:oMath xmlns:m="http://schemas.openxmlformats.org/officeDocument/2006/math">
                    <m:f>
                      <m:fPr>
                        <m:ctrlPr>
                          <a:rPr lang="es-CO" sz="2000" b="0" i="1">
                            <a:solidFill>
                              <a:srgbClr val="000000"/>
                            </a:solidFill>
                            <a:latin typeface="Cambria Math"/>
                            <a:cs typeface="Arial" pitchFamily="34" charset="0"/>
                          </a:rPr>
                        </m:ctrlPr>
                      </m:fPr>
                      <m:num>
                        <m:r>
                          <m:rPr>
                            <m:sty m:val="p"/>
                          </m:rPr>
                          <a:rPr lang="es-MX" sz="2000" b="0" i="1">
                            <a:solidFill>
                              <a:srgbClr val="000000"/>
                            </a:solidFill>
                            <a:latin typeface="Cambria Math"/>
                            <a:cs typeface="Arial" pitchFamily="34" charset="0"/>
                          </a:rPr>
                          <m:t>N</m:t>
                        </m:r>
                        <m:r>
                          <a:rPr lang="es-MX" sz="2000" b="0">
                            <a:solidFill>
                              <a:srgbClr val="000000"/>
                            </a:solidFill>
                            <a:latin typeface="Cambria Math"/>
                            <a:cs typeface="Arial" pitchFamily="34" charset="0"/>
                          </a:rPr>
                          <m:t>−</m:t>
                        </m:r>
                        <m:r>
                          <m:rPr>
                            <m:sty m:val="p"/>
                          </m:rPr>
                          <a:rPr lang="es-MX" sz="2000" b="0" i="1">
                            <a:solidFill>
                              <a:srgbClr val="000000"/>
                            </a:solidFill>
                            <a:latin typeface="Cambria Math"/>
                            <a:cs typeface="Arial" pitchFamily="34" charset="0"/>
                          </a:rPr>
                          <m:t>A</m:t>
                        </m:r>
                      </m:num>
                      <m:den>
                        <m:r>
                          <m:rPr>
                            <m:sty m:val="p"/>
                          </m:rPr>
                          <a:rPr lang="es-MX" sz="2000" b="0" i="1">
                            <a:solidFill>
                              <a:srgbClr val="000000"/>
                            </a:solidFill>
                            <a:latin typeface="Cambria Math"/>
                            <a:cs typeface="Arial" pitchFamily="34" charset="0"/>
                          </a:rPr>
                          <m:t>N</m:t>
                        </m:r>
                      </m:den>
                    </m:f>
                    <m:r>
                      <a:rPr lang="es-MX" sz="2000" b="0">
                        <a:solidFill>
                          <a:srgbClr val="000000"/>
                        </a:solidFill>
                        <a:latin typeface="Cambria Math"/>
                        <a:cs typeface="Arial" pitchFamily="34" charset="0"/>
                      </a:rPr>
                      <m:t>=1−</m:t>
                    </m:r>
                    <m:r>
                      <m:rPr>
                        <m:sty m:val="p"/>
                      </m:rPr>
                      <a:rPr lang="es-MX" sz="2000" b="0" i="1">
                        <a:solidFill>
                          <a:srgbClr val="000000"/>
                        </a:solidFill>
                        <a:latin typeface="Cambria Math"/>
                        <a:cs typeface="Arial" pitchFamily="34" charset="0"/>
                      </a:rPr>
                      <m:t>P</m:t>
                    </m:r>
                  </m:oMath>
                </a14:m>
                <a:r>
                  <a:rPr lang="es-MX" sz="2000" b="0" dirty="0">
                    <a:solidFill>
                      <a:srgbClr val="000000"/>
                    </a:solidFill>
                    <a:latin typeface="Arial" pitchFamily="34" charset="0"/>
                    <a:cs typeface="Arial" pitchFamily="34" charset="0"/>
                  </a:rPr>
                  <a:t>  Proporción de elementos que no presenta la característica estudiada. </a:t>
                </a:r>
                <a:endParaRPr lang="es-CO" sz="2000" b="0" dirty="0">
                  <a:solidFill>
                    <a:srgbClr val="000000"/>
                  </a:solidFill>
                  <a:latin typeface="Arial" pitchFamily="34" charset="0"/>
                  <a:cs typeface="Arial" pitchFamily="34" charset="0"/>
                </a:endParaRPr>
              </a:p>
              <a:p>
                <a:pPr algn="just"/>
                <a:endParaRPr lang="es-MX" sz="2000" b="0" dirty="0" smtClean="0">
                  <a:solidFill>
                    <a:schemeClr val="tx1"/>
                  </a:solidFill>
                  <a:latin typeface="Arial" pitchFamily="34" charset="0"/>
                  <a:cs typeface="Arial" pitchFamily="34" charset="0"/>
                </a:endParaRPr>
              </a:p>
              <a:p>
                <a:pPr algn="just"/>
                <a:endParaRPr lang="es-CO" sz="2000" b="0" dirty="0">
                  <a:solidFill>
                    <a:schemeClr val="tx1"/>
                  </a:solidFill>
                  <a:latin typeface="Arial" pitchFamily="34" charset="0"/>
                  <a:cs typeface="Arial" pitchFamily="34" charset="0"/>
                </a:endParaRPr>
              </a:p>
            </p:txBody>
          </p:sp>
        </mc:Choice>
        <mc:Fallback xmlns="">
          <p:sp>
            <p:nvSpPr>
              <p:cNvPr id="5" name="1 Título"/>
              <p:cNvSpPr>
                <a:spLocks noGrp="1" noRot="1" noChangeAspect="1" noMove="1" noResize="1" noEditPoints="1" noAdjustHandles="1" noChangeArrowheads="1" noChangeShapeType="1" noTextEdit="1"/>
              </p:cNvSpPr>
              <p:nvPr>
                <p:ph idx="1"/>
              </p:nvPr>
            </p:nvSpPr>
            <p:spPr>
              <a:xfrm>
                <a:off x="467544" y="2186863"/>
                <a:ext cx="3528392" cy="4194465"/>
              </a:xfrm>
              <a:blipFill rotWithShape="1">
                <a:blip r:embed="rId2"/>
                <a:stretch>
                  <a:fillRect l="-2573" t="-2601" r="-515"/>
                </a:stretch>
              </a:blipFill>
            </p:spPr>
            <p:txBody>
              <a:bodyPr/>
              <a:lstStyle/>
              <a:p>
                <a:r>
                  <a:rPr lang="es-CO">
                    <a:noFill/>
                  </a:rPr>
                  <a:t> </a:t>
                </a:r>
              </a:p>
            </p:txBody>
          </p:sp>
        </mc:Fallback>
      </mc:AlternateContent>
      <p:sp>
        <p:nvSpPr>
          <p:cNvPr id="4" name="1 Título"/>
          <p:cNvSpPr>
            <a:spLocks noGrp="1"/>
          </p:cNvSpPr>
          <p:nvPr>
            <p:ph type="title"/>
          </p:nvPr>
        </p:nvSpPr>
        <p:spPr/>
        <p:txBody>
          <a:bodyPr>
            <a:normAutofit fontScale="90000"/>
          </a:bodyPr>
          <a:lstStyle/>
          <a:p>
            <a:pPr algn="ctr"/>
            <a:r>
              <a:rPr lang="es-CO" dirty="0" smtClean="0">
                <a:latin typeface="Cooper Black" pitchFamily="18" charset="0"/>
              </a:rPr>
              <a:t>DISTRIBUCIÓN MUESTRAL DE UNA PROPORCIÓN</a:t>
            </a:r>
            <a:endParaRPr lang="es-CO" dirty="0">
              <a:latin typeface="Cooper Black" pitchFamily="18" charset="0"/>
            </a:endParaRPr>
          </a:p>
        </p:txBody>
      </p:sp>
      <p:sp>
        <p:nvSpPr>
          <p:cNvPr id="6" name="5 Flecha derecha"/>
          <p:cNvSpPr/>
          <p:nvPr/>
        </p:nvSpPr>
        <p:spPr>
          <a:xfrm rot="10800000">
            <a:off x="4460789" y="3284983"/>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6 CuadroTexto"/>
          <p:cNvSpPr txBox="1"/>
          <p:nvPr/>
        </p:nvSpPr>
        <p:spPr>
          <a:xfrm>
            <a:off x="5220072" y="3284983"/>
            <a:ext cx="2736304" cy="523220"/>
          </a:xfrm>
          <a:prstGeom prst="rect">
            <a:avLst/>
          </a:prstGeom>
          <a:noFill/>
        </p:spPr>
        <p:txBody>
          <a:bodyPr wrap="square" rtlCol="0">
            <a:spAutoFit/>
          </a:bodyPr>
          <a:lstStyle/>
          <a:p>
            <a:r>
              <a:rPr lang="es-CO" sz="2800" dirty="0" smtClean="0">
                <a:latin typeface="Cooper Black" pitchFamily="18" charset="0"/>
              </a:rPr>
              <a:t>SIMBOLOGÍA</a:t>
            </a:r>
            <a:endParaRPr lang="es-CO" sz="2800" dirty="0">
              <a:latin typeface="Cooper Black" pitchFamily="18"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20789"/>
            <a:ext cx="1440160" cy="1332148"/>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840" y="2758199"/>
            <a:ext cx="940452" cy="1106414"/>
          </a:xfrm>
          <a:prstGeom prst="rect">
            <a:avLst/>
          </a:prstGeom>
        </p:spPr>
      </p:pic>
    </p:spTree>
    <p:extLst>
      <p:ext uri="{BB962C8B-B14F-4D97-AF65-F5344CB8AC3E}">
        <p14:creationId xmlns:p14="http://schemas.microsoft.com/office/powerpoint/2010/main" val="358216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75114" y="2060848"/>
                <a:ext cx="7797286" cy="4608512"/>
              </a:xfrm>
            </p:spPr>
            <p:txBody>
              <a:bodyPr>
                <a:normAutofit fontScale="85000" lnSpcReduction="20000"/>
              </a:bodyPr>
              <a:lstStyle/>
              <a:p>
                <a:pPr algn="just">
                  <a:buFont typeface="Wingdings" pitchFamily="2" charset="2"/>
                  <a:buChar char="v"/>
                </a:pPr>
                <a:r>
                  <a:rPr lang="es-CO" dirty="0" smtClean="0"/>
                  <a:t>Se tiene que el 4% de las pieza producidas por cierta máquina son defectuosas, ¿cuál es la probabilidad de que un grupo de 200 piezas, el 3% o más sea defectuosas?.</a:t>
                </a:r>
              </a:p>
              <a:p>
                <a:pPr algn="just">
                  <a:buFont typeface="Wingdings" pitchFamily="2" charset="2"/>
                  <a:buChar char="v"/>
                </a:pPr>
                <a:endParaRPr lang="es-CO" dirty="0"/>
              </a:p>
              <a:p>
                <a:pPr marL="0" indent="0" algn="just"/>
                <a:r>
                  <a:rPr lang="es-CO" dirty="0" smtClean="0"/>
                  <a:t>       Solución:</a:t>
                </a:r>
              </a:p>
              <a:p>
                <a:pPr marL="0" indent="0" algn="just"/>
                <a14:m>
                  <m:oMath xmlns:m="http://schemas.openxmlformats.org/officeDocument/2006/math">
                    <m:sSub>
                      <m:sSubPr>
                        <m:ctrlPr>
                          <a:rPr lang="es-CO" i="1" smtClean="0">
                            <a:latin typeface="Cambria Math"/>
                          </a:rPr>
                        </m:ctrlPr>
                      </m:sSubPr>
                      <m:e>
                        <m:r>
                          <a:rPr lang="es-CO" i="1" smtClean="0">
                            <a:latin typeface="Cambria Math"/>
                            <a:ea typeface="Cambria Math"/>
                          </a:rPr>
                          <m:t>𝝁</m:t>
                        </m:r>
                      </m:e>
                      <m:sub>
                        <m:r>
                          <a:rPr lang="es-CO" b="1" i="1" smtClean="0">
                            <a:latin typeface="Cambria Math"/>
                          </a:rPr>
                          <m:t>𝒑</m:t>
                        </m:r>
                      </m:sub>
                    </m:sSub>
                    <m:r>
                      <a:rPr lang="es-CO" b="1" i="1" smtClean="0">
                        <a:latin typeface="Cambria Math"/>
                      </a:rPr>
                      <m:t>=</m:t>
                    </m:r>
                    <m:r>
                      <a:rPr lang="es-CO" b="1" i="1" smtClean="0">
                        <a:latin typeface="Cambria Math"/>
                      </a:rPr>
                      <m:t>𝑷</m:t>
                    </m:r>
                  </m:oMath>
                </a14:m>
                <a:r>
                  <a:rPr lang="es-CO" dirty="0" smtClean="0"/>
                  <a:t> = 0,04   </a:t>
                </a:r>
                <a14:m>
                  <m:oMath xmlns:m="http://schemas.openxmlformats.org/officeDocument/2006/math">
                    <m:r>
                      <a:rPr lang="es-CO" i="1" smtClean="0">
                        <a:latin typeface="Cambria Math"/>
                        <a:ea typeface="Cambria Math"/>
                      </a:rPr>
                      <m:t>𝝆</m:t>
                    </m:r>
                    <m:r>
                      <a:rPr lang="es-CO" b="1" i="1" smtClean="0">
                        <a:latin typeface="Cambria Math"/>
                        <a:ea typeface="Cambria Math"/>
                      </a:rPr>
                      <m:t>=</m:t>
                    </m:r>
                    <m:r>
                      <a:rPr lang="es-CO" b="1" i="1" smtClean="0">
                        <a:latin typeface="Cambria Math"/>
                        <a:ea typeface="Cambria Math"/>
                      </a:rPr>
                      <m:t>𝑷</m:t>
                    </m:r>
                    <m:r>
                      <a:rPr lang="es-CO" b="1" i="1" smtClean="0">
                        <a:latin typeface="Cambria Math"/>
                        <a:ea typeface="Cambria Math"/>
                      </a:rPr>
                      <m:t>=</m:t>
                    </m:r>
                    <m:r>
                      <a:rPr lang="es-CO" b="1" i="1" smtClean="0">
                        <a:latin typeface="Cambria Math"/>
                        <a:ea typeface="Cambria Math"/>
                      </a:rPr>
                      <m:t>𝟎</m:t>
                    </m:r>
                    <m:r>
                      <a:rPr lang="es-CO" b="1" i="1" smtClean="0">
                        <a:latin typeface="Cambria Math"/>
                        <a:ea typeface="Cambria Math"/>
                      </a:rPr>
                      <m:t>,</m:t>
                    </m:r>
                    <m:r>
                      <a:rPr lang="es-CO" b="1" i="1" smtClean="0">
                        <a:latin typeface="Cambria Math"/>
                        <a:ea typeface="Cambria Math"/>
                      </a:rPr>
                      <m:t>𝟎𝟑</m:t>
                    </m:r>
                  </m:oMath>
                </a14:m>
                <a:endParaRPr lang="es-CO" dirty="0" smtClean="0"/>
              </a:p>
              <a:p>
                <a:pPr marL="0" indent="0" algn="just"/>
                <a14:m>
                  <m:oMath xmlns:m="http://schemas.openxmlformats.org/officeDocument/2006/math">
                    <m:sSub>
                      <m:sSubPr>
                        <m:ctrlPr>
                          <a:rPr lang="es-CO" sz="2400" i="1" smtClean="0">
                            <a:latin typeface="Cambria Math"/>
                          </a:rPr>
                        </m:ctrlPr>
                      </m:sSubPr>
                      <m:e>
                        <m:r>
                          <a:rPr lang="es-CO" sz="2400" i="1" smtClean="0">
                            <a:latin typeface="Cambria Math"/>
                            <a:ea typeface="Cambria Math"/>
                          </a:rPr>
                          <m:t>𝝈</m:t>
                        </m:r>
                      </m:e>
                      <m:sub>
                        <m:r>
                          <a:rPr lang="es-CO" sz="2400" i="1" smtClean="0">
                            <a:latin typeface="Cambria Math"/>
                            <a:ea typeface="Cambria Math"/>
                          </a:rPr>
                          <m:t>𝝆</m:t>
                        </m:r>
                        <m:r>
                          <a:rPr lang="es-CO" sz="2400" b="1" i="1" smtClean="0">
                            <a:latin typeface="Cambria Math"/>
                            <a:ea typeface="Cambria Math"/>
                          </a:rPr>
                          <m:t>=</m:t>
                        </m:r>
                        <m:rad>
                          <m:radPr>
                            <m:degHide m:val="on"/>
                            <m:ctrlPr>
                              <a:rPr lang="es-CO" sz="2400" b="1" i="1" smtClean="0">
                                <a:latin typeface="Cambria Math"/>
                                <a:ea typeface="Cambria Math"/>
                              </a:rPr>
                            </m:ctrlPr>
                          </m:radPr>
                          <m:deg/>
                          <m:e>
                            <m:f>
                              <m:fPr>
                                <m:ctrlPr>
                                  <a:rPr lang="es-CO" sz="2400" b="1" i="1" smtClean="0">
                                    <a:latin typeface="Cambria Math"/>
                                    <a:ea typeface="Cambria Math"/>
                                  </a:rPr>
                                </m:ctrlPr>
                              </m:fPr>
                              <m:num>
                                <m:r>
                                  <a:rPr lang="es-CO" sz="2400" b="1" i="1" smtClean="0">
                                    <a:latin typeface="Cambria Math"/>
                                    <a:ea typeface="Cambria Math"/>
                                  </a:rPr>
                                  <m:t>𝑷𝑸</m:t>
                                </m:r>
                              </m:num>
                              <m:den>
                                <m:r>
                                  <a:rPr lang="es-CO" sz="2400" b="1" i="1" smtClean="0">
                                    <a:latin typeface="Cambria Math"/>
                                    <a:ea typeface="Cambria Math"/>
                                  </a:rPr>
                                  <m:t>𝒏</m:t>
                                </m:r>
                              </m:den>
                            </m:f>
                            <m:r>
                              <a:rPr lang="es-CO" sz="2400" b="1" i="1" smtClean="0">
                                <a:latin typeface="Cambria Math"/>
                                <a:ea typeface="Cambria Math"/>
                              </a:rPr>
                              <m:t> </m:t>
                            </m:r>
                          </m:e>
                        </m:rad>
                        <m:r>
                          <a:rPr lang="es-CO" sz="2400" b="1" i="1" smtClean="0">
                            <a:latin typeface="Cambria Math"/>
                            <a:ea typeface="Cambria Math"/>
                          </a:rPr>
                          <m:t>=</m:t>
                        </m:r>
                        <m:rad>
                          <m:radPr>
                            <m:degHide m:val="on"/>
                            <m:ctrlPr>
                              <a:rPr lang="es-CO" sz="2400" b="1" i="1" smtClean="0">
                                <a:latin typeface="Cambria Math"/>
                                <a:ea typeface="Cambria Math"/>
                              </a:rPr>
                            </m:ctrlPr>
                          </m:radPr>
                          <m:deg/>
                          <m:e>
                            <m:f>
                              <m:fPr>
                                <m:ctrlPr>
                                  <a:rPr lang="es-CO" sz="2400" b="1" i="1" smtClean="0">
                                    <a:latin typeface="Cambria Math"/>
                                    <a:ea typeface="Cambria Math"/>
                                  </a:rPr>
                                </m:ctrlPr>
                              </m:fPr>
                              <m:num>
                                <m:d>
                                  <m:dPr>
                                    <m:ctrlPr>
                                      <a:rPr lang="es-CO" sz="2400" b="1" i="1" smtClean="0">
                                        <a:latin typeface="Cambria Math"/>
                                        <a:ea typeface="Cambria Math"/>
                                      </a:rPr>
                                    </m:ctrlPr>
                                  </m:dPr>
                                  <m:e>
                                    <m:r>
                                      <a:rPr lang="es-CO" sz="2400" b="1" i="1" smtClean="0">
                                        <a:latin typeface="Cambria Math"/>
                                        <a:ea typeface="Cambria Math"/>
                                      </a:rPr>
                                      <m:t>𝟎</m:t>
                                    </m:r>
                                    <m:r>
                                      <a:rPr lang="es-CO" sz="2400" b="1" i="1" smtClean="0">
                                        <a:latin typeface="Cambria Math"/>
                                        <a:ea typeface="Cambria Math"/>
                                      </a:rPr>
                                      <m:t>,</m:t>
                                    </m:r>
                                    <m:r>
                                      <a:rPr lang="es-CO" sz="2400" b="1" i="1" smtClean="0">
                                        <a:latin typeface="Cambria Math"/>
                                        <a:ea typeface="Cambria Math"/>
                                      </a:rPr>
                                      <m:t>𝟎𝟒</m:t>
                                    </m:r>
                                  </m:e>
                                </m:d>
                                <m:d>
                                  <m:dPr>
                                    <m:ctrlPr>
                                      <a:rPr lang="es-CO" sz="2400" b="1" i="1" smtClean="0">
                                        <a:latin typeface="Cambria Math"/>
                                        <a:ea typeface="Cambria Math"/>
                                      </a:rPr>
                                    </m:ctrlPr>
                                  </m:dPr>
                                  <m:e>
                                    <m:r>
                                      <a:rPr lang="es-CO" sz="2400" b="1" i="1" smtClean="0">
                                        <a:latin typeface="Cambria Math"/>
                                        <a:ea typeface="Cambria Math"/>
                                      </a:rPr>
                                      <m:t>𝟎</m:t>
                                    </m:r>
                                    <m:r>
                                      <a:rPr lang="es-CO" sz="2400" b="1" i="1" smtClean="0">
                                        <a:latin typeface="Cambria Math"/>
                                        <a:ea typeface="Cambria Math"/>
                                      </a:rPr>
                                      <m:t>,</m:t>
                                    </m:r>
                                    <m:r>
                                      <a:rPr lang="es-CO" sz="2400" b="1" i="1" smtClean="0">
                                        <a:latin typeface="Cambria Math"/>
                                        <a:ea typeface="Cambria Math"/>
                                      </a:rPr>
                                      <m:t>𝟗𝟔</m:t>
                                    </m:r>
                                  </m:e>
                                </m:d>
                              </m:num>
                              <m:den>
                                <m:r>
                                  <a:rPr lang="es-CO" sz="2400" b="1" i="1" smtClean="0">
                                    <a:latin typeface="Cambria Math"/>
                                    <a:ea typeface="Cambria Math"/>
                                  </a:rPr>
                                  <m:t>𝟐𝟎𝟎</m:t>
                                </m:r>
                              </m:den>
                            </m:f>
                          </m:e>
                        </m:rad>
                        <m:r>
                          <a:rPr lang="es-CO" sz="2400" b="1" i="1" smtClean="0">
                            <a:latin typeface="Cambria Math"/>
                            <a:ea typeface="Cambria Math"/>
                          </a:rPr>
                          <m:t>=</m:t>
                        </m:r>
                        <m:r>
                          <a:rPr lang="es-CO" sz="2400" b="1" i="1" smtClean="0">
                            <a:latin typeface="Cambria Math"/>
                            <a:ea typeface="Cambria Math"/>
                          </a:rPr>
                          <m:t>𝟎</m:t>
                        </m:r>
                        <m:r>
                          <a:rPr lang="es-CO" sz="2400" b="1" i="1" smtClean="0">
                            <a:latin typeface="Cambria Math"/>
                            <a:ea typeface="Cambria Math"/>
                          </a:rPr>
                          <m:t>,</m:t>
                        </m:r>
                        <m:r>
                          <a:rPr lang="es-CO" sz="2400" b="1" i="1" smtClean="0">
                            <a:latin typeface="Cambria Math"/>
                            <a:ea typeface="Cambria Math"/>
                          </a:rPr>
                          <m:t>𝟎𝟏𝟒</m:t>
                        </m:r>
                      </m:sub>
                    </m:sSub>
                  </m:oMath>
                </a14:m>
                <a:endParaRPr lang="es-CO" sz="2000" dirty="0" smtClean="0"/>
              </a:p>
              <a:p>
                <a:pPr marL="0" indent="0" algn="just"/>
                <a:endParaRPr lang="es-CO" sz="2000" dirty="0" smtClean="0"/>
              </a:p>
              <a:p>
                <a:pPr marL="0" indent="0" algn="just"/>
                <a:r>
                  <a:rPr lang="es-CO" sz="2000" dirty="0" smtClean="0"/>
                  <a:t>  a. Se desea determinar la  </a:t>
                </a:r>
                <a14:m>
                  <m:oMath xmlns:m="http://schemas.openxmlformats.org/officeDocument/2006/math">
                    <m:sSub>
                      <m:sSubPr>
                        <m:ctrlPr>
                          <a:rPr lang="es-CO" sz="2000" i="1" smtClean="0">
                            <a:latin typeface="Cambria Math"/>
                          </a:rPr>
                        </m:ctrlPr>
                      </m:sSubPr>
                      <m:e>
                        <m:r>
                          <a:rPr lang="es-CO" sz="2000" b="1" i="1" smtClean="0">
                            <a:latin typeface="Cambria Math"/>
                          </a:rPr>
                          <m:t>𝑷</m:t>
                        </m:r>
                      </m:e>
                      <m:sub>
                        <m:d>
                          <m:dPr>
                            <m:ctrlPr>
                              <a:rPr lang="es-CO" sz="2000" i="1" smtClean="0">
                                <a:latin typeface="Cambria Math"/>
                              </a:rPr>
                            </m:ctrlPr>
                          </m:dPr>
                          <m:e>
                            <m:r>
                              <a:rPr lang="es-CO" sz="2000" b="1" i="1" smtClean="0">
                                <a:latin typeface="Cambria Math"/>
                              </a:rPr>
                              <m:t>𝒑</m:t>
                            </m:r>
                            <m:r>
                              <a:rPr lang="es-CO" sz="2000" b="1" i="1" smtClean="0">
                                <a:latin typeface="Cambria Math"/>
                                <a:ea typeface="Cambria Math"/>
                              </a:rPr>
                              <m:t>≥</m:t>
                            </m:r>
                            <m:r>
                              <a:rPr lang="es-CO" sz="2000" b="1" i="1" smtClean="0">
                                <a:latin typeface="Cambria Math"/>
                                <a:ea typeface="Cambria Math"/>
                              </a:rPr>
                              <m:t>𝟎</m:t>
                            </m:r>
                            <m:r>
                              <a:rPr lang="es-CO" sz="2000" b="1" i="1" smtClean="0">
                                <a:latin typeface="Cambria Math"/>
                                <a:ea typeface="Cambria Math"/>
                              </a:rPr>
                              <m:t>,</m:t>
                            </m:r>
                            <m:r>
                              <a:rPr lang="es-CO" sz="2000" b="1" i="1" smtClean="0">
                                <a:latin typeface="Cambria Math"/>
                                <a:ea typeface="Cambria Math"/>
                              </a:rPr>
                              <m:t>𝟎𝟑</m:t>
                            </m:r>
                          </m:e>
                        </m:d>
                      </m:sub>
                    </m:sSub>
                  </m:oMath>
                </a14:m>
                <a:r>
                  <a:rPr lang="es-CO" sz="2000" dirty="0" smtClean="0"/>
                  <a:t>= ?</a:t>
                </a:r>
              </a:p>
              <a:p>
                <a:pPr marL="0" indent="0" algn="just"/>
                <a14:m>
                  <m:oMath xmlns:m="http://schemas.openxmlformats.org/officeDocument/2006/math">
                    <m:r>
                      <a:rPr lang="es-CO" sz="2600" b="1" i="1" smtClean="0">
                        <a:latin typeface="Cambria Math"/>
                      </a:rPr>
                      <m:t>𝒛</m:t>
                    </m:r>
                    <m:r>
                      <a:rPr lang="es-CO" sz="2600" b="1" i="1" smtClean="0">
                        <a:latin typeface="Cambria Math"/>
                      </a:rPr>
                      <m:t>=</m:t>
                    </m:r>
                    <m:f>
                      <m:fPr>
                        <m:ctrlPr>
                          <a:rPr lang="es-CO" sz="1900" i="1" dirty="0" smtClean="0">
                            <a:latin typeface="Cambria Math"/>
                          </a:rPr>
                        </m:ctrlPr>
                      </m:fPr>
                      <m:num>
                        <m:r>
                          <a:rPr lang="es-CO" sz="1900" b="1" i="1" dirty="0" smtClean="0">
                            <a:latin typeface="Cambria Math"/>
                          </a:rPr>
                          <m:t>𝑷</m:t>
                        </m:r>
                        <m:r>
                          <a:rPr lang="es-CO" sz="1900" b="1" i="1" dirty="0" smtClean="0">
                            <a:latin typeface="Cambria Math"/>
                          </a:rPr>
                          <m:t>−</m:t>
                        </m:r>
                        <m:sSub>
                          <m:sSubPr>
                            <m:ctrlPr>
                              <a:rPr lang="es-CO" sz="1900" b="1" i="1" dirty="0" smtClean="0">
                                <a:latin typeface="Cambria Math"/>
                              </a:rPr>
                            </m:ctrlPr>
                          </m:sSubPr>
                          <m:e>
                            <m:r>
                              <a:rPr lang="es-CO" sz="1900" b="1" i="1" dirty="0" smtClean="0">
                                <a:latin typeface="Cambria Math"/>
                                <a:ea typeface="Cambria Math"/>
                              </a:rPr>
                              <m:t>𝝁</m:t>
                            </m:r>
                          </m:e>
                          <m:sub>
                            <m:r>
                              <a:rPr lang="es-CO" sz="1900" b="1" i="1" dirty="0" smtClean="0">
                                <a:latin typeface="Cambria Math"/>
                                <a:ea typeface="Cambria Math"/>
                              </a:rPr>
                              <m:t>𝝆</m:t>
                            </m:r>
                          </m:sub>
                        </m:sSub>
                      </m:num>
                      <m:den>
                        <m:rad>
                          <m:radPr>
                            <m:degHide m:val="on"/>
                            <m:ctrlPr>
                              <a:rPr lang="es-CO" sz="1900" i="1" dirty="0" smtClean="0">
                                <a:latin typeface="Cambria Math"/>
                              </a:rPr>
                            </m:ctrlPr>
                          </m:radPr>
                          <m:deg/>
                          <m:e>
                            <m:f>
                              <m:fPr>
                                <m:ctrlPr>
                                  <a:rPr lang="es-CO" sz="1900" i="1" dirty="0" smtClean="0">
                                    <a:latin typeface="Cambria Math"/>
                                  </a:rPr>
                                </m:ctrlPr>
                              </m:fPr>
                              <m:num>
                                <m:r>
                                  <a:rPr lang="es-CO" sz="1900" b="1" i="1" dirty="0" smtClean="0">
                                    <a:latin typeface="Cambria Math"/>
                                  </a:rPr>
                                  <m:t>𝑷𝑸</m:t>
                                </m:r>
                              </m:num>
                              <m:den>
                                <m:r>
                                  <a:rPr lang="es-CO" sz="1900" b="1" i="1" dirty="0" smtClean="0">
                                    <a:latin typeface="Cambria Math"/>
                                  </a:rPr>
                                  <m:t>𝒏</m:t>
                                </m:r>
                              </m:den>
                            </m:f>
                          </m:e>
                        </m:rad>
                      </m:den>
                    </m:f>
                  </m:oMath>
                </a14:m>
                <a:r>
                  <a:rPr lang="es-CO" sz="1900" dirty="0" smtClean="0"/>
                  <a:t>   =  </a:t>
                </a:r>
                <a14:m>
                  <m:oMath xmlns:m="http://schemas.openxmlformats.org/officeDocument/2006/math">
                    <m:f>
                      <m:fPr>
                        <m:ctrlPr>
                          <a:rPr lang="es-CO" sz="1900" i="1" smtClean="0">
                            <a:latin typeface="Cambria Math"/>
                          </a:rPr>
                        </m:ctrlPr>
                      </m:fPr>
                      <m:num>
                        <m:r>
                          <a:rPr lang="es-CO" sz="1900" b="1" i="1" smtClean="0">
                            <a:latin typeface="Cambria Math"/>
                          </a:rPr>
                          <m:t>𝟎</m:t>
                        </m:r>
                        <m:r>
                          <a:rPr lang="es-CO" sz="1900" b="1" i="1" smtClean="0">
                            <a:latin typeface="Cambria Math"/>
                          </a:rPr>
                          <m:t>,</m:t>
                        </m:r>
                        <m:r>
                          <a:rPr lang="es-CO" sz="1900" b="1" i="1" smtClean="0">
                            <a:latin typeface="Cambria Math"/>
                          </a:rPr>
                          <m:t>𝟎𝟑</m:t>
                        </m:r>
                        <m:r>
                          <a:rPr lang="es-CO" sz="1900" b="1" i="1" smtClean="0">
                            <a:latin typeface="Cambria Math"/>
                          </a:rPr>
                          <m:t>−</m:t>
                        </m:r>
                        <m:r>
                          <a:rPr lang="es-CO" sz="1900" b="1" i="1" smtClean="0">
                            <a:latin typeface="Cambria Math"/>
                          </a:rPr>
                          <m:t>𝟎</m:t>
                        </m:r>
                        <m:r>
                          <a:rPr lang="es-CO" sz="1900" b="1" i="1" smtClean="0">
                            <a:latin typeface="Cambria Math"/>
                          </a:rPr>
                          <m:t>,</m:t>
                        </m:r>
                        <m:r>
                          <a:rPr lang="es-CO" sz="1900" b="1" i="1" smtClean="0">
                            <a:latin typeface="Cambria Math"/>
                          </a:rPr>
                          <m:t>𝟎𝟒</m:t>
                        </m:r>
                      </m:num>
                      <m:den>
                        <m:rad>
                          <m:radPr>
                            <m:degHide m:val="on"/>
                            <m:ctrlPr>
                              <a:rPr lang="es-CO" sz="1900" i="1" smtClean="0">
                                <a:latin typeface="Cambria Math"/>
                              </a:rPr>
                            </m:ctrlPr>
                          </m:radPr>
                          <m:deg/>
                          <m:e>
                            <m:f>
                              <m:fPr>
                                <m:ctrlPr>
                                  <a:rPr lang="es-CO" sz="1900" i="1" smtClean="0">
                                    <a:latin typeface="Cambria Math"/>
                                  </a:rPr>
                                </m:ctrlPr>
                              </m:fPr>
                              <m:num>
                                <m:d>
                                  <m:dPr>
                                    <m:ctrlPr>
                                      <a:rPr lang="es-CO" sz="1900" i="1" smtClean="0">
                                        <a:latin typeface="Cambria Math"/>
                                      </a:rPr>
                                    </m:ctrlPr>
                                  </m:dPr>
                                  <m:e>
                                    <m:r>
                                      <a:rPr lang="es-CO" sz="1900" b="1" i="1" smtClean="0">
                                        <a:latin typeface="Cambria Math"/>
                                      </a:rPr>
                                      <m:t>𝟎</m:t>
                                    </m:r>
                                    <m:r>
                                      <a:rPr lang="es-CO" sz="1900" b="1" i="1" smtClean="0">
                                        <a:latin typeface="Cambria Math"/>
                                      </a:rPr>
                                      <m:t>,</m:t>
                                    </m:r>
                                    <m:r>
                                      <a:rPr lang="es-CO" sz="1900" b="1" i="1" smtClean="0">
                                        <a:latin typeface="Cambria Math"/>
                                      </a:rPr>
                                      <m:t>𝟎𝟒</m:t>
                                    </m:r>
                                  </m:e>
                                </m:d>
                                <m:d>
                                  <m:dPr>
                                    <m:ctrlPr>
                                      <a:rPr lang="es-CO" sz="1900" i="1" smtClean="0">
                                        <a:latin typeface="Cambria Math"/>
                                      </a:rPr>
                                    </m:ctrlPr>
                                  </m:dPr>
                                  <m:e>
                                    <m:r>
                                      <a:rPr lang="es-CO" sz="1900" b="1" i="1" smtClean="0">
                                        <a:latin typeface="Cambria Math"/>
                                      </a:rPr>
                                      <m:t>𝟎</m:t>
                                    </m:r>
                                    <m:r>
                                      <a:rPr lang="es-CO" sz="1900" b="1" i="1" smtClean="0">
                                        <a:latin typeface="Cambria Math"/>
                                      </a:rPr>
                                      <m:t>,</m:t>
                                    </m:r>
                                    <m:r>
                                      <a:rPr lang="es-CO" sz="1900" b="1" i="1" smtClean="0">
                                        <a:latin typeface="Cambria Math"/>
                                      </a:rPr>
                                      <m:t>𝟗𝟔</m:t>
                                    </m:r>
                                  </m:e>
                                </m:d>
                              </m:num>
                              <m:den>
                                <m:r>
                                  <a:rPr lang="es-CO" sz="1900" b="1" i="1" smtClean="0">
                                    <a:latin typeface="Cambria Math"/>
                                  </a:rPr>
                                  <m:t>𝟐𝟎𝟎</m:t>
                                </m:r>
                              </m:den>
                            </m:f>
                          </m:e>
                        </m:rad>
                      </m:den>
                    </m:f>
                  </m:oMath>
                </a14:m>
                <a:r>
                  <a:rPr lang="es-CO" sz="1900" dirty="0" smtClean="0"/>
                  <a:t> = -0,71</a:t>
                </a:r>
              </a:p>
              <a:p>
                <a:pPr marL="0" indent="0" algn="just"/>
                <a14:m>
                  <m:oMath xmlns:m="http://schemas.openxmlformats.org/officeDocument/2006/math">
                    <m:r>
                      <a:rPr lang="es-CO" sz="1900" b="1" i="1" smtClean="0">
                        <a:latin typeface="Cambria Math"/>
                      </a:rPr>
                      <m:t>𝒁</m:t>
                    </m:r>
                    <m:r>
                      <a:rPr lang="es-CO" sz="1900" b="1" i="1" smtClean="0">
                        <a:latin typeface="Cambria Math"/>
                      </a:rPr>
                      <m:t>=−</m:t>
                    </m:r>
                    <m:r>
                      <a:rPr lang="es-CO" sz="1900" b="1" i="1" smtClean="0">
                        <a:latin typeface="Cambria Math"/>
                      </a:rPr>
                      <m:t>𝟎</m:t>
                    </m:r>
                    <m:r>
                      <a:rPr lang="es-CO" sz="1900" b="1" i="1" smtClean="0">
                        <a:latin typeface="Cambria Math"/>
                      </a:rPr>
                      <m:t>,</m:t>
                    </m:r>
                    <m:r>
                      <a:rPr lang="es-CO" sz="1900" b="1" i="1" smtClean="0">
                        <a:latin typeface="Cambria Math"/>
                      </a:rPr>
                      <m:t>𝟕𝟏</m:t>
                    </m:r>
                    <m:r>
                      <a:rPr lang="es-CO" sz="1900" b="1" i="1" smtClean="0">
                        <a:latin typeface="Cambria Math"/>
                      </a:rPr>
                      <m:t>   →</m:t>
                    </m:r>
                    <m:r>
                      <a:rPr lang="es-CO" sz="1900" b="1" i="1" smtClean="0">
                        <a:latin typeface="Cambria Math"/>
                        <a:ea typeface="Cambria Math"/>
                      </a:rPr>
                      <m:t>𝑨</m:t>
                    </m:r>
                    <m:r>
                      <a:rPr lang="es-CO" sz="1900" b="1" i="1" smtClean="0">
                        <a:latin typeface="Cambria Math"/>
                        <a:ea typeface="Cambria Math"/>
                      </a:rPr>
                      <m:t> </m:t>
                    </m:r>
                    <m:d>
                      <m:dPr>
                        <m:ctrlPr>
                          <a:rPr lang="es-CO" sz="1900" b="1" i="1" smtClean="0">
                            <a:latin typeface="Cambria Math"/>
                            <a:ea typeface="Cambria Math"/>
                          </a:rPr>
                        </m:ctrlPr>
                      </m:dPr>
                      <m:e>
                        <m:r>
                          <a:rPr lang="es-CO" sz="1900" b="1" i="1" smtClean="0">
                            <a:latin typeface="Cambria Math"/>
                            <a:ea typeface="Cambria Math"/>
                          </a:rPr>
                          <m:t>𝟎</m:t>
                        </m:r>
                        <m:r>
                          <a:rPr lang="es-CO" sz="1900" b="1" i="1" smtClean="0">
                            <a:latin typeface="Cambria Math"/>
                            <a:ea typeface="Cambria Math"/>
                          </a:rPr>
                          <m:t>,</m:t>
                        </m:r>
                        <m:r>
                          <a:rPr lang="es-CO" sz="1900" b="1" i="1" smtClean="0">
                            <a:latin typeface="Cambria Math"/>
                            <a:ea typeface="Cambria Math"/>
                          </a:rPr>
                          <m:t>𝟐𝟔𝟏𝟐</m:t>
                        </m:r>
                      </m:e>
                    </m:d>
                    <m:sSub>
                      <m:sSubPr>
                        <m:ctrlPr>
                          <a:rPr lang="es-CO" b="1" i="1" smtClean="0">
                            <a:latin typeface="Cambria Math"/>
                          </a:rPr>
                        </m:ctrlPr>
                      </m:sSubPr>
                      <m:e>
                        <m:r>
                          <a:rPr lang="es-CO" b="1" i="1" smtClean="0">
                            <a:latin typeface="Cambria Math"/>
                          </a:rPr>
                          <m:t>𝑷</m:t>
                        </m:r>
                      </m:e>
                      <m:sub>
                        <m:d>
                          <m:dPr>
                            <m:ctrlPr>
                              <a:rPr lang="es-CO" b="1" i="1" smtClean="0">
                                <a:latin typeface="Cambria Math"/>
                              </a:rPr>
                            </m:ctrlPr>
                          </m:dPr>
                          <m:e>
                            <m:r>
                              <a:rPr lang="es-CO" b="1" i="1" smtClean="0">
                                <a:latin typeface="Cambria Math"/>
                              </a:rPr>
                              <m:t>𝑷</m:t>
                            </m:r>
                            <m:r>
                              <a:rPr lang="es-CO" b="1" i="1" smtClean="0">
                                <a:latin typeface="Cambria Math"/>
                                <a:ea typeface="Cambria Math"/>
                              </a:rPr>
                              <m:t>≥</m:t>
                            </m:r>
                            <m:r>
                              <a:rPr lang="es-CO" b="1" i="1" smtClean="0">
                                <a:latin typeface="Cambria Math"/>
                                <a:ea typeface="Cambria Math"/>
                              </a:rPr>
                              <m:t>𝟎</m:t>
                            </m:r>
                            <m:r>
                              <a:rPr lang="es-CO" b="1" i="1" smtClean="0">
                                <a:latin typeface="Cambria Math"/>
                                <a:ea typeface="Cambria Math"/>
                              </a:rPr>
                              <m:t>,</m:t>
                            </m:r>
                            <m:r>
                              <a:rPr lang="es-CO" b="1" i="1" smtClean="0">
                                <a:latin typeface="Cambria Math"/>
                                <a:ea typeface="Cambria Math"/>
                              </a:rPr>
                              <m:t>𝟎𝟑</m:t>
                            </m:r>
                          </m:e>
                        </m:d>
                        <m:r>
                          <a:rPr lang="es-CO" b="1" i="1" smtClean="0">
                            <a:latin typeface="Cambria Math"/>
                          </a:rPr>
                          <m:t>=</m:t>
                        </m:r>
                        <m:r>
                          <a:rPr lang="es-CO" b="1" i="1" smtClean="0">
                            <a:latin typeface="Cambria Math"/>
                          </a:rPr>
                          <m:t>𝟕𝟔</m:t>
                        </m:r>
                        <m:r>
                          <a:rPr lang="es-CO" b="1" i="1" smtClean="0">
                            <a:latin typeface="Cambria Math"/>
                          </a:rPr>
                          <m:t>,</m:t>
                        </m:r>
                        <m:r>
                          <a:rPr lang="es-CO" b="1" i="1" smtClean="0">
                            <a:latin typeface="Cambria Math"/>
                          </a:rPr>
                          <m:t>𝟏𝟐</m:t>
                        </m:r>
                        <m:r>
                          <a:rPr lang="es-CO" b="1" i="1" smtClean="0">
                            <a:latin typeface="Cambria Math"/>
                          </a:rPr>
                          <m:t>%</m:t>
                        </m:r>
                      </m:sub>
                    </m:sSub>
                  </m:oMath>
                </a14:m>
                <a:endParaRPr lang="es-CO" dirty="0" smtClean="0"/>
              </a:p>
              <a:p>
                <a:pPr marL="0" indent="0" algn="just"/>
                <a14:m>
                  <m:oMath xmlns:m="http://schemas.openxmlformats.org/officeDocument/2006/math">
                    <m:r>
                      <a:rPr lang="es-CO" b="1" i="1" smtClean="0">
                        <a:latin typeface="Cambria Math"/>
                      </a:rPr>
                      <m:t>𝑷</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𝟐𝟔𝟏𝟐</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𝟓𝟎𝟎𝟎</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𝟕𝟔𝟏𝟐</m:t>
                    </m:r>
                  </m:oMath>
                </a14:m>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75114" y="2060848"/>
                <a:ext cx="7797286" cy="4608512"/>
              </a:xfrm>
              <a:blipFill rotWithShape="1">
                <a:blip r:embed="rId2"/>
                <a:stretch>
                  <a:fillRect l="-860" t="-1852" r="-782"/>
                </a:stretch>
              </a:blipFill>
            </p:spPr>
            <p:txBody>
              <a:bodyPr/>
              <a:lstStyle/>
              <a:p>
                <a:r>
                  <a:rPr lang="es-CO">
                    <a:noFill/>
                  </a:rPr>
                  <a:t> </a:t>
                </a:r>
              </a:p>
            </p:txBody>
          </p:sp>
        </mc:Fallback>
      </mc:AlternateContent>
      <p:sp>
        <p:nvSpPr>
          <p:cNvPr id="2" name="1 Título"/>
          <p:cNvSpPr>
            <a:spLocks noGrp="1"/>
          </p:cNvSpPr>
          <p:nvPr>
            <p:ph type="title"/>
          </p:nvPr>
        </p:nvSpPr>
        <p:spPr/>
        <p:txBody>
          <a:bodyPr/>
          <a:lstStyle/>
          <a:p>
            <a:r>
              <a:rPr lang="es-CO" sz="2400" dirty="0" smtClean="0">
                <a:latin typeface="Cooper Black" pitchFamily="18" charset="0"/>
              </a:rPr>
              <a:t>EJEMPLO:</a:t>
            </a:r>
            <a:endParaRPr lang="es-CO" sz="2400" dirty="0">
              <a:latin typeface="Cooper Black" pitchFamily="18" charset="0"/>
            </a:endParaRPr>
          </a:p>
        </p:txBody>
      </p:sp>
      <p:pic>
        <p:nvPicPr>
          <p:cNvPr id="4" name="3 Imagen"/>
          <p:cNvPicPr/>
          <p:nvPr/>
        </p:nvPicPr>
        <p:blipFill rotWithShape="1">
          <a:blip r:embed="rId3">
            <a:extLst>
              <a:ext uri="{28A0092B-C50C-407E-A947-70E740481C1C}">
                <a14:useLocalDpi xmlns:a14="http://schemas.microsoft.com/office/drawing/2010/main" val="0"/>
              </a:ext>
            </a:extLst>
          </a:blip>
          <a:srcRect l="13775" t="36556" r="53912" b="20205"/>
          <a:stretch/>
        </p:blipFill>
        <p:spPr bwMode="auto">
          <a:xfrm>
            <a:off x="5868143" y="2924944"/>
            <a:ext cx="3168351" cy="2088232"/>
          </a:xfrm>
          <a:prstGeom prst="rect">
            <a:avLst/>
          </a:prstGeom>
          <a:ln/>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67470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861276" y="2023281"/>
                <a:ext cx="7565464" cy="4200580"/>
              </a:xfrm>
            </p:spPr>
            <p:txBody>
              <a:bodyPr>
                <a:normAutofit fontScale="70000" lnSpcReduction="20000"/>
              </a:bodyPr>
              <a:lstStyle/>
              <a:p>
                <a:pPr algn="just">
                  <a:buFont typeface="Wingdings" pitchFamily="2" charset="2"/>
                  <a:buChar char="v"/>
                </a:pPr>
                <a:r>
                  <a:rPr lang="es-CO" sz="2100" b="0" dirty="0" smtClean="0">
                    <a:latin typeface="Arial" pitchFamily="34" charset="0"/>
                    <a:cs typeface="Arial" pitchFamily="34" charset="0"/>
                  </a:rPr>
                  <a:t>Si se quiere obtener una buena aproximación a la distribución a la distribución normal, debe hacerse la corrección en la variable discreta, siendo igual a </a:t>
                </a:r>
                <a14:m>
                  <m:oMath xmlns:m="http://schemas.openxmlformats.org/officeDocument/2006/math">
                    <m:f>
                      <m:fPr>
                        <m:ctrlPr>
                          <a:rPr lang="es-CO" sz="2100" b="0" i="1" smtClean="0">
                            <a:latin typeface="Cambria Math"/>
                          </a:rPr>
                        </m:ctrlPr>
                      </m:fPr>
                      <m:num>
                        <m:r>
                          <a:rPr lang="es-CO" sz="2100" b="0" i="1" smtClean="0">
                            <a:latin typeface="Cambria Math"/>
                          </a:rPr>
                          <m:t>1</m:t>
                        </m:r>
                      </m:num>
                      <m:den>
                        <m:r>
                          <a:rPr lang="es-CO" sz="2100" b="0" i="1" smtClean="0">
                            <a:latin typeface="Cambria Math"/>
                          </a:rPr>
                          <m:t>2</m:t>
                        </m:r>
                        <m:r>
                          <a:rPr lang="es-CO" sz="2100" b="0" i="1" smtClean="0">
                            <a:latin typeface="Cambria Math"/>
                          </a:rPr>
                          <m:t>𝑛</m:t>
                        </m:r>
                      </m:den>
                    </m:f>
                  </m:oMath>
                </a14:m>
                <a:r>
                  <a:rPr lang="es-CO" sz="2100" b="0" dirty="0" smtClean="0">
                    <a:latin typeface="Arial" pitchFamily="34" charset="0"/>
                    <a:cs typeface="Arial" pitchFamily="34" charset="0"/>
                  </a:rPr>
                  <a:t>. Si se va a obtener un área hacia la derecha, se restará este factor de corrección; en el caso de que sea a la izquierda, e sumará ese factor al valor de </a:t>
                </a:r>
                <a:r>
                  <a:rPr lang="es-CO" sz="2100" b="0" i="1" dirty="0" smtClean="0">
                    <a:latin typeface="Arial" pitchFamily="34" charset="0"/>
                    <a:cs typeface="Arial" pitchFamily="34" charset="0"/>
                  </a:rPr>
                  <a:t>p.</a:t>
                </a:r>
              </a:p>
              <a:p>
                <a:pPr algn="just">
                  <a:buFont typeface="Wingdings" pitchFamily="2" charset="2"/>
                  <a:buChar char="v"/>
                </a:pPr>
                <a:endParaRPr lang="es-CO" sz="2000" b="0" i="1" dirty="0"/>
              </a:p>
              <a:p>
                <a:pPr marL="0" indent="0" algn="just"/>
                <a14:m>
                  <m:oMath xmlns:m="http://schemas.openxmlformats.org/officeDocument/2006/math">
                    <m:f>
                      <m:fPr>
                        <m:ctrlPr>
                          <a:rPr lang="es-CO" sz="2600" i="1" smtClean="0">
                            <a:latin typeface="Cambria Math"/>
                          </a:rPr>
                        </m:ctrlPr>
                      </m:fPr>
                      <m:num>
                        <m:r>
                          <a:rPr lang="es-CO" sz="2600" b="1" i="1" smtClean="0">
                            <a:latin typeface="Cambria Math"/>
                          </a:rPr>
                          <m:t>𝟏</m:t>
                        </m:r>
                      </m:num>
                      <m:den>
                        <m:r>
                          <a:rPr lang="es-CO" sz="2600" b="1" i="1" smtClean="0">
                            <a:latin typeface="Cambria Math"/>
                          </a:rPr>
                          <m:t>𝟐</m:t>
                        </m:r>
                        <m:r>
                          <a:rPr lang="es-CO" sz="2600" b="1" i="1" smtClean="0">
                            <a:latin typeface="Cambria Math"/>
                          </a:rPr>
                          <m:t>𝒏</m:t>
                        </m:r>
                      </m:den>
                    </m:f>
                    <m:r>
                      <a:rPr lang="es-CO" sz="2600" b="1" i="1" smtClean="0">
                        <a:latin typeface="Cambria Math"/>
                      </a:rPr>
                      <m:t>= </m:t>
                    </m:r>
                    <m:f>
                      <m:fPr>
                        <m:ctrlPr>
                          <a:rPr lang="es-CO" sz="2600" i="1" smtClean="0">
                            <a:latin typeface="Cambria Math"/>
                          </a:rPr>
                        </m:ctrlPr>
                      </m:fPr>
                      <m:num>
                        <m:r>
                          <a:rPr lang="es-CO" sz="2600" b="1" i="1" smtClean="0">
                            <a:latin typeface="Cambria Math"/>
                          </a:rPr>
                          <m:t>𝟏</m:t>
                        </m:r>
                      </m:num>
                      <m:den>
                        <m:r>
                          <a:rPr lang="es-CO" sz="2600" b="1" i="1" smtClean="0">
                            <a:latin typeface="Cambria Math"/>
                          </a:rPr>
                          <m:t>𝟐</m:t>
                        </m:r>
                        <m:d>
                          <m:dPr>
                            <m:ctrlPr>
                              <a:rPr lang="es-CO" sz="2600" i="1" smtClean="0">
                                <a:latin typeface="Cambria Math"/>
                              </a:rPr>
                            </m:ctrlPr>
                          </m:dPr>
                          <m:e>
                            <m:r>
                              <a:rPr lang="es-CO" sz="2600" b="1" i="1" smtClean="0">
                                <a:latin typeface="Cambria Math"/>
                              </a:rPr>
                              <m:t>𝟐𝟎𝟎</m:t>
                            </m:r>
                          </m:e>
                        </m:d>
                      </m:den>
                    </m:f>
                    <m:r>
                      <a:rPr lang="es-CO" sz="2600" b="1" i="1" smtClean="0">
                        <a:latin typeface="Cambria Math"/>
                      </a:rPr>
                      <m:t>=</m:t>
                    </m:r>
                    <m:f>
                      <m:fPr>
                        <m:ctrlPr>
                          <a:rPr lang="es-CO" sz="2600" i="1" smtClean="0">
                            <a:latin typeface="Cambria Math"/>
                          </a:rPr>
                        </m:ctrlPr>
                      </m:fPr>
                      <m:num>
                        <m:r>
                          <a:rPr lang="es-CO" sz="2600" b="1" i="1" smtClean="0">
                            <a:latin typeface="Cambria Math"/>
                          </a:rPr>
                          <m:t>𝟏</m:t>
                        </m:r>
                      </m:num>
                      <m:den>
                        <m:r>
                          <a:rPr lang="es-CO" sz="2600" b="1" i="1" smtClean="0">
                            <a:latin typeface="Cambria Math"/>
                          </a:rPr>
                          <m:t>𝟒𝟎𝟎</m:t>
                        </m:r>
                      </m:den>
                    </m:f>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𝟎𝟎𝟐𝟓</m:t>
                    </m:r>
                  </m:oMath>
                </a14:m>
                <a:endParaRPr lang="es-CO" sz="2600" i="1" dirty="0" smtClean="0"/>
              </a:p>
              <a:p>
                <a:pPr marL="0" indent="0" algn="just"/>
                <a14:m>
                  <m:oMath xmlns:m="http://schemas.openxmlformats.org/officeDocument/2006/math">
                    <m:r>
                      <a:rPr lang="es-CO" sz="2600" b="1" i="1" smtClean="0">
                        <a:latin typeface="Cambria Math"/>
                      </a:rPr>
                      <m:t>𝒁</m:t>
                    </m:r>
                    <m:r>
                      <a:rPr lang="es-CO" sz="2600" b="1" i="1" smtClean="0">
                        <a:latin typeface="Cambria Math"/>
                      </a:rPr>
                      <m:t>= </m:t>
                    </m:r>
                    <m:f>
                      <m:fPr>
                        <m:ctrlPr>
                          <a:rPr lang="es-CO" sz="2600" i="1" smtClean="0">
                            <a:latin typeface="Cambria Math"/>
                          </a:rPr>
                        </m:ctrlPr>
                      </m:fPr>
                      <m:num>
                        <m:d>
                          <m:dPr>
                            <m:ctrlPr>
                              <a:rPr lang="es-CO" sz="2600" i="1" smtClean="0">
                                <a:latin typeface="Cambria Math"/>
                              </a:rPr>
                            </m:ctrlPr>
                          </m:dPr>
                          <m:e>
                            <m:r>
                              <a:rPr lang="es-CO" sz="2600" b="1" i="1" smtClean="0">
                                <a:latin typeface="Cambria Math"/>
                              </a:rPr>
                              <m:t>𝑷</m:t>
                            </m:r>
                            <m:r>
                              <a:rPr lang="es-CO" sz="2600" b="1" i="1" smtClean="0">
                                <a:latin typeface="Cambria Math"/>
                              </a:rPr>
                              <m:t> − </m:t>
                            </m:r>
                            <m:f>
                              <m:fPr>
                                <m:ctrlPr>
                                  <a:rPr lang="es-CO" sz="2600" i="1" smtClean="0">
                                    <a:latin typeface="Cambria Math"/>
                                  </a:rPr>
                                </m:ctrlPr>
                              </m:fPr>
                              <m:num>
                                <m:r>
                                  <a:rPr lang="es-CO" sz="2600" b="1" i="1" smtClean="0">
                                    <a:latin typeface="Cambria Math"/>
                                  </a:rPr>
                                  <m:t>𝟏</m:t>
                                </m:r>
                              </m:num>
                              <m:den>
                                <m:r>
                                  <a:rPr lang="es-CO" sz="2600" b="1" i="1" smtClean="0">
                                    <a:latin typeface="Cambria Math"/>
                                  </a:rPr>
                                  <m:t>𝒔𝒏</m:t>
                                </m:r>
                              </m:den>
                            </m:f>
                          </m:e>
                        </m:d>
                        <m:r>
                          <a:rPr lang="es-CO" sz="2600" b="1" i="1" smtClean="0">
                            <a:latin typeface="Cambria Math"/>
                          </a:rPr>
                          <m:t>−</m:t>
                        </m:r>
                        <m:sSub>
                          <m:sSubPr>
                            <m:ctrlPr>
                              <a:rPr lang="es-CO" sz="2600" i="1" smtClean="0">
                                <a:latin typeface="Cambria Math"/>
                              </a:rPr>
                            </m:ctrlPr>
                          </m:sSubPr>
                          <m:e>
                            <m:r>
                              <a:rPr lang="es-CO" sz="2600" b="1" i="1" smtClean="0">
                                <a:latin typeface="Cambria Math"/>
                                <a:ea typeface="Cambria Math"/>
                              </a:rPr>
                              <m:t>𝝁</m:t>
                            </m:r>
                          </m:e>
                          <m:sub>
                            <m:r>
                              <a:rPr lang="es-CO" sz="2600" b="1" i="1" smtClean="0">
                                <a:latin typeface="Cambria Math"/>
                              </a:rPr>
                              <m:t>𝒑</m:t>
                            </m:r>
                          </m:sub>
                        </m:sSub>
                      </m:num>
                      <m:den>
                        <m:sSub>
                          <m:sSubPr>
                            <m:ctrlPr>
                              <a:rPr lang="es-CO" sz="2600" i="1" smtClean="0">
                                <a:latin typeface="Cambria Math"/>
                              </a:rPr>
                            </m:ctrlPr>
                          </m:sSubPr>
                          <m:e>
                            <m:r>
                              <a:rPr lang="es-CO" sz="2600" b="1" i="1" smtClean="0">
                                <a:latin typeface="Cambria Math"/>
                                <a:ea typeface="Cambria Math"/>
                              </a:rPr>
                              <m:t>𝝈</m:t>
                            </m:r>
                          </m:e>
                          <m:sub>
                            <m:acc>
                              <m:accPr>
                                <m:chr m:val="̅"/>
                                <m:ctrlPr>
                                  <a:rPr lang="es-CO" sz="2600" i="1" smtClean="0">
                                    <a:latin typeface="Cambria Math"/>
                                  </a:rPr>
                                </m:ctrlPr>
                              </m:accPr>
                              <m:e>
                                <m:r>
                                  <a:rPr lang="es-CO" sz="2600" b="1" i="1" smtClean="0">
                                    <a:latin typeface="Cambria Math"/>
                                  </a:rPr>
                                  <m:t>𝒑</m:t>
                                </m:r>
                              </m:e>
                            </m:acc>
                          </m:sub>
                        </m:sSub>
                      </m:den>
                    </m:f>
                  </m:oMath>
                </a14:m>
                <a:endParaRPr lang="es-CO" sz="2600" i="1" dirty="0" smtClean="0"/>
              </a:p>
              <a:p>
                <a:pPr marL="0" indent="0" algn="just"/>
                <a14:m>
                  <m:oMath xmlns:m="http://schemas.openxmlformats.org/officeDocument/2006/math">
                    <m:r>
                      <a:rPr lang="es-CO" sz="2600" b="1" i="1" smtClean="0">
                        <a:latin typeface="Cambria Math"/>
                      </a:rPr>
                      <m:t>  </m:t>
                    </m:r>
                    <m:r>
                      <a:rPr lang="es-CO" sz="2600" b="1" i="1" smtClean="0">
                        <a:latin typeface="Cambria Math"/>
                      </a:rPr>
                      <m:t>𝒁</m:t>
                    </m:r>
                    <m:r>
                      <a:rPr lang="es-CO" sz="2600" b="1" i="1" smtClean="0">
                        <a:latin typeface="Cambria Math"/>
                      </a:rPr>
                      <m:t>= </m:t>
                    </m:r>
                    <m:f>
                      <m:fPr>
                        <m:ctrlPr>
                          <a:rPr lang="es-CO" sz="2600" i="1" smtClean="0">
                            <a:latin typeface="Cambria Math"/>
                          </a:rPr>
                        </m:ctrlPr>
                      </m:fPr>
                      <m:num>
                        <m:d>
                          <m:dPr>
                            <m:ctrlPr>
                              <a:rPr lang="es-CO" sz="2600" i="1" smtClean="0">
                                <a:latin typeface="Cambria Math"/>
                              </a:rPr>
                            </m:ctrlPr>
                          </m:dPr>
                          <m:e>
                            <m:r>
                              <a:rPr lang="es-CO" sz="2600" b="1" i="1" smtClean="0">
                                <a:latin typeface="Cambria Math"/>
                              </a:rPr>
                              <m:t>𝟎</m:t>
                            </m:r>
                            <m:r>
                              <a:rPr lang="es-CO" sz="2600" b="1" i="1" smtClean="0">
                                <a:latin typeface="Cambria Math"/>
                              </a:rPr>
                              <m:t>,</m:t>
                            </m:r>
                            <m:r>
                              <a:rPr lang="es-CO" sz="2600" b="1" i="1" smtClean="0">
                                <a:latin typeface="Cambria Math"/>
                              </a:rPr>
                              <m:t>𝟎𝟑</m:t>
                            </m:r>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𝟎𝟎𝟐𝟓</m:t>
                            </m:r>
                          </m:e>
                        </m:d>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𝟎𝟒</m:t>
                        </m:r>
                      </m:num>
                      <m:den>
                        <m:r>
                          <a:rPr lang="es-CO" sz="2600" b="1" i="1" smtClean="0">
                            <a:latin typeface="Cambria Math"/>
                          </a:rPr>
                          <m:t>𝟎</m:t>
                        </m:r>
                        <m:r>
                          <a:rPr lang="es-CO" sz="2600" b="1" i="1" smtClean="0">
                            <a:latin typeface="Cambria Math"/>
                          </a:rPr>
                          <m:t>,</m:t>
                        </m:r>
                        <m:r>
                          <a:rPr lang="es-CO" sz="2600" b="1" i="1" smtClean="0">
                            <a:latin typeface="Cambria Math"/>
                          </a:rPr>
                          <m:t>𝟎𝟏𝟒</m:t>
                        </m:r>
                      </m:den>
                    </m:f>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𝟖𝟗</m:t>
                    </m:r>
                  </m:oMath>
                </a14:m>
                <a:endParaRPr lang="es-CO" sz="2600" i="1" dirty="0" smtClean="0"/>
              </a:p>
              <a:p>
                <a:pPr marL="0" indent="0" algn="just"/>
                <a14:m>
                  <m:oMath xmlns:m="http://schemas.openxmlformats.org/officeDocument/2006/math">
                    <m:r>
                      <a:rPr lang="es-CO" sz="2600" b="1" i="1" smtClean="0">
                        <a:latin typeface="Cambria Math"/>
                      </a:rPr>
                      <m:t>𝒁</m:t>
                    </m:r>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𝟖𝟗</m:t>
                    </m:r>
                    <m:r>
                      <a:rPr lang="es-CO" sz="2600" b="1" i="1" smtClean="0">
                        <a:latin typeface="Cambria Math"/>
                        <a:ea typeface="Cambria Math"/>
                      </a:rPr>
                      <m:t>→</m:t>
                    </m:r>
                    <m:r>
                      <a:rPr lang="es-CO" sz="2600" b="1" i="1" smtClean="0">
                        <a:latin typeface="Cambria Math"/>
                        <a:ea typeface="Cambria Math"/>
                      </a:rPr>
                      <m:t>𝑨</m:t>
                    </m:r>
                    <m:d>
                      <m:dPr>
                        <m:ctrlPr>
                          <a:rPr lang="es-CO" sz="2600" i="1" smtClean="0">
                            <a:latin typeface="Cambria Math"/>
                            <a:ea typeface="Cambria Math"/>
                          </a:rPr>
                        </m:ctrlPr>
                      </m:dPr>
                      <m:e>
                        <m:r>
                          <a:rPr lang="es-CO" sz="2600" b="1" i="1" smtClean="0">
                            <a:latin typeface="Cambria Math"/>
                            <a:ea typeface="Cambria Math"/>
                          </a:rPr>
                          <m:t>𝟎</m:t>
                        </m:r>
                        <m:r>
                          <a:rPr lang="es-CO" sz="2600" b="1" i="1" smtClean="0">
                            <a:latin typeface="Cambria Math"/>
                            <a:ea typeface="Cambria Math"/>
                          </a:rPr>
                          <m:t>,</m:t>
                        </m:r>
                        <m:r>
                          <a:rPr lang="es-CO" sz="2600" b="1" i="1" smtClean="0">
                            <a:latin typeface="Cambria Math"/>
                            <a:ea typeface="Cambria Math"/>
                          </a:rPr>
                          <m:t>𝟑𝟏𝟑𝟑</m:t>
                        </m:r>
                      </m:e>
                    </m:d>
                    <m:sSub>
                      <m:sSubPr>
                        <m:ctrlPr>
                          <a:rPr lang="es-CO" sz="2600" i="1">
                            <a:latin typeface="Cambria Math"/>
                          </a:rPr>
                        </m:ctrlPr>
                      </m:sSubPr>
                      <m:e>
                        <m:eqArr>
                          <m:eqArrPr>
                            <m:ctrlPr>
                              <a:rPr lang="es-CO" sz="2600" i="1" smtClean="0">
                                <a:latin typeface="Cambria Math"/>
                              </a:rPr>
                            </m:ctrlPr>
                          </m:eqArrPr>
                          <m:e/>
                          <m:e/>
                          <m:e>
                            <m:r>
                              <a:rPr lang="es-CO" sz="2600" i="1">
                                <a:latin typeface="Cambria Math"/>
                              </a:rPr>
                              <m:t>𝑷</m:t>
                            </m:r>
                          </m:e>
                        </m:eqArr>
                      </m:e>
                      <m:sub>
                        <m:d>
                          <m:dPr>
                            <m:ctrlPr>
                              <a:rPr lang="es-CO" sz="2600" i="1">
                                <a:latin typeface="Cambria Math"/>
                              </a:rPr>
                            </m:ctrlPr>
                          </m:dPr>
                          <m:e>
                            <m:r>
                              <a:rPr lang="es-CO" sz="2600" i="1">
                                <a:latin typeface="Cambria Math"/>
                              </a:rPr>
                              <m:t>𝑿</m:t>
                            </m:r>
                            <m:r>
                              <a:rPr lang="es-CO" sz="2600" i="1">
                                <a:latin typeface="Cambria Math"/>
                                <a:ea typeface="Cambria Math"/>
                              </a:rPr>
                              <m:t>&gt;</m:t>
                            </m:r>
                            <m:r>
                              <a:rPr lang="es-CO" sz="2600" i="1">
                                <a:latin typeface="Cambria Math"/>
                                <a:ea typeface="Cambria Math"/>
                              </a:rPr>
                              <m:t>𝟓</m:t>
                            </m:r>
                            <m:r>
                              <a:rPr lang="es-CO" sz="2600" i="1">
                                <a:latin typeface="Cambria Math"/>
                                <a:ea typeface="Cambria Math"/>
                              </a:rPr>
                              <m:t>,</m:t>
                            </m:r>
                            <m:r>
                              <a:rPr lang="es-CO" sz="2600" i="1">
                                <a:latin typeface="Cambria Math"/>
                                <a:ea typeface="Cambria Math"/>
                              </a:rPr>
                              <m:t>𝟓</m:t>
                            </m:r>
                          </m:e>
                        </m:d>
                        <m:r>
                          <a:rPr lang="es-CO" sz="2600" i="1">
                            <a:latin typeface="Cambria Math"/>
                          </a:rPr>
                          <m:t>=</m:t>
                        </m:r>
                        <m:r>
                          <a:rPr lang="es-CO" sz="2600" i="1">
                            <a:latin typeface="Cambria Math"/>
                          </a:rPr>
                          <m:t>𝟖𝟏</m:t>
                        </m:r>
                        <m:r>
                          <a:rPr lang="es-CO" sz="2600" i="1">
                            <a:latin typeface="Cambria Math"/>
                          </a:rPr>
                          <m:t>,</m:t>
                        </m:r>
                        <m:r>
                          <a:rPr lang="es-CO" sz="2600" i="1">
                            <a:latin typeface="Cambria Math"/>
                          </a:rPr>
                          <m:t>𝟓𝟗</m:t>
                        </m:r>
                        <m:r>
                          <a:rPr lang="es-CO" sz="2600" i="1">
                            <a:latin typeface="Cambria Math"/>
                          </a:rPr>
                          <m:t>%</m:t>
                        </m:r>
                      </m:sub>
                    </m:sSub>
                    <m:r>
                      <a:rPr lang="es-CO" sz="2600" i="1">
                        <a:latin typeface="Cambria Math"/>
                      </a:rPr>
                      <m:t> </m:t>
                    </m:r>
                  </m:oMath>
                </a14:m>
                <a:endParaRPr lang="es-CO" sz="2600" i="1" dirty="0" smtClean="0"/>
              </a:p>
              <a:p>
                <a:pPr marL="0" indent="0" algn="just"/>
                <a14:m>
                  <m:oMath xmlns:m="http://schemas.openxmlformats.org/officeDocument/2006/math">
                    <m:r>
                      <a:rPr lang="es-CO" sz="2600" b="1" i="1" smtClean="0">
                        <a:latin typeface="Cambria Math"/>
                      </a:rPr>
                      <m:t>𝑷</m:t>
                    </m:r>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𝟑𝟏𝟑𝟑</m:t>
                    </m:r>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𝟓𝟎𝟎𝟎</m:t>
                    </m:r>
                    <m:r>
                      <a:rPr lang="es-CO" sz="2600" b="1" i="1" smtClean="0">
                        <a:latin typeface="Cambria Math"/>
                      </a:rPr>
                      <m:t>=</m:t>
                    </m:r>
                    <m:r>
                      <a:rPr lang="es-CO" sz="2600" b="1" i="1" smtClean="0">
                        <a:latin typeface="Cambria Math"/>
                      </a:rPr>
                      <m:t>𝟎</m:t>
                    </m:r>
                    <m:r>
                      <a:rPr lang="es-CO" sz="2600" b="1" i="1" smtClean="0">
                        <a:latin typeface="Cambria Math"/>
                      </a:rPr>
                      <m:t>,</m:t>
                    </m:r>
                    <m:r>
                      <a:rPr lang="es-CO" sz="2600" b="1" i="1" smtClean="0">
                        <a:latin typeface="Cambria Math"/>
                      </a:rPr>
                      <m:t>𝟖𝟏𝟑𝟑</m:t>
                    </m:r>
                  </m:oMath>
                </a14:m>
                <a:endParaRPr lang="es-CO" sz="2600" i="1" dirty="0" smtClean="0"/>
              </a:p>
              <a:p>
                <a:pPr marL="0" indent="0" algn="just"/>
                <a:endParaRPr lang="es-CO" sz="2600" i="1" dirty="0" smtClean="0"/>
              </a:p>
              <a:p>
                <a:pPr algn="just">
                  <a:buFont typeface="Wingdings" pitchFamily="2" charset="2"/>
                  <a:buChar char="v"/>
                </a:pPr>
                <a:endParaRPr lang="es-CO" b="0" i="1" dirty="0" smtClean="0"/>
              </a:p>
              <a:p>
                <a:pPr algn="just">
                  <a:buFont typeface="Wingdings" pitchFamily="2" charset="2"/>
                  <a:buChar char="v"/>
                </a:pPr>
                <a:endParaRPr lang="es-CO" b="0" i="1" dirty="0"/>
              </a:p>
              <a:p>
                <a:pPr algn="just">
                  <a:buFont typeface="Wingdings" pitchFamily="2" charset="2"/>
                  <a:buChar char="v"/>
                </a:pPr>
                <a:endParaRPr lang="es-CO" b="0"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861276" y="2023281"/>
                <a:ext cx="7565464" cy="4200580"/>
              </a:xfrm>
              <a:blipFill rotWithShape="1">
                <a:blip r:embed="rId2"/>
                <a:stretch>
                  <a:fillRect l="-645" t="-1306" r="-403" b="-581"/>
                </a:stretch>
              </a:blipFill>
            </p:spPr>
            <p:txBody>
              <a:bodyPr/>
              <a:lstStyle/>
              <a:p>
                <a:r>
                  <a:rPr lang="es-CO">
                    <a:noFill/>
                  </a:rPr>
                  <a:t> </a:t>
                </a:r>
              </a:p>
            </p:txBody>
          </p:sp>
        </mc:Fallback>
      </mc:AlternateContent>
      <p:sp>
        <p:nvSpPr>
          <p:cNvPr id="2" name="1 Título"/>
          <p:cNvSpPr>
            <a:spLocks noGrp="1"/>
          </p:cNvSpPr>
          <p:nvPr>
            <p:ph type="title"/>
          </p:nvPr>
        </p:nvSpPr>
        <p:spPr/>
        <p:txBody>
          <a:bodyPr/>
          <a:lstStyle/>
          <a:p>
            <a:r>
              <a:rPr lang="es-CO" sz="2400" dirty="0" smtClean="0">
                <a:latin typeface="Cooper Black" pitchFamily="18" charset="0"/>
              </a:rPr>
              <a:t>CON CORRECCIÓN</a:t>
            </a:r>
            <a:endParaRPr lang="es-CO" sz="2400" dirty="0">
              <a:latin typeface="Cooper Black" pitchFamily="18" charset="0"/>
            </a:endParaRPr>
          </a:p>
        </p:txBody>
      </p:sp>
      <p:pic>
        <p:nvPicPr>
          <p:cNvPr id="4" name="3 Imagen"/>
          <p:cNvPicPr/>
          <p:nvPr/>
        </p:nvPicPr>
        <p:blipFill rotWithShape="1">
          <a:blip r:embed="rId3"/>
          <a:srcRect l="9864" t="33536" r="45902" b="26647"/>
          <a:stretch/>
        </p:blipFill>
        <p:spPr bwMode="auto">
          <a:xfrm>
            <a:off x="5148064" y="3202226"/>
            <a:ext cx="3600400" cy="1893565"/>
          </a:xfrm>
          <a:prstGeom prst="rect">
            <a:avLst/>
          </a:prstGeom>
          <a:ln/>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3" y="5095791"/>
            <a:ext cx="2748136" cy="1717585"/>
          </a:xfrm>
          <a:prstGeom prst="rect">
            <a:avLst/>
          </a:prstGeom>
          <a:ln>
            <a:noFill/>
          </a:ln>
          <a:effectLst>
            <a:softEdge rad="112500"/>
          </a:effectLst>
        </p:spPr>
      </p:pic>
    </p:spTree>
    <p:extLst>
      <p:ext uri="{BB962C8B-B14F-4D97-AF65-F5344CB8AC3E}">
        <p14:creationId xmlns:p14="http://schemas.microsoft.com/office/powerpoint/2010/main" val="14765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580112" y="2873487"/>
                <a:ext cx="3384376" cy="1779649"/>
              </a:xfrm>
              <a:solidFill>
                <a:srgbClr val="92D050"/>
              </a:solidFill>
            </p:spPr>
            <p:style>
              <a:lnRef idx="3">
                <a:schemeClr val="lt1"/>
              </a:lnRef>
              <a:fillRef idx="1">
                <a:schemeClr val="accent2"/>
              </a:fillRef>
              <a:effectRef idx="1">
                <a:schemeClr val="accent2"/>
              </a:effectRef>
              <a:fontRef idx="minor">
                <a:schemeClr val="lt1"/>
              </a:fontRef>
            </p:style>
            <p:txBody>
              <a:bodyPr>
                <a:normAutofit/>
              </a:bodyPr>
              <a:lstStyle/>
              <a:p>
                <a:pPr algn="just"/>
                <a:r>
                  <a:rPr lang="es-MX" sz="2400" b="0" dirty="0" smtClean="0">
                    <a:solidFill>
                      <a:schemeClr val="tx1"/>
                    </a:solidFill>
                    <a:latin typeface="Arial" pitchFamily="34" charset="0"/>
                    <a:cs typeface="Arial" pitchFamily="34" charset="0"/>
                  </a:rPr>
                  <a:t>En </a:t>
                </a:r>
                <a:r>
                  <a:rPr lang="es-MX" sz="2400" b="0" dirty="0">
                    <a:solidFill>
                      <a:schemeClr val="tx1"/>
                    </a:solidFill>
                    <a:latin typeface="Arial" pitchFamily="34" charset="0"/>
                    <a:cs typeface="Arial" pitchFamily="34" charset="0"/>
                  </a:rPr>
                  <a:t>la proporción en la población. </a:t>
                </a:r>
                <a:endParaRPr lang="es-CO" sz="2400" b="0" dirty="0">
                  <a:solidFill>
                    <a:schemeClr val="tx1"/>
                  </a:solidFill>
                  <a:latin typeface="Arial" pitchFamily="34" charset="0"/>
                  <a:cs typeface="Arial" pitchFamily="34" charset="0"/>
                </a:endParaRPr>
              </a:p>
              <a:p>
                <a:pPr algn="just"/>
                <a:r>
                  <a:rPr lang="es-MX" sz="3200" dirty="0" smtClean="0">
                    <a:solidFill>
                      <a:schemeClr val="tx1"/>
                    </a:solidFill>
                    <a:latin typeface="Arial" pitchFamily="34" charset="0"/>
                    <a:cs typeface="Arial" pitchFamily="34" charset="0"/>
                  </a:rPr>
                  <a:t>	σ</a:t>
                </a:r>
                <a14:m>
                  <m:oMath xmlns:m="http://schemas.openxmlformats.org/officeDocument/2006/math">
                    <m:sPre>
                      <m:sPrePr>
                        <m:ctrlPr>
                          <a:rPr lang="es-CO" sz="3200" i="1">
                            <a:solidFill>
                              <a:schemeClr val="tx1"/>
                            </a:solidFill>
                            <a:latin typeface="Cambria Math"/>
                          </a:rPr>
                        </m:ctrlPr>
                      </m:sPrePr>
                      <m:sub>
                        <m:r>
                          <a:rPr lang="es-MX" sz="3200" b="1" i="1">
                            <a:solidFill>
                              <a:schemeClr val="tx1"/>
                            </a:solidFill>
                            <a:latin typeface="Cambria Math"/>
                          </a:rPr>
                          <m:t>𝑷</m:t>
                        </m:r>
                      </m:sub>
                      <m:sup>
                        <m:r>
                          <a:rPr lang="es-MX" sz="3200" b="1" i="1">
                            <a:solidFill>
                              <a:schemeClr val="tx1"/>
                            </a:solidFill>
                            <a:latin typeface="Cambria Math"/>
                          </a:rPr>
                          <m:t>𝟐</m:t>
                        </m:r>
                      </m:sup>
                      <m:e>
                        <m:r>
                          <a:rPr lang="es-MX" sz="3200" b="1" i="1">
                            <a:solidFill>
                              <a:schemeClr val="tx1"/>
                            </a:solidFill>
                            <a:latin typeface="Cambria Math"/>
                          </a:rPr>
                          <m:t>=</m:t>
                        </m:r>
                      </m:e>
                    </m:sPre>
                    <m:r>
                      <a:rPr lang="es-MX" sz="3200" b="1" i="1">
                        <a:solidFill>
                          <a:schemeClr val="tx1"/>
                        </a:solidFill>
                        <a:latin typeface="Cambria Math"/>
                      </a:rPr>
                      <m:t>𝑷𝑸</m:t>
                    </m:r>
                  </m:oMath>
                </a14:m>
                <a:endParaRPr lang="es-CO" sz="3200" dirty="0">
                  <a:solidFill>
                    <a:schemeClr val="tx1"/>
                  </a:solidFill>
                  <a:latin typeface="Arial" pitchFamily="34" charset="0"/>
                  <a:cs typeface="Arial" pitchFamily="34" charset="0"/>
                </a:endParaRPr>
              </a:p>
              <a:p>
                <a:endParaRPr lang="es-CO" sz="240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580112" y="2873487"/>
                <a:ext cx="3384376" cy="1779649"/>
              </a:xfrm>
              <a:blipFill rotWithShape="1">
                <a:blip r:embed="rId3"/>
                <a:stretch>
                  <a:fillRect/>
                </a:stretch>
              </a:blipFill>
            </p:spPr>
            <p:txBody>
              <a:bodyPr/>
              <a:lstStyle/>
              <a:p>
                <a:r>
                  <a:rPr lang="es-CO">
                    <a:noFill/>
                  </a:rPr>
                  <a:t> </a:t>
                </a:r>
              </a:p>
            </p:txBody>
          </p:sp>
        </mc:Fallback>
      </mc:AlternateContent>
      <p:sp>
        <p:nvSpPr>
          <p:cNvPr id="4" name="1 Título"/>
          <p:cNvSpPr>
            <a:spLocks noGrp="1"/>
          </p:cNvSpPr>
          <p:nvPr>
            <p:ph type="title"/>
          </p:nvPr>
        </p:nvSpPr>
        <p:spPr/>
        <p:txBody>
          <a:bodyPr>
            <a:normAutofit fontScale="90000"/>
          </a:bodyPr>
          <a:lstStyle/>
          <a:p>
            <a:pPr algn="ctr"/>
            <a:r>
              <a:rPr lang="es-CO" dirty="0" smtClean="0">
                <a:latin typeface="Cooper Black" pitchFamily="18" charset="0"/>
              </a:rPr>
              <a:t>DISTRIBUCIÓN MUESTRAL DE UNA PROPORCIÓN</a:t>
            </a:r>
            <a:endParaRPr lang="es-CO" dirty="0">
              <a:latin typeface="Cooper Black" pitchFamily="18" charset="0"/>
            </a:endParaRPr>
          </a:p>
        </p:txBody>
      </p:sp>
      <p:sp>
        <p:nvSpPr>
          <p:cNvPr id="6" name="5 Flecha derecha"/>
          <p:cNvSpPr/>
          <p:nvPr/>
        </p:nvSpPr>
        <p:spPr>
          <a:xfrm>
            <a:off x="4427984" y="3202748"/>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6 CuadroTexto"/>
          <p:cNvSpPr txBox="1"/>
          <p:nvPr/>
        </p:nvSpPr>
        <p:spPr>
          <a:xfrm>
            <a:off x="1457908" y="2947591"/>
            <a:ext cx="1979712" cy="769441"/>
          </a:xfrm>
          <a:prstGeom prst="rect">
            <a:avLst/>
          </a:prstGeom>
          <a:noFill/>
        </p:spPr>
        <p:txBody>
          <a:bodyPr wrap="square" rtlCol="0">
            <a:spAutoFit/>
          </a:bodyPr>
          <a:lstStyle/>
          <a:p>
            <a:pPr algn="ctr"/>
            <a:r>
              <a:rPr lang="es-CO" sz="2000" dirty="0" smtClean="0">
                <a:latin typeface="Cooper Black" pitchFamily="18" charset="0"/>
              </a:rPr>
              <a:t>LA </a:t>
            </a:r>
            <a:r>
              <a:rPr lang="es-CO" sz="2400" dirty="0" smtClean="0">
                <a:latin typeface="Cooper Black" pitchFamily="18" charset="0"/>
              </a:rPr>
              <a:t>VARIANZA</a:t>
            </a:r>
            <a:endParaRPr lang="es-CO" sz="2000" dirty="0">
              <a:latin typeface="Cooper Black" pitchFamily="18" charset="0"/>
            </a:endParaRPr>
          </a:p>
        </p:txBody>
      </p:sp>
      <mc:AlternateContent xmlns:mc="http://schemas.openxmlformats.org/markup-compatibility/2006" xmlns:a14="http://schemas.microsoft.com/office/drawing/2010/main">
        <mc:Choice Requires="a14">
          <p:sp>
            <p:nvSpPr>
              <p:cNvPr id="11" name="10 Rectángulo"/>
              <p:cNvSpPr/>
              <p:nvPr/>
            </p:nvSpPr>
            <p:spPr>
              <a:xfrm>
                <a:off x="558265" y="4509120"/>
                <a:ext cx="4104456" cy="2233945"/>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800" b="1" i="1">
                              <a:solidFill>
                                <a:schemeClr val="tx1"/>
                              </a:solidFill>
                              <a:latin typeface="Cambria Math"/>
                            </a:rPr>
                          </m:ctrlPr>
                        </m:sSubPr>
                        <m:e>
                          <m:r>
                            <a:rPr lang="es-MX" sz="2800" b="1" i="1">
                              <a:solidFill>
                                <a:schemeClr val="tx1"/>
                              </a:solidFill>
                              <a:latin typeface="Cambria Math"/>
                            </a:rPr>
                            <m:t>𝝈</m:t>
                          </m:r>
                        </m:e>
                        <m:sub>
                          <m:r>
                            <a:rPr lang="es-MX" sz="2800" b="1" i="1">
                              <a:solidFill>
                                <a:schemeClr val="tx1"/>
                              </a:solidFill>
                              <a:latin typeface="Cambria Math"/>
                            </a:rPr>
                            <m:t>𝑷</m:t>
                          </m:r>
                          <m:r>
                            <a:rPr lang="es-MX" sz="2800" b="1" i="1">
                              <a:solidFill>
                                <a:schemeClr val="tx1"/>
                              </a:solidFill>
                              <a:latin typeface="Cambria Math"/>
                            </a:rPr>
                            <m:t>=</m:t>
                          </m:r>
                          <m:rad>
                            <m:radPr>
                              <m:degHide m:val="on"/>
                              <m:ctrlPr>
                                <a:rPr lang="es-CO" sz="2800" b="1" i="1">
                                  <a:solidFill>
                                    <a:schemeClr val="tx1"/>
                                  </a:solidFill>
                                  <a:latin typeface="Cambria Math"/>
                                </a:rPr>
                              </m:ctrlPr>
                            </m:radPr>
                            <m:deg/>
                            <m:e>
                              <m:r>
                                <a:rPr lang="es-MX" sz="2800" b="1" i="1">
                                  <a:solidFill>
                                    <a:schemeClr val="tx1"/>
                                  </a:solidFill>
                                  <a:latin typeface="Cambria Math"/>
                                </a:rPr>
                                <m:t>𝑷𝑸</m:t>
                              </m:r>
                            </m:e>
                          </m:rad>
                        </m:sub>
                      </m:sSub>
                    </m:oMath>
                  </m:oMathPara>
                </a14:m>
                <a:endParaRPr lang="es-CO" sz="2800" b="1"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s-CO" sz="2800" b="1" i="1">
                              <a:solidFill>
                                <a:schemeClr val="tx1"/>
                              </a:solidFill>
                              <a:latin typeface="Cambria Math"/>
                            </a:rPr>
                          </m:ctrlPr>
                        </m:sSubPr>
                        <m:e>
                          <m:r>
                            <a:rPr lang="es-MX" sz="2800" b="1" i="1">
                              <a:solidFill>
                                <a:schemeClr val="tx1"/>
                              </a:solidFill>
                              <a:latin typeface="Cambria Math"/>
                            </a:rPr>
                            <m:t>𝝈</m:t>
                          </m:r>
                        </m:e>
                        <m:sub>
                          <m:r>
                            <a:rPr lang="es-MX" sz="2800" b="1" i="1">
                              <a:solidFill>
                                <a:schemeClr val="tx1"/>
                              </a:solidFill>
                              <a:latin typeface="Cambria Math"/>
                            </a:rPr>
                            <m:t>𝑷</m:t>
                          </m:r>
                          <m:r>
                            <a:rPr lang="es-MX" sz="2800" b="1" i="1">
                              <a:solidFill>
                                <a:schemeClr val="tx1"/>
                              </a:solidFill>
                              <a:latin typeface="Cambria Math"/>
                            </a:rPr>
                            <m:t>=</m:t>
                          </m:r>
                          <m:f>
                            <m:fPr>
                              <m:ctrlPr>
                                <a:rPr lang="es-CO" sz="2800" b="1" i="1">
                                  <a:solidFill>
                                    <a:schemeClr val="tx1"/>
                                  </a:solidFill>
                                  <a:latin typeface="Cambria Math"/>
                                </a:rPr>
                              </m:ctrlPr>
                            </m:fPr>
                            <m:num>
                              <m:sSub>
                                <m:sSubPr>
                                  <m:ctrlPr>
                                    <a:rPr lang="es-CO" sz="2800" b="1" i="1">
                                      <a:solidFill>
                                        <a:schemeClr val="tx1"/>
                                      </a:solidFill>
                                      <a:latin typeface="Cambria Math"/>
                                    </a:rPr>
                                  </m:ctrlPr>
                                </m:sSubPr>
                                <m:e>
                                  <m:r>
                                    <a:rPr lang="es-MX" sz="2800" b="1" i="1">
                                      <a:solidFill>
                                        <a:schemeClr val="tx1"/>
                                      </a:solidFill>
                                      <a:latin typeface="Cambria Math"/>
                                    </a:rPr>
                                    <m:t>𝑸</m:t>
                                  </m:r>
                                </m:e>
                                <m:sub>
                                  <m:r>
                                    <a:rPr lang="es-MX" sz="2800" b="1" i="1">
                                      <a:solidFill>
                                        <a:schemeClr val="tx1"/>
                                      </a:solidFill>
                                      <a:latin typeface="Cambria Math"/>
                                    </a:rPr>
                                    <m:t>𝑷</m:t>
                                  </m:r>
                                </m:sub>
                              </m:sSub>
                            </m:num>
                            <m:den>
                              <m:rad>
                                <m:radPr>
                                  <m:degHide m:val="on"/>
                                  <m:ctrlPr>
                                    <a:rPr lang="es-CO" sz="2800" b="1" i="1">
                                      <a:solidFill>
                                        <a:schemeClr val="tx1"/>
                                      </a:solidFill>
                                      <a:latin typeface="Cambria Math"/>
                                    </a:rPr>
                                  </m:ctrlPr>
                                </m:radPr>
                                <m:deg/>
                                <m:e>
                                  <m:r>
                                    <a:rPr lang="es-MX" sz="2800" b="1" i="1">
                                      <a:solidFill>
                                        <a:schemeClr val="tx1"/>
                                      </a:solidFill>
                                      <a:latin typeface="Cambria Math"/>
                                    </a:rPr>
                                    <m:t>𝒏</m:t>
                                  </m:r>
                                </m:e>
                              </m:rad>
                            </m:den>
                          </m:f>
                          <m:r>
                            <a:rPr lang="es-MX" sz="2800" b="1" i="1">
                              <a:solidFill>
                                <a:schemeClr val="tx1"/>
                              </a:solidFill>
                              <a:latin typeface="Cambria Math"/>
                            </a:rPr>
                            <m:t>=</m:t>
                          </m:r>
                          <m:rad>
                            <m:radPr>
                              <m:degHide m:val="on"/>
                              <m:ctrlPr>
                                <a:rPr lang="es-CO" sz="2800" b="1" i="1">
                                  <a:solidFill>
                                    <a:schemeClr val="tx1"/>
                                  </a:solidFill>
                                  <a:latin typeface="Cambria Math"/>
                                </a:rPr>
                              </m:ctrlPr>
                            </m:radPr>
                            <m:deg/>
                            <m:e>
                              <m:f>
                                <m:fPr>
                                  <m:ctrlPr>
                                    <a:rPr lang="es-CO" sz="2800" b="1" i="1">
                                      <a:solidFill>
                                        <a:schemeClr val="tx1"/>
                                      </a:solidFill>
                                      <a:latin typeface="Cambria Math"/>
                                    </a:rPr>
                                  </m:ctrlPr>
                                </m:fPr>
                                <m:num>
                                  <m:r>
                                    <a:rPr lang="es-MX" sz="2800" b="1" i="1">
                                      <a:solidFill>
                                        <a:schemeClr val="tx1"/>
                                      </a:solidFill>
                                      <a:latin typeface="Cambria Math"/>
                                    </a:rPr>
                                    <m:t>𝑷𝑸</m:t>
                                  </m:r>
                                </m:num>
                                <m:den>
                                  <m:r>
                                    <a:rPr lang="es-MX" sz="2800" b="1" i="1">
                                      <a:solidFill>
                                        <a:schemeClr val="tx1"/>
                                      </a:solidFill>
                                      <a:latin typeface="Cambria Math"/>
                                    </a:rPr>
                                    <m:t>𝒏</m:t>
                                  </m:r>
                                </m:den>
                              </m:f>
                            </m:e>
                          </m:rad>
                        </m:sub>
                      </m:sSub>
                    </m:oMath>
                  </m:oMathPara>
                </a14:m>
                <a:endParaRPr lang="es-MX" sz="2800" b="1" dirty="0" smtClean="0">
                  <a:solidFill>
                    <a:schemeClr val="tx1"/>
                  </a:solidFill>
                  <a:latin typeface="Arial" pitchFamily="34" charset="0"/>
                  <a:cs typeface="Arial" pitchFamily="34" charset="0"/>
                </a:endParaRPr>
              </a:p>
              <a:p>
                <a:r>
                  <a:rPr lang="es-MX" sz="2400" dirty="0" smtClean="0">
                    <a:solidFill>
                      <a:schemeClr val="tx1"/>
                    </a:solidFill>
                    <a:latin typeface="Arial" pitchFamily="34" charset="0"/>
                    <a:cs typeface="Arial" pitchFamily="34" charset="0"/>
                  </a:rPr>
                  <a:t>Error </a:t>
                </a:r>
                <a:r>
                  <a:rPr lang="es-MX" sz="2400" dirty="0">
                    <a:solidFill>
                      <a:schemeClr val="tx1"/>
                    </a:solidFill>
                    <a:latin typeface="Arial" pitchFamily="34" charset="0"/>
                    <a:cs typeface="Arial" pitchFamily="34" charset="0"/>
                  </a:rPr>
                  <a:t>e</a:t>
                </a:r>
                <a:r>
                  <a:rPr lang="es-MX" sz="2400" dirty="0" smtClean="0">
                    <a:solidFill>
                      <a:schemeClr val="tx1"/>
                    </a:solidFill>
                    <a:latin typeface="Arial" pitchFamily="34" charset="0"/>
                    <a:cs typeface="Arial" pitchFamily="34" charset="0"/>
                  </a:rPr>
                  <a:t>stándar </a:t>
                </a:r>
                <a:r>
                  <a:rPr lang="es-MX" sz="2400" dirty="0">
                    <a:solidFill>
                      <a:schemeClr val="tx1"/>
                    </a:solidFill>
                    <a:latin typeface="Arial" pitchFamily="34" charset="0"/>
                    <a:cs typeface="Arial" pitchFamily="34" charset="0"/>
                  </a:rPr>
                  <a:t>de </a:t>
                </a:r>
                <a:r>
                  <a:rPr lang="es-MX" sz="2400" dirty="0" smtClean="0">
                    <a:solidFill>
                      <a:schemeClr val="tx1"/>
                    </a:solidFill>
                    <a:latin typeface="Arial" pitchFamily="34" charset="0"/>
                    <a:cs typeface="Arial" pitchFamily="34" charset="0"/>
                  </a:rPr>
                  <a:t>la </a:t>
                </a:r>
                <a:r>
                  <a:rPr lang="es-MX" sz="2400" dirty="0">
                    <a:solidFill>
                      <a:schemeClr val="tx1"/>
                    </a:solidFill>
                    <a:latin typeface="Arial" pitchFamily="34" charset="0"/>
                    <a:cs typeface="Arial" pitchFamily="34" charset="0"/>
                  </a:rPr>
                  <a:t>población.</a:t>
                </a:r>
                <a:endParaRPr lang="es-CO" sz="2400" dirty="0">
                  <a:solidFill>
                    <a:schemeClr val="tx1"/>
                  </a:solidFill>
                  <a:latin typeface="Arial" pitchFamily="34" charset="0"/>
                  <a:cs typeface="Arial" pitchFamily="34" charset="0"/>
                </a:endParaRPr>
              </a:p>
            </p:txBody>
          </p:sp>
        </mc:Choice>
        <mc:Fallback xmlns="">
          <p:sp>
            <p:nvSpPr>
              <p:cNvPr id="11" name="10 Rectángulo"/>
              <p:cNvSpPr>
                <a:spLocks noRot="1" noChangeAspect="1" noMove="1" noResize="1" noEditPoints="1" noAdjustHandles="1" noChangeArrowheads="1" noChangeShapeType="1" noTextEdit="1"/>
              </p:cNvSpPr>
              <p:nvPr/>
            </p:nvSpPr>
            <p:spPr>
              <a:xfrm>
                <a:off x="558265" y="4509120"/>
                <a:ext cx="4104456" cy="2233945"/>
              </a:xfrm>
              <a:prstGeom prst="rect">
                <a:avLst/>
              </a:prstGeom>
              <a:blipFill rotWithShape="1">
                <a:blip r:embed="rId4"/>
                <a:stretch>
                  <a:fillRect l="-2068" b="-5135"/>
                </a:stretch>
              </a:blipFill>
            </p:spPr>
            <p:txBody>
              <a:bodyPr/>
              <a:lstStyle/>
              <a:p>
                <a:r>
                  <a:rPr lang="es-CO">
                    <a:noFill/>
                  </a:rPr>
                  <a:t> </a:t>
                </a:r>
              </a:p>
            </p:txBody>
          </p:sp>
        </mc:Fallback>
      </mc:AlternateContent>
      <p:sp>
        <p:nvSpPr>
          <p:cNvPr id="12" name="11 Flecha derecha"/>
          <p:cNvSpPr/>
          <p:nvPr/>
        </p:nvSpPr>
        <p:spPr>
          <a:xfrm rot="10800000">
            <a:off x="5004049" y="5517231"/>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3" name="12 CuadroTexto"/>
          <p:cNvSpPr txBox="1"/>
          <p:nvPr/>
        </p:nvSpPr>
        <p:spPr>
          <a:xfrm>
            <a:off x="5724128" y="5334307"/>
            <a:ext cx="2664296" cy="830997"/>
          </a:xfrm>
          <a:prstGeom prst="rect">
            <a:avLst/>
          </a:prstGeom>
          <a:noFill/>
        </p:spPr>
        <p:txBody>
          <a:bodyPr wrap="square" rtlCol="0">
            <a:spAutoFit/>
          </a:bodyPr>
          <a:lstStyle/>
          <a:p>
            <a:pPr algn="ctr"/>
            <a:r>
              <a:rPr lang="es-CO" sz="2400" dirty="0">
                <a:latin typeface="Cooper Black" pitchFamily="18" charset="0"/>
              </a:rPr>
              <a:t>DESVIACIÓN ESTANDAR</a:t>
            </a:r>
          </a:p>
        </p:txBody>
      </p:sp>
    </p:spTree>
    <p:extLst>
      <p:ext uri="{BB962C8B-B14F-4D97-AF65-F5344CB8AC3E}">
        <p14:creationId xmlns:p14="http://schemas.microsoft.com/office/powerpoint/2010/main" val="206527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O" dirty="0" smtClean="0">
                <a:latin typeface="Cooper Black" pitchFamily="18" charset="0"/>
              </a:rPr>
              <a:t>DISTRIBUCIONES MUESTRALES</a:t>
            </a:r>
            <a:endParaRPr lang="es-CO" dirty="0">
              <a:latin typeface="Cooper Black" pitchFamily="18" charset="0"/>
            </a:endParaRPr>
          </a:p>
        </p:txBody>
      </p:sp>
      <p:sp>
        <p:nvSpPr>
          <p:cNvPr id="2" name="1 Marcador de contenido"/>
          <p:cNvSpPr>
            <a:spLocks noGrp="1"/>
          </p:cNvSpPr>
          <p:nvPr>
            <p:ph sz="quarter" idx="13"/>
          </p:nvPr>
        </p:nvSpPr>
        <p:spPr>
          <a:xfrm>
            <a:off x="611560" y="2125554"/>
            <a:ext cx="4536504" cy="4104456"/>
          </a:xfrm>
        </p:spPr>
        <p:txBody>
          <a:bodyPr>
            <a:normAutofit/>
          </a:bodyPr>
          <a:lstStyle/>
          <a:p>
            <a:pPr algn="just"/>
            <a:r>
              <a:rPr lang="es-CO" b="0" dirty="0" smtClean="0">
                <a:latin typeface="Arial" pitchFamily="34" charset="0"/>
                <a:cs typeface="Arial" pitchFamily="34" charset="0"/>
              </a:rPr>
              <a:t>Corresponde a una distribución de todas las muestras que pueden ser escogidas conforme a un esquema de muestreo especificado, que implique selección al azar y, una función de un número fijo de variables aleatorias independientes.</a:t>
            </a:r>
            <a:endParaRPr lang="es-CO" b="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1787">
            <a:off x="5159895" y="1473018"/>
            <a:ext cx="3431196" cy="44452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8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9552" y="2958769"/>
                <a:ext cx="4037072" cy="3312368"/>
              </a:xfrm>
              <a:solidFill>
                <a:srgbClr val="92D050"/>
              </a:solidFill>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14:m>
                  <m:oMath xmlns:m="http://schemas.openxmlformats.org/officeDocument/2006/math">
                    <m:r>
                      <a:rPr lang="es-MX" sz="2600" b="0" i="1">
                        <a:solidFill>
                          <a:schemeClr val="tx1"/>
                        </a:solidFill>
                        <a:latin typeface="Cambria Math"/>
                      </a:rPr>
                      <m:t>𝑧</m:t>
                    </m:r>
                    <m:r>
                      <a:rPr lang="es-MX" sz="2600" b="0" i="1">
                        <a:solidFill>
                          <a:schemeClr val="tx1"/>
                        </a:solidFill>
                        <a:latin typeface="Cambria Math"/>
                      </a:rPr>
                      <m:t>=</m:t>
                    </m:r>
                    <m:f>
                      <m:fPr>
                        <m:ctrlPr>
                          <a:rPr lang="es-CO" sz="2600" b="0" i="1">
                            <a:solidFill>
                              <a:schemeClr val="tx1"/>
                            </a:solidFill>
                            <a:latin typeface="Cambria Math"/>
                          </a:rPr>
                        </m:ctrlPr>
                      </m:fPr>
                      <m:num>
                        <m:r>
                          <a:rPr lang="es-MX" sz="2600" b="0" i="1">
                            <a:solidFill>
                              <a:schemeClr val="tx1"/>
                            </a:solidFill>
                            <a:latin typeface="Cambria Math"/>
                          </a:rPr>
                          <m:t>𝑃</m:t>
                        </m:r>
                        <m:r>
                          <a:rPr lang="es-MX" sz="2600" b="0" i="1">
                            <a:solidFill>
                              <a:schemeClr val="tx1"/>
                            </a:solidFill>
                            <a:latin typeface="Cambria Math"/>
                          </a:rPr>
                          <m:t>−</m:t>
                        </m:r>
                        <m:r>
                          <a:rPr lang="es-MX" sz="2600" b="0" i="1">
                            <a:solidFill>
                              <a:schemeClr val="tx1"/>
                            </a:solidFill>
                            <a:latin typeface="Cambria Math"/>
                          </a:rPr>
                          <m:t>𝑃</m:t>
                        </m:r>
                        <m:r>
                          <a:rPr lang="es-MX" sz="2600" b="0" i="1">
                            <a:solidFill>
                              <a:schemeClr val="tx1"/>
                            </a:solidFill>
                            <a:latin typeface="Cambria Math"/>
                          </a:rPr>
                          <m:t> </m:t>
                        </m:r>
                      </m:num>
                      <m:den>
                        <m:rad>
                          <m:radPr>
                            <m:degHide m:val="on"/>
                            <m:ctrlPr>
                              <a:rPr lang="es-CO" sz="2600" b="0" i="1">
                                <a:solidFill>
                                  <a:schemeClr val="tx1"/>
                                </a:solidFill>
                                <a:latin typeface="Cambria Math"/>
                              </a:rPr>
                            </m:ctrlPr>
                          </m:radPr>
                          <m:deg/>
                          <m:e>
                            <m:f>
                              <m:fPr>
                                <m:ctrlPr>
                                  <a:rPr lang="es-CO" sz="2600" b="0" i="1">
                                    <a:solidFill>
                                      <a:schemeClr val="tx1"/>
                                    </a:solidFill>
                                    <a:latin typeface="Cambria Math"/>
                                  </a:rPr>
                                </m:ctrlPr>
                              </m:fPr>
                              <m:num>
                                <m:r>
                                  <a:rPr lang="es-MX" sz="2600" b="0" i="1">
                                    <a:solidFill>
                                      <a:schemeClr val="tx1"/>
                                    </a:solidFill>
                                    <a:latin typeface="Cambria Math"/>
                                  </a:rPr>
                                  <m:t>𝑃𝑄</m:t>
                                </m:r>
                              </m:num>
                              <m:den>
                                <m:r>
                                  <a:rPr lang="es-MX" sz="2600" b="0" i="1">
                                    <a:solidFill>
                                      <a:schemeClr val="tx1"/>
                                    </a:solidFill>
                                    <a:latin typeface="Cambria Math"/>
                                  </a:rPr>
                                  <m:t>𝑛</m:t>
                                </m:r>
                              </m:den>
                            </m:f>
                          </m:e>
                        </m:rad>
                      </m:den>
                    </m:f>
                    <m:r>
                      <a:rPr lang="es-MX" sz="2600" b="0" i="1">
                        <a:solidFill>
                          <a:schemeClr val="tx1"/>
                        </a:solidFill>
                        <a:latin typeface="Cambria Math"/>
                      </a:rPr>
                      <m:t>= </m:t>
                    </m:r>
                    <m:f>
                      <m:fPr>
                        <m:ctrlPr>
                          <a:rPr lang="es-CO" sz="2600" b="0" i="1">
                            <a:solidFill>
                              <a:schemeClr val="tx1"/>
                            </a:solidFill>
                            <a:latin typeface="Cambria Math"/>
                          </a:rPr>
                        </m:ctrlPr>
                      </m:fPr>
                      <m:num>
                        <m:r>
                          <a:rPr lang="es-MX" sz="2600" b="0" i="1">
                            <a:solidFill>
                              <a:schemeClr val="tx1"/>
                            </a:solidFill>
                            <a:latin typeface="Cambria Math"/>
                          </a:rPr>
                          <m:t>𝑃</m:t>
                        </m:r>
                        <m:r>
                          <a:rPr lang="es-MX" sz="2600" b="0" i="1">
                            <a:solidFill>
                              <a:schemeClr val="tx1"/>
                            </a:solidFill>
                            <a:latin typeface="Cambria Math"/>
                          </a:rPr>
                          <m:t>− </m:t>
                        </m:r>
                        <m:sSub>
                          <m:sSubPr>
                            <m:ctrlPr>
                              <a:rPr lang="es-CO" sz="2600" b="0" i="1">
                                <a:solidFill>
                                  <a:schemeClr val="tx1"/>
                                </a:solidFill>
                                <a:latin typeface="Cambria Math"/>
                              </a:rPr>
                            </m:ctrlPr>
                          </m:sSubPr>
                          <m:e>
                            <m:r>
                              <a:rPr lang="es-MX" sz="2600" b="0" i="1">
                                <a:solidFill>
                                  <a:schemeClr val="tx1"/>
                                </a:solidFill>
                                <a:latin typeface="Cambria Math"/>
                              </a:rPr>
                              <m:t>µ</m:t>
                            </m:r>
                          </m:e>
                          <m:sub>
                            <m:r>
                              <a:rPr lang="es-MX" sz="2600" b="0" i="1">
                                <a:solidFill>
                                  <a:schemeClr val="tx1"/>
                                </a:solidFill>
                                <a:latin typeface="Cambria Math"/>
                              </a:rPr>
                              <m:t>𝑝</m:t>
                            </m:r>
                          </m:sub>
                        </m:sSub>
                      </m:num>
                      <m:den>
                        <m:sSub>
                          <m:sSubPr>
                            <m:ctrlPr>
                              <a:rPr lang="es-CO" sz="2600" b="0" i="1">
                                <a:solidFill>
                                  <a:schemeClr val="tx1"/>
                                </a:solidFill>
                                <a:latin typeface="Cambria Math"/>
                              </a:rPr>
                            </m:ctrlPr>
                          </m:sSubPr>
                          <m:e>
                            <m:r>
                              <a:rPr lang="es-MX" sz="2600" b="0" i="1">
                                <a:solidFill>
                                  <a:schemeClr val="tx1"/>
                                </a:solidFill>
                                <a:latin typeface="Cambria Math"/>
                              </a:rPr>
                              <m:t>𝜎</m:t>
                            </m:r>
                          </m:e>
                          <m:sub>
                            <m:r>
                              <a:rPr lang="es-MX" sz="2600" b="0" i="1">
                                <a:solidFill>
                                  <a:schemeClr val="tx1"/>
                                </a:solidFill>
                                <a:latin typeface="Cambria Math"/>
                              </a:rPr>
                              <m:t>𝑝</m:t>
                            </m:r>
                          </m:sub>
                        </m:sSub>
                      </m:den>
                    </m:f>
                  </m:oMath>
                </a14:m>
                <a:endParaRPr lang="es-CO" sz="2600" b="0" dirty="0">
                  <a:solidFill>
                    <a:schemeClr val="tx1"/>
                  </a:solidFill>
                </a:endParaRPr>
              </a:p>
              <a:p>
                <a:pPr algn="just"/>
                <a:r>
                  <a:rPr lang="es-MX" sz="2400" b="0" dirty="0" smtClean="0">
                    <a:solidFill>
                      <a:schemeClr val="tx1"/>
                    </a:solidFill>
                  </a:rPr>
                  <a:t>Para </a:t>
                </a:r>
                <a:r>
                  <a:rPr lang="es-MX" sz="2400" b="0" dirty="0">
                    <a:solidFill>
                      <a:schemeClr val="tx1"/>
                    </a:solidFill>
                  </a:rPr>
                  <a:t>obtener una aproximación debe hacerse la corrección de la variable discreta, siendo igual a </a:t>
                </a:r>
                <a14:m>
                  <m:oMath xmlns:m="http://schemas.openxmlformats.org/officeDocument/2006/math">
                    <m:f>
                      <m:fPr>
                        <m:ctrlPr>
                          <a:rPr lang="es-CO" sz="2400" b="0" i="1">
                            <a:solidFill>
                              <a:schemeClr val="tx1"/>
                            </a:solidFill>
                            <a:latin typeface="Cambria Math"/>
                          </a:rPr>
                        </m:ctrlPr>
                      </m:fPr>
                      <m:num>
                        <m:r>
                          <a:rPr lang="es-MX" sz="2400" b="0" i="1">
                            <a:solidFill>
                              <a:schemeClr val="tx1"/>
                            </a:solidFill>
                            <a:latin typeface="Cambria Math"/>
                          </a:rPr>
                          <m:t>1</m:t>
                        </m:r>
                      </m:num>
                      <m:den>
                        <m:r>
                          <a:rPr lang="es-MX" sz="2400" b="0" i="1">
                            <a:solidFill>
                              <a:schemeClr val="tx1"/>
                            </a:solidFill>
                            <a:latin typeface="Cambria Math"/>
                          </a:rPr>
                          <m:t>2</m:t>
                        </m:r>
                        <m:r>
                          <a:rPr lang="es-MX" sz="2400" b="0" i="1">
                            <a:solidFill>
                              <a:schemeClr val="tx1"/>
                            </a:solidFill>
                            <a:latin typeface="Cambria Math"/>
                          </a:rPr>
                          <m:t>𝑛</m:t>
                        </m:r>
                      </m:den>
                    </m:f>
                  </m:oMath>
                </a14:m>
                <a:r>
                  <a:rPr lang="es-MX" sz="2400" b="0" dirty="0">
                    <a:solidFill>
                      <a:schemeClr val="tx1"/>
                    </a:solidFill>
                  </a:rPr>
                  <a:t> si se va a obtener un área hacia la derecha, se restara este factor de corrección, en el caso de que sea a ala izquierda, se sumara ese factor al valor de p.</a:t>
                </a:r>
                <a:endParaRPr lang="es-CO" sz="2400" b="0"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9552" y="2958769"/>
                <a:ext cx="4037072" cy="3312368"/>
              </a:xfrm>
              <a:blipFill rotWithShape="1">
                <a:blip r:embed="rId2"/>
                <a:stretch>
                  <a:fillRect l="-1351" r="-1201" b="-365"/>
                </a:stretch>
              </a:blipFill>
            </p:spPr>
            <p:txBody>
              <a:bodyPr/>
              <a:lstStyle/>
              <a:p>
                <a:r>
                  <a:rPr lang="es-CO">
                    <a:noFill/>
                  </a:rPr>
                  <a:t> </a:t>
                </a:r>
              </a:p>
            </p:txBody>
          </p:sp>
        </mc:Fallback>
      </mc:AlternateContent>
      <p:sp>
        <p:nvSpPr>
          <p:cNvPr id="5" name="1 Título"/>
          <p:cNvSpPr>
            <a:spLocks noGrp="1"/>
          </p:cNvSpPr>
          <p:nvPr>
            <p:ph type="title"/>
          </p:nvPr>
        </p:nvSpPr>
        <p:spPr/>
        <p:txBody>
          <a:bodyPr>
            <a:normAutofit fontScale="90000"/>
          </a:bodyPr>
          <a:lstStyle/>
          <a:p>
            <a:pPr algn="ctr"/>
            <a:r>
              <a:rPr lang="es-CO" dirty="0" smtClean="0">
                <a:latin typeface="Cooper Black" pitchFamily="18" charset="0"/>
              </a:rPr>
              <a:t>DISTRIBUCIÓN MUESTRAL DE UNA PROPORCIÓN</a:t>
            </a:r>
            <a:endParaRPr lang="es-CO" dirty="0">
              <a:latin typeface="Cooper Black" pitchFamily="18" charset="0"/>
            </a:endParaRPr>
          </a:p>
        </p:txBody>
      </p:sp>
      <p:sp>
        <p:nvSpPr>
          <p:cNvPr id="6" name="5 Flecha derecha"/>
          <p:cNvSpPr/>
          <p:nvPr/>
        </p:nvSpPr>
        <p:spPr>
          <a:xfrm rot="19132378">
            <a:off x="4761170" y="2724082"/>
            <a:ext cx="646102"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6 CuadroTexto"/>
          <p:cNvSpPr txBox="1"/>
          <p:nvPr/>
        </p:nvSpPr>
        <p:spPr>
          <a:xfrm>
            <a:off x="5436096" y="1772816"/>
            <a:ext cx="2664296" cy="830997"/>
          </a:xfrm>
          <a:prstGeom prst="rect">
            <a:avLst/>
          </a:prstGeom>
          <a:noFill/>
        </p:spPr>
        <p:txBody>
          <a:bodyPr wrap="square" rtlCol="0">
            <a:spAutoFit/>
          </a:bodyPr>
          <a:lstStyle/>
          <a:p>
            <a:pPr algn="ctr"/>
            <a:r>
              <a:rPr lang="es-CO" sz="2400" dirty="0" smtClean="0">
                <a:latin typeface="Cooper Black" pitchFamily="18" charset="0"/>
              </a:rPr>
              <a:t>VARIANTE ESTADÍSTICA</a:t>
            </a:r>
            <a:endParaRPr lang="es-CO" sz="2400" dirty="0">
              <a:latin typeface="Cooper Black" pitchFamily="18"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876" y="2780928"/>
            <a:ext cx="3126188" cy="3494842"/>
          </a:xfrm>
          <a:prstGeom prst="rect">
            <a:avLst/>
          </a:prstGeom>
          <a:ln>
            <a:noFill/>
          </a:ln>
          <a:effectLst>
            <a:softEdge rad="112500"/>
          </a:effectLst>
        </p:spPr>
      </p:pic>
    </p:spTree>
    <p:extLst>
      <p:ext uri="{BB962C8B-B14F-4D97-AF65-F5344CB8AC3E}">
        <p14:creationId xmlns:p14="http://schemas.microsoft.com/office/powerpoint/2010/main" val="1123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30411" y="4797152"/>
                <a:ext cx="6989400" cy="1800200"/>
              </a:xfrm>
              <a:solidFill>
                <a:srgbClr val="00FFCC"/>
              </a:solidFill>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lgn="just"/>
                <a:r>
                  <a:rPr lang="es-MX" sz="2000" b="0" dirty="0" smtClean="0">
                    <a:solidFill>
                      <a:schemeClr val="tx1"/>
                    </a:solidFill>
                    <a:latin typeface="Arial" pitchFamily="34" charset="0"/>
                    <a:cs typeface="Arial" pitchFamily="34" charset="0"/>
                  </a:rPr>
                  <a:t>	ANALISIS.</a:t>
                </a:r>
              </a:p>
              <a:p>
                <a:pPr algn="just"/>
                <a:r>
                  <a:rPr lang="es-MX" sz="2000" b="0" dirty="0" smtClean="0">
                    <a:solidFill>
                      <a:schemeClr val="tx1"/>
                    </a:solidFill>
                    <a:latin typeface="Arial" pitchFamily="34" charset="0"/>
                    <a:cs typeface="Arial" pitchFamily="34" charset="0"/>
                  </a:rPr>
                  <a:t>Se </a:t>
                </a:r>
                <a:r>
                  <a:rPr lang="es-MX" sz="2000" b="0" dirty="0">
                    <a:solidFill>
                      <a:schemeClr val="tx1"/>
                    </a:solidFill>
                    <a:latin typeface="Arial" pitchFamily="34" charset="0"/>
                    <a:cs typeface="Arial" pitchFamily="34" charset="0"/>
                  </a:rPr>
                  <a:t>obtiene dos poblaciones normales e independientes, identificadas la primera por X  y la segunda por Y, de tamaños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𝑁</m:t>
                        </m:r>
                      </m:e>
                      <m:sub>
                        <m:r>
                          <a:rPr lang="es-MX" sz="2000" b="0" i="1">
                            <a:solidFill>
                              <a:schemeClr val="tx1"/>
                            </a:solidFill>
                            <a:latin typeface="Cambria Math"/>
                          </a:rPr>
                          <m:t>1</m:t>
                        </m:r>
                      </m:sub>
                    </m:sSub>
                  </m:oMath>
                </a14:m>
                <a:r>
                  <a:rPr lang="es-MX" sz="2000" b="0" dirty="0">
                    <a:solidFill>
                      <a:schemeClr val="tx1"/>
                    </a:solidFill>
                    <a:latin typeface="Arial" pitchFamily="34" charset="0"/>
                    <a:cs typeface="Arial" pitchFamily="34" charset="0"/>
                  </a:rPr>
                  <a:t>  y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𝑁</m:t>
                        </m:r>
                      </m:e>
                      <m:sub>
                        <m:r>
                          <a:rPr lang="es-MX" sz="2000" b="0" i="1">
                            <a:solidFill>
                              <a:schemeClr val="tx1"/>
                            </a:solidFill>
                            <a:latin typeface="Cambria Math"/>
                          </a:rPr>
                          <m:t>2</m:t>
                        </m:r>
                      </m:sub>
                    </m:sSub>
                  </m:oMath>
                </a14:m>
                <a:r>
                  <a:rPr lang="es-MX" sz="2000" b="0" dirty="0">
                    <a:solidFill>
                      <a:schemeClr val="tx1"/>
                    </a:solidFill>
                    <a:latin typeface="Arial" pitchFamily="34" charset="0"/>
                    <a:cs typeface="Arial" pitchFamily="34" charset="0"/>
                  </a:rPr>
                  <a:t>, cuyas medias se simbolizan por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µ</m:t>
                        </m:r>
                      </m:e>
                      <m:sub>
                        <m:r>
                          <a:rPr lang="es-MX" sz="2000" b="0" i="1">
                            <a:solidFill>
                              <a:schemeClr val="tx1"/>
                            </a:solidFill>
                            <a:latin typeface="Cambria Math"/>
                          </a:rPr>
                          <m:t>𝑥</m:t>
                        </m:r>
                      </m:sub>
                    </m:sSub>
                  </m:oMath>
                </a14:m>
                <a:r>
                  <a:rPr lang="es-MX" sz="2000" b="0" dirty="0">
                    <a:solidFill>
                      <a:schemeClr val="tx1"/>
                    </a:solidFill>
                    <a:latin typeface="Arial" pitchFamily="34" charset="0"/>
                    <a:cs typeface="Arial" pitchFamily="34" charset="0"/>
                  </a:rPr>
                  <a:t> y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µ</m:t>
                        </m:r>
                      </m:e>
                      <m:sub>
                        <m:r>
                          <a:rPr lang="es-MX" sz="2000" b="0" i="1">
                            <a:solidFill>
                              <a:schemeClr val="tx1"/>
                            </a:solidFill>
                            <a:latin typeface="Cambria Math"/>
                          </a:rPr>
                          <m:t>𝑦</m:t>
                        </m:r>
                      </m:sub>
                    </m:sSub>
                  </m:oMath>
                </a14:m>
                <a:r>
                  <a:rPr lang="es-MX" sz="2000" b="0" dirty="0">
                    <a:solidFill>
                      <a:schemeClr val="tx1"/>
                    </a:solidFill>
                    <a:latin typeface="Arial" pitchFamily="34" charset="0"/>
                    <a:cs typeface="Arial" pitchFamily="34" charset="0"/>
                  </a:rPr>
                  <a:t> y sus desviaciones típicas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𝜎</m:t>
                        </m:r>
                      </m:e>
                      <m:sub>
                        <m:r>
                          <a:rPr lang="es-MX" sz="2000" b="0" i="1">
                            <a:solidFill>
                              <a:schemeClr val="tx1"/>
                            </a:solidFill>
                            <a:latin typeface="Cambria Math"/>
                          </a:rPr>
                          <m:t>𝑥</m:t>
                        </m:r>
                      </m:sub>
                    </m:sSub>
                  </m:oMath>
                </a14:m>
                <a:r>
                  <a:rPr lang="es-MX" sz="2000" b="0" dirty="0">
                    <a:solidFill>
                      <a:schemeClr val="tx1"/>
                    </a:solidFill>
                    <a:latin typeface="Arial" pitchFamily="34" charset="0"/>
                    <a:cs typeface="Arial" pitchFamily="34" charset="0"/>
                  </a:rPr>
                  <a:t> y </a:t>
                </a:r>
                <a14:m>
                  <m:oMath xmlns:m="http://schemas.openxmlformats.org/officeDocument/2006/math">
                    <m:sSub>
                      <m:sSubPr>
                        <m:ctrlPr>
                          <a:rPr lang="es-CO" sz="2000" b="0" i="1">
                            <a:solidFill>
                              <a:schemeClr val="tx1"/>
                            </a:solidFill>
                            <a:latin typeface="Cambria Math"/>
                          </a:rPr>
                        </m:ctrlPr>
                      </m:sSubPr>
                      <m:e>
                        <m:r>
                          <a:rPr lang="es-MX" sz="2000" b="0" i="1">
                            <a:solidFill>
                              <a:schemeClr val="tx1"/>
                            </a:solidFill>
                            <a:latin typeface="Cambria Math"/>
                          </a:rPr>
                          <m:t>𝜎</m:t>
                        </m:r>
                      </m:e>
                      <m:sub>
                        <m:r>
                          <a:rPr lang="es-MX" sz="2000" b="0" i="1">
                            <a:solidFill>
                              <a:schemeClr val="tx1"/>
                            </a:solidFill>
                            <a:latin typeface="Cambria Math"/>
                          </a:rPr>
                          <m:t>𝑦</m:t>
                        </m:r>
                      </m:sub>
                    </m:sSub>
                  </m:oMath>
                </a14:m>
                <a:r>
                  <a:rPr lang="es-MX" sz="2000" b="0" dirty="0">
                    <a:solidFill>
                      <a:schemeClr val="tx1"/>
                    </a:solidFill>
                    <a:latin typeface="Arial" pitchFamily="34" charset="0"/>
                    <a:cs typeface="Arial" pitchFamily="34" charset="0"/>
                  </a:rPr>
                  <a:t> ; se obtiene un número M de pares de muestras posibles </a:t>
                </a:r>
                <a:endParaRPr lang="es-CO" sz="2000" b="0" dirty="0">
                  <a:solidFill>
                    <a:schemeClr val="tx1"/>
                  </a:solidFill>
                  <a:latin typeface="Arial" pitchFamily="34" charset="0"/>
                  <a:cs typeface="Arial" pitchFamily="34" charset="0"/>
                </a:endParaRPr>
              </a:p>
              <a:p>
                <a:pPr algn="just"/>
                <a:endParaRPr lang="es-CO" sz="2000" b="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30411" y="4797152"/>
                <a:ext cx="6989400" cy="1800200"/>
              </a:xfrm>
              <a:blipFill rotWithShape="1">
                <a:blip r:embed="rId2"/>
                <a:stretch>
                  <a:fillRect l="-608" t="-3010" r="-608" b="-2676"/>
                </a:stretch>
              </a:blipFill>
            </p:spPr>
            <p:txBody>
              <a:bodyPr/>
              <a:lstStyle/>
              <a:p>
                <a:r>
                  <a:rPr lang="es-CO">
                    <a:noFill/>
                  </a:rPr>
                  <a:t> </a:t>
                </a:r>
              </a:p>
            </p:txBody>
          </p:sp>
        </mc:Fallback>
      </mc:AlternateContent>
      <p:sp>
        <p:nvSpPr>
          <p:cNvPr id="4" name="1 Título"/>
          <p:cNvSpPr txBox="1">
            <a:spLocks/>
          </p:cNvSpPr>
          <p:nvPr/>
        </p:nvSpPr>
        <p:spPr>
          <a:xfrm>
            <a:off x="683568" y="64341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CO" dirty="0" smtClean="0">
                <a:latin typeface="Cooper Black" pitchFamily="18" charset="0"/>
              </a:rPr>
              <a:t>DISTRIBUCIÓNES DE DIFERENCIAS  ENTRE DOS MEDIAS MUESTRALES</a:t>
            </a:r>
            <a:endParaRPr lang="es-CO" dirty="0">
              <a:latin typeface="Cooper Black"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700808"/>
            <a:ext cx="3362606" cy="2835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8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73244" y="1829476"/>
                <a:ext cx="3749040" cy="1275593"/>
              </a:xfrm>
              <a:solidFill>
                <a:srgbClr val="00FFCC"/>
              </a:solidFill>
            </p:spPr>
            <p:style>
              <a:lnRef idx="3">
                <a:schemeClr val="lt1"/>
              </a:lnRef>
              <a:fillRef idx="1">
                <a:schemeClr val="accent2"/>
              </a:fillRef>
              <a:effectRef idx="1">
                <a:schemeClr val="accent2"/>
              </a:effectRef>
              <a:fontRef idx="minor">
                <a:schemeClr val="lt1"/>
              </a:fontRef>
            </p:style>
            <p:txBody>
              <a:bodyPr>
                <a:normAutofit/>
              </a:bodyPr>
              <a:lstStyle/>
              <a:p>
                <a:pPr algn="ctr"/>
                <a:endParaRPr lang="es-CO" sz="2800" i="1" dirty="0" smtClean="0">
                  <a:solidFill>
                    <a:schemeClr val="tx1"/>
                  </a:solidFill>
                </a:endParaRPr>
              </a:p>
              <a:p>
                <a:pPr algn="ct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r>
                      <a:rPr lang="es-MX" sz="2800" i="1">
                        <a:solidFill>
                          <a:schemeClr val="tx1"/>
                        </a:solidFill>
                        <a:latin typeface="Cambria Math"/>
                      </a:rPr>
                      <m:t> </m:t>
                    </m:r>
                  </m:oMath>
                </a14:m>
                <a:r>
                  <a:rPr lang="es-MX" sz="2400" dirty="0">
                    <a:solidFill>
                      <a:schemeClr val="tx1"/>
                    </a:solidFill>
                    <a:latin typeface="Arial" pitchFamily="34" charset="0"/>
                    <a:cs typeface="Arial" pitchFamily="34" charset="0"/>
                  </a:rPr>
                  <a:t>= </a:t>
                </a:r>
                <a14:m>
                  <m:oMath xmlns:m="http://schemas.openxmlformats.org/officeDocument/2006/math">
                    <m:f>
                      <m:fPr>
                        <m:ctrlPr>
                          <a:rPr lang="es-CO" sz="2400" i="1">
                            <a:solidFill>
                              <a:schemeClr val="tx1"/>
                            </a:solidFill>
                            <a:latin typeface="Cambria Math"/>
                          </a:rPr>
                        </m:ctrlPr>
                      </m:fPr>
                      <m:num>
                        <m:r>
                          <a:rPr lang="es-MX" sz="2400" i="1">
                            <a:solidFill>
                              <a:schemeClr val="tx1"/>
                            </a:solidFill>
                            <a:latin typeface="Cambria Math"/>
                          </a:rPr>
                          <m:t>∑</m:t>
                        </m:r>
                        <m:sSub>
                          <m:sSubPr>
                            <m:ctrlPr>
                              <a:rPr lang="es-CO" sz="2400" i="1">
                                <a:solidFill>
                                  <a:schemeClr val="tx1"/>
                                </a:solidFill>
                                <a:latin typeface="Cambria Math"/>
                              </a:rPr>
                            </m:ctrlPr>
                          </m:sSubPr>
                          <m:e>
                            <m:r>
                              <a:rPr lang="es-MX" sz="2400" i="1">
                                <a:solidFill>
                                  <a:schemeClr val="tx1"/>
                                </a:solidFill>
                                <a:latin typeface="Cambria Math"/>
                              </a:rPr>
                              <m:t>𝑥</m:t>
                            </m:r>
                          </m:e>
                          <m:sub>
                            <m:r>
                              <a:rPr lang="es-MX" sz="2400" i="1">
                                <a:solidFill>
                                  <a:schemeClr val="tx1"/>
                                </a:solidFill>
                                <a:latin typeface="Cambria Math"/>
                              </a:rPr>
                              <m:t>1</m:t>
                            </m:r>
                          </m:sub>
                        </m:sSub>
                      </m:num>
                      <m:den>
                        <m:r>
                          <a:rPr lang="es-MX" sz="2400" i="1">
                            <a:solidFill>
                              <a:schemeClr val="tx1"/>
                            </a:solidFill>
                            <a:latin typeface="Cambria Math"/>
                          </a:rPr>
                          <m:t>𝑀</m:t>
                        </m:r>
                      </m:den>
                    </m:f>
                    <m:r>
                      <a:rPr lang="es-MX" sz="2400" i="1">
                        <a:solidFill>
                          <a:schemeClr val="tx1"/>
                        </a:solidFill>
                        <a:latin typeface="Cambria Math"/>
                      </a:rPr>
                      <m:t>−</m:t>
                    </m:r>
                    <m:f>
                      <m:fPr>
                        <m:ctrlPr>
                          <a:rPr lang="es-CO" sz="2400" i="1">
                            <a:solidFill>
                              <a:schemeClr val="tx1"/>
                            </a:solidFill>
                            <a:latin typeface="Cambria Math"/>
                          </a:rPr>
                        </m:ctrlPr>
                      </m:fPr>
                      <m:num>
                        <m:r>
                          <a:rPr lang="es-MX" sz="2400" i="1">
                            <a:solidFill>
                              <a:schemeClr val="tx1"/>
                            </a:solidFill>
                            <a:latin typeface="Cambria Math"/>
                          </a:rPr>
                          <m:t>∑</m:t>
                        </m:r>
                        <m:sSub>
                          <m:sSubPr>
                            <m:ctrlPr>
                              <a:rPr lang="es-CO" sz="2400" i="1">
                                <a:solidFill>
                                  <a:schemeClr val="tx1"/>
                                </a:solidFill>
                                <a:latin typeface="Cambria Math"/>
                              </a:rPr>
                            </m:ctrlPr>
                          </m:sSubPr>
                          <m:e>
                            <m:r>
                              <a:rPr lang="es-MX" sz="2400" i="1">
                                <a:solidFill>
                                  <a:schemeClr val="tx1"/>
                                </a:solidFill>
                                <a:latin typeface="Cambria Math"/>
                              </a:rPr>
                              <m:t>𝑌</m:t>
                            </m:r>
                          </m:e>
                          <m:sub>
                            <m:r>
                              <a:rPr lang="es-MX" sz="2400" i="1">
                                <a:solidFill>
                                  <a:schemeClr val="tx1"/>
                                </a:solidFill>
                                <a:latin typeface="Cambria Math"/>
                              </a:rPr>
                              <m:t>1</m:t>
                            </m:r>
                          </m:sub>
                        </m:sSub>
                      </m:num>
                      <m:den>
                        <m:r>
                          <a:rPr lang="es-MX" sz="2400" i="1">
                            <a:solidFill>
                              <a:schemeClr val="tx1"/>
                            </a:solidFill>
                            <a:latin typeface="Cambria Math"/>
                          </a:rPr>
                          <m:t>𝑀</m:t>
                        </m:r>
                      </m:den>
                    </m:f>
                  </m:oMath>
                </a14:m>
                <a:endParaRPr lang="es-CO" sz="240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73244" y="1829476"/>
                <a:ext cx="3749040" cy="1275593"/>
              </a:xfrm>
              <a:blipFill rotWithShape="1">
                <a:blip r:embed="rId2"/>
                <a:stretch>
                  <a:fillRect/>
                </a:stretch>
              </a:blipFill>
            </p:spPr>
            <p:txBody>
              <a:bodyPr/>
              <a:lstStyle/>
              <a:p>
                <a:r>
                  <a:rPr lang="es-CO">
                    <a:noFill/>
                  </a:rPr>
                  <a:t> </a:t>
                </a:r>
              </a:p>
            </p:txBody>
          </p:sp>
        </mc:Fallback>
      </mc:AlternateContent>
      <p:sp>
        <p:nvSpPr>
          <p:cNvPr id="6" name="1 Título"/>
          <p:cNvSpPr txBox="1">
            <a:spLocks/>
          </p:cNvSpPr>
          <p:nvPr/>
        </p:nvSpPr>
        <p:spPr>
          <a:xfrm>
            <a:off x="704026" y="606976"/>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CO" dirty="0" smtClean="0">
                <a:solidFill>
                  <a:schemeClr val="bg1"/>
                </a:solidFill>
                <a:latin typeface="Cooper Black" pitchFamily="18" charset="0"/>
              </a:rPr>
              <a:t>DISTRIBUCIÓNES DE DIFERENCIAS  ENTRE DOS MEDIAS MUESTRALES</a:t>
            </a:r>
            <a:endParaRPr lang="es-CO" dirty="0">
              <a:solidFill>
                <a:schemeClr val="bg1"/>
              </a:solidFill>
              <a:latin typeface="Cooper Black" pitchFamily="18" charset="0"/>
            </a:endParaRPr>
          </a:p>
        </p:txBody>
      </p:sp>
      <p:cxnSp>
        <p:nvCxnSpPr>
          <p:cNvPr id="8" name="7 Conector recto"/>
          <p:cNvCxnSpPr/>
          <p:nvPr/>
        </p:nvCxnSpPr>
        <p:spPr>
          <a:xfrm>
            <a:off x="3563888" y="206084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843808" y="206084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Flecha derecha"/>
          <p:cNvSpPr/>
          <p:nvPr/>
        </p:nvSpPr>
        <p:spPr>
          <a:xfrm rot="10800000">
            <a:off x="4644008" y="1988840"/>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mc:AlternateContent xmlns:mc="http://schemas.openxmlformats.org/markup-compatibility/2006" xmlns:a14="http://schemas.microsoft.com/office/drawing/2010/main">
        <mc:Choice Requires="a14">
          <p:sp>
            <p:nvSpPr>
              <p:cNvPr id="12" name="11 Rectángulo"/>
              <p:cNvSpPr/>
              <p:nvPr/>
            </p:nvSpPr>
            <p:spPr>
              <a:xfrm>
                <a:off x="4464496" y="4300161"/>
                <a:ext cx="4572000" cy="1570045"/>
              </a:xfrm>
              <a:prstGeom prst="rect">
                <a:avLst/>
              </a:prstGeom>
              <a:solidFill>
                <a:srgbClr val="00FFCC"/>
              </a:solidFill>
            </p:spPr>
            <p:style>
              <a:lnRef idx="3">
                <a:schemeClr val="lt1"/>
              </a:lnRef>
              <a:fillRef idx="1">
                <a:schemeClr val="accent3"/>
              </a:fillRef>
              <a:effectRef idx="1">
                <a:schemeClr val="accent3"/>
              </a:effectRef>
              <a:fontRef idx="minor">
                <a:schemeClr val="lt1"/>
              </a:fontRef>
            </p:style>
            <p:txBody>
              <a:bodyPr>
                <a:spAutoFit/>
              </a:bodyPr>
              <a:lstStyle/>
              <a:p>
                <a14:m>
                  <m:oMath xmlns:m="http://schemas.openxmlformats.org/officeDocument/2006/math">
                    <m:sSub>
                      <m:sSubPr>
                        <m:ctrlPr>
                          <a:rPr lang="es-CO" sz="2800" i="1" smtClean="0">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r>
                      <a:rPr lang="es-MX" sz="2800" i="1">
                        <a:solidFill>
                          <a:schemeClr val="tx1"/>
                        </a:solidFill>
                        <a:latin typeface="Cambria Math"/>
                      </a:rPr>
                      <m:t> </m:t>
                    </m:r>
                  </m:oMath>
                </a14:m>
                <a:r>
                  <a:rPr lang="es-MX" sz="2800" dirty="0">
                    <a:solidFill>
                      <a:schemeClr val="tx1"/>
                    </a:solidFill>
                    <a:latin typeface="Arial" pitchFamily="34" charset="0"/>
                    <a:cs typeface="Arial" pitchFamily="34" charset="0"/>
                  </a:rPr>
                  <a:t>= </a:t>
                </a: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sub>
                    </m:sSub>
                  </m:oMath>
                </a14:m>
                <a:r>
                  <a:rPr lang="es-MX" sz="2800" dirty="0">
                    <a:solidFill>
                      <a:schemeClr val="tx1"/>
                    </a:solidFill>
                    <a:latin typeface="Arial" pitchFamily="34" charset="0"/>
                    <a:cs typeface="Arial" pitchFamily="34" charset="0"/>
                  </a:rPr>
                  <a:t> - </a:t>
                </a: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𝑦</m:t>
                        </m:r>
                      </m:sub>
                    </m:sSub>
                  </m:oMath>
                </a14:m>
                <a:endParaRPr lang="es-CO" sz="2800" dirty="0">
                  <a:solidFill>
                    <a:schemeClr val="tx1"/>
                  </a:solidFill>
                  <a:latin typeface="Arial" pitchFamily="34" charset="0"/>
                  <a:cs typeface="Arial" pitchFamily="34" charset="0"/>
                </a:endParaRPr>
              </a:p>
              <a:p>
                <a:r>
                  <a:rPr lang="es-MX" sz="2800" dirty="0">
                    <a:solidFill>
                      <a:schemeClr val="tx1"/>
                    </a:solidFill>
                    <a:latin typeface="Arial" pitchFamily="34" charset="0"/>
                    <a:cs typeface="Arial" pitchFamily="34" charset="0"/>
                  </a:rPr>
                  <a:t> </a:t>
                </a:r>
                <a:endParaRPr lang="es-CO" sz="2800" dirty="0">
                  <a:solidFill>
                    <a:schemeClr val="tx1"/>
                  </a:solidFill>
                  <a:latin typeface="Arial" pitchFamily="34" charset="0"/>
                  <a:cs typeface="Arial" pitchFamily="34" charset="0"/>
                </a:endParaRPr>
              </a:p>
              <a:p>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oMath>
                </a14:m>
                <a:r>
                  <a:rPr lang="es-MX" sz="2800" dirty="0">
                    <a:solidFill>
                      <a:schemeClr val="tx1"/>
                    </a:solidFill>
                    <a:latin typeface="Arial" pitchFamily="34" charset="0"/>
                    <a:cs typeface="Arial" pitchFamily="34" charset="0"/>
                  </a:rPr>
                  <a:t> = </a:t>
                </a: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sub>
                    </m:sSub>
                  </m:oMath>
                </a14:m>
                <a:r>
                  <a:rPr lang="es-MX" sz="2800" dirty="0">
                    <a:solidFill>
                      <a:schemeClr val="tx1"/>
                    </a:solidFill>
                    <a:latin typeface="Arial" pitchFamily="34" charset="0"/>
                    <a:cs typeface="Arial" pitchFamily="34" charset="0"/>
                  </a:rPr>
                  <a:t> - </a:t>
                </a: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𝑦</m:t>
                        </m:r>
                      </m:sub>
                    </m:sSub>
                  </m:oMath>
                </a14:m>
                <a:endParaRPr lang="es-CO" sz="2800" dirty="0">
                  <a:solidFill>
                    <a:schemeClr val="tx1"/>
                  </a:solidFill>
                  <a:latin typeface="Arial" pitchFamily="34" charset="0"/>
                  <a:cs typeface="Arial" pitchFamily="34" charset="0"/>
                </a:endParaRPr>
              </a:p>
            </p:txBody>
          </p:sp>
        </mc:Choice>
        <mc:Fallback xmlns="">
          <p:sp>
            <p:nvSpPr>
              <p:cNvPr id="12" name="11 Rectángulo"/>
              <p:cNvSpPr>
                <a:spLocks noRot="1" noChangeAspect="1" noMove="1" noResize="1" noEditPoints="1" noAdjustHandles="1" noChangeArrowheads="1" noChangeShapeType="1" noTextEdit="1"/>
              </p:cNvSpPr>
              <p:nvPr/>
            </p:nvSpPr>
            <p:spPr>
              <a:xfrm>
                <a:off x="4464496" y="4300161"/>
                <a:ext cx="4572000" cy="1570045"/>
              </a:xfrm>
              <a:prstGeom prst="rect">
                <a:avLst/>
              </a:prstGeom>
              <a:blipFill rotWithShape="1">
                <a:blip r:embed="rId3"/>
                <a:stretch>
                  <a:fillRect t="-3435"/>
                </a:stretch>
              </a:blipFill>
            </p:spPr>
            <p:txBody>
              <a:bodyPr/>
              <a:lstStyle/>
              <a:p>
                <a:r>
                  <a:rPr lang="es-CO">
                    <a:noFill/>
                  </a:rPr>
                  <a:t> </a:t>
                </a:r>
              </a:p>
            </p:txBody>
          </p:sp>
        </mc:Fallback>
      </mc:AlternateContent>
      <p:cxnSp>
        <p:nvCxnSpPr>
          <p:cNvPr id="14" name="13 Conector recto"/>
          <p:cNvCxnSpPr/>
          <p:nvPr/>
        </p:nvCxnSpPr>
        <p:spPr>
          <a:xfrm>
            <a:off x="5868144" y="422108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516216" y="422108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788024" y="515719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148064" y="515719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4788024" y="422108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148064" y="422108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Flecha derecha"/>
          <p:cNvSpPr/>
          <p:nvPr/>
        </p:nvSpPr>
        <p:spPr>
          <a:xfrm>
            <a:off x="3644478" y="4830632"/>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1" name="20 CuadroTexto"/>
          <p:cNvSpPr txBox="1"/>
          <p:nvPr/>
        </p:nvSpPr>
        <p:spPr>
          <a:xfrm>
            <a:off x="5436096" y="1700808"/>
            <a:ext cx="2664296" cy="830997"/>
          </a:xfrm>
          <a:prstGeom prst="rect">
            <a:avLst/>
          </a:prstGeom>
          <a:noFill/>
        </p:spPr>
        <p:txBody>
          <a:bodyPr wrap="square" rtlCol="0">
            <a:spAutoFit/>
          </a:bodyPr>
          <a:lstStyle/>
          <a:p>
            <a:pPr algn="ctr"/>
            <a:r>
              <a:rPr lang="es-CO" sz="2400" dirty="0" smtClean="0">
                <a:latin typeface="Cooper Black" pitchFamily="18" charset="0"/>
              </a:rPr>
              <a:t>MEDIA ARITMÉTICA</a:t>
            </a:r>
            <a:endParaRPr lang="es-CO" sz="2400" dirty="0">
              <a:latin typeface="Cooper Black"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05" y="4709161"/>
            <a:ext cx="1267509" cy="1688563"/>
          </a:xfrm>
          <a:prstGeom prst="rect">
            <a:avLst/>
          </a:prstGeom>
          <a:ln>
            <a:noFill/>
          </a:ln>
          <a:effectLst>
            <a:softEdge rad="112500"/>
          </a:effectLst>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2433411"/>
            <a:ext cx="1925960" cy="1360733"/>
          </a:xfrm>
          <a:prstGeom prst="rect">
            <a:avLst/>
          </a:prstGeom>
        </p:spPr>
      </p:pic>
      <p:sp>
        <p:nvSpPr>
          <p:cNvPr id="22" name="21 CuadroTexto"/>
          <p:cNvSpPr txBox="1"/>
          <p:nvPr/>
        </p:nvSpPr>
        <p:spPr>
          <a:xfrm>
            <a:off x="777432" y="4720451"/>
            <a:ext cx="2664296" cy="461665"/>
          </a:xfrm>
          <a:prstGeom prst="rect">
            <a:avLst/>
          </a:prstGeom>
          <a:noFill/>
        </p:spPr>
        <p:txBody>
          <a:bodyPr wrap="square" rtlCol="0">
            <a:spAutoFit/>
          </a:bodyPr>
          <a:lstStyle/>
          <a:p>
            <a:pPr algn="ctr"/>
            <a:r>
              <a:rPr lang="es-CO" sz="2400" dirty="0" smtClean="0">
                <a:latin typeface="Cooper Black" pitchFamily="18" charset="0"/>
              </a:rPr>
              <a:t>LA MEDIA</a:t>
            </a:r>
            <a:endParaRPr lang="es-CO" sz="2400" dirty="0">
              <a:latin typeface="Cooper Black" pitchFamily="18" charset="0"/>
            </a:endParaRPr>
          </a:p>
        </p:txBody>
      </p:sp>
    </p:spTree>
    <p:extLst>
      <p:ext uri="{BB962C8B-B14F-4D97-AF65-F5344CB8AC3E}">
        <p14:creationId xmlns:p14="http://schemas.microsoft.com/office/powerpoint/2010/main" val="22163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83568" y="1628800"/>
                <a:ext cx="7520940" cy="4992668"/>
              </a:xfrm>
            </p:spPr>
            <p:txBody>
              <a:bodyPr>
                <a:normAutofit fontScale="77500" lnSpcReduction="20000"/>
              </a:bodyPr>
              <a:lstStyle/>
              <a:p>
                <a:pPr algn="just"/>
                <a:r>
                  <a:rPr lang="es-CO" b="0" dirty="0" smtClean="0">
                    <a:latin typeface="Arial" pitchFamily="34" charset="0"/>
                    <a:cs typeface="Arial" pitchFamily="34" charset="0"/>
                  </a:rPr>
                  <a:t>Se tiene dos poblaciones normales e independientes, donde la media de la segunda población es 0,65 menor que la de la primera, si se seleccionan muestras de tamaño 100 y 120 y si las respectivas desviaciones típicas poblacionales son 12 y 8, se pide determinar la probabilidad de que, en un par de muestras, la diferencia entre ambas medias muéstrales sea superior a 1 en valor absoluto.</a:t>
                </a:r>
              </a:p>
              <a:p>
                <a:pPr algn="just"/>
                <a:endParaRPr lang="es-CO" b="0" dirty="0" smtClean="0">
                  <a:latin typeface="Arial" pitchFamily="34" charset="0"/>
                  <a:cs typeface="Arial" pitchFamily="34" charset="0"/>
                </a:endParaRPr>
              </a:p>
              <a:p>
                <a:pPr algn="just"/>
                <a:r>
                  <a:rPr lang="es-CO" dirty="0" smtClean="0"/>
                  <a:t>Solución:</a:t>
                </a:r>
              </a:p>
              <a:p>
                <a:pPr algn="just"/>
                <a14:m>
                  <m:oMath xmlns:m="http://schemas.openxmlformats.org/officeDocument/2006/math">
                    <m:sSub>
                      <m:sSubPr>
                        <m:ctrlPr>
                          <a:rPr lang="es-CO" i="1" smtClean="0">
                            <a:latin typeface="Cambria Math"/>
                          </a:rPr>
                        </m:ctrlPr>
                      </m:sSubPr>
                      <m:e>
                        <m:r>
                          <a:rPr lang="es-CO" i="1" smtClean="0">
                            <a:latin typeface="Cambria Math"/>
                            <a:ea typeface="Cambria Math"/>
                          </a:rPr>
                          <m:t>𝝁</m:t>
                        </m:r>
                      </m:e>
                      <m:sub>
                        <m:r>
                          <a:rPr lang="es-CO" b="1" i="1" smtClean="0">
                            <a:latin typeface="Cambria Math"/>
                          </a:rPr>
                          <m:t>𝒙</m:t>
                        </m:r>
                        <m:r>
                          <a:rPr lang="es-CO" b="1" i="1" smtClean="0">
                            <a:latin typeface="Cambria Math"/>
                          </a:rPr>
                          <m:t> </m:t>
                        </m:r>
                      </m:sub>
                    </m:sSub>
                    <m:r>
                      <a:rPr lang="es-CO" b="1" i="0" smtClean="0">
                        <a:latin typeface="Cambria Math"/>
                      </a:rPr>
                      <m:t>−</m:t>
                    </m:r>
                    <m:sSub>
                      <m:sSubPr>
                        <m:ctrlPr>
                          <a:rPr lang="es-CO" b="1" i="1" smtClean="0">
                            <a:latin typeface="Cambria Math"/>
                          </a:rPr>
                        </m:ctrlPr>
                      </m:sSubPr>
                      <m:e>
                        <m:r>
                          <a:rPr lang="es-CO" b="1" i="1" smtClean="0">
                            <a:latin typeface="Cambria Math"/>
                            <a:ea typeface="Cambria Math"/>
                          </a:rPr>
                          <m:t>𝝁</m:t>
                        </m:r>
                      </m:e>
                      <m:sub>
                        <m:r>
                          <a:rPr lang="es-CO" b="1" i="1" smtClean="0">
                            <a:latin typeface="Cambria Math"/>
                          </a:rPr>
                          <m:t>𝒚</m:t>
                        </m:r>
                      </m:sub>
                    </m:sSub>
                  </m:oMath>
                </a14:m>
                <a:r>
                  <a:rPr lang="es-CO" dirty="0" smtClean="0"/>
                  <a:t> = 0,65  </a:t>
                </a:r>
                <a14:m>
                  <m:oMath xmlns:m="http://schemas.openxmlformats.org/officeDocument/2006/math">
                    <m:sSub>
                      <m:sSubPr>
                        <m:ctrlPr>
                          <a:rPr lang="es-CO" i="1" smtClean="0">
                            <a:latin typeface="Cambria Math"/>
                          </a:rPr>
                        </m:ctrlPr>
                      </m:sSubPr>
                      <m:e>
                        <m:r>
                          <a:rPr lang="es-CO" b="1" i="1" smtClean="0">
                            <a:latin typeface="Cambria Math"/>
                          </a:rPr>
                          <m:t>𝒏</m:t>
                        </m:r>
                      </m:e>
                      <m:sub>
                        <m:r>
                          <a:rPr lang="es-CO" b="1" i="1" smtClean="0">
                            <a:latin typeface="Cambria Math"/>
                          </a:rPr>
                          <m:t>𝟏</m:t>
                        </m:r>
                      </m:sub>
                    </m:sSub>
                    <m:r>
                      <a:rPr lang="es-CO" b="1" i="1" smtClean="0">
                        <a:latin typeface="Cambria Math"/>
                      </a:rPr>
                      <m:t>=</m:t>
                    </m:r>
                    <m:r>
                      <a:rPr lang="es-CO" b="1" i="1" smtClean="0">
                        <a:latin typeface="Cambria Math"/>
                      </a:rPr>
                      <m:t>𝟏𝟎𝟎</m:t>
                    </m:r>
                    <m:r>
                      <a:rPr lang="es-CO" b="1" i="1" smtClean="0">
                        <a:latin typeface="Cambria Math"/>
                      </a:rPr>
                      <m:t>  </m:t>
                    </m:r>
                    <m:sSub>
                      <m:sSubPr>
                        <m:ctrlPr>
                          <a:rPr lang="es-CO" b="1" i="1" smtClean="0">
                            <a:latin typeface="Cambria Math"/>
                          </a:rPr>
                        </m:ctrlPr>
                      </m:sSubPr>
                      <m:e>
                        <m:r>
                          <a:rPr lang="es-CO" b="1" i="1" smtClean="0">
                            <a:latin typeface="Cambria Math"/>
                          </a:rPr>
                          <m:t>𝒏</m:t>
                        </m:r>
                      </m:e>
                      <m:sub>
                        <m:r>
                          <a:rPr lang="es-CO" b="1" i="1" smtClean="0">
                            <a:latin typeface="Cambria Math"/>
                          </a:rPr>
                          <m:t>𝟐</m:t>
                        </m:r>
                      </m:sub>
                    </m:sSub>
                  </m:oMath>
                </a14:m>
                <a:r>
                  <a:rPr lang="es-CO" dirty="0" smtClean="0"/>
                  <a:t> = 120  </a:t>
                </a:r>
                <a14:m>
                  <m:oMath xmlns:m="http://schemas.openxmlformats.org/officeDocument/2006/math">
                    <m:sSub>
                      <m:sSubPr>
                        <m:ctrlPr>
                          <a:rPr lang="es-CO" i="1" smtClean="0">
                            <a:latin typeface="Cambria Math"/>
                          </a:rPr>
                        </m:ctrlPr>
                      </m:sSubPr>
                      <m:e>
                        <m:r>
                          <a:rPr lang="es-CO" i="1" smtClean="0">
                            <a:latin typeface="Cambria Math"/>
                            <a:ea typeface="Cambria Math"/>
                          </a:rPr>
                          <m:t>𝝈</m:t>
                        </m:r>
                      </m:e>
                      <m:sub>
                        <m:r>
                          <a:rPr lang="es-CO" b="1" i="1" smtClean="0">
                            <a:latin typeface="Cambria Math"/>
                          </a:rPr>
                          <m:t>𝒙</m:t>
                        </m:r>
                      </m:sub>
                    </m:sSub>
                  </m:oMath>
                </a14:m>
                <a:r>
                  <a:rPr lang="es-CO" dirty="0" smtClean="0"/>
                  <a:t>= 12  </a:t>
                </a:r>
                <a14:m>
                  <m:oMath xmlns:m="http://schemas.openxmlformats.org/officeDocument/2006/math">
                    <m:sSub>
                      <m:sSubPr>
                        <m:ctrlPr>
                          <a:rPr lang="es-CO" i="1" smtClean="0">
                            <a:latin typeface="Cambria Math"/>
                          </a:rPr>
                        </m:ctrlPr>
                      </m:sSubPr>
                      <m:e>
                        <m:r>
                          <a:rPr lang="es-CO" i="1" smtClean="0">
                            <a:latin typeface="Cambria Math"/>
                            <a:ea typeface="Cambria Math"/>
                          </a:rPr>
                          <m:t>𝝈</m:t>
                        </m:r>
                      </m:e>
                      <m:sub>
                        <m:r>
                          <a:rPr lang="es-CO" b="1" i="1" smtClean="0">
                            <a:latin typeface="Cambria Math"/>
                          </a:rPr>
                          <m:t>𝒚</m:t>
                        </m:r>
                      </m:sub>
                    </m:sSub>
                  </m:oMath>
                </a14:m>
                <a:r>
                  <a:rPr lang="es-CO" dirty="0" smtClean="0"/>
                  <a:t> = 8</a:t>
                </a:r>
              </a:p>
              <a:p>
                <a:pPr algn="just"/>
                <a14:m>
                  <m:oMath xmlns:m="http://schemas.openxmlformats.org/officeDocument/2006/math">
                    <m:sSub>
                      <m:sSubPr>
                        <m:ctrlPr>
                          <a:rPr lang="es-CO" i="1">
                            <a:latin typeface="Cambria Math"/>
                          </a:rPr>
                        </m:ctrlPr>
                      </m:sSubPr>
                      <m:e>
                        <m:r>
                          <a:rPr lang="es-CO" i="1">
                            <a:latin typeface="Cambria Math"/>
                            <a:ea typeface="Cambria Math"/>
                          </a:rPr>
                          <m:t>𝝁</m:t>
                        </m:r>
                      </m:e>
                      <m:sub>
                        <m:r>
                          <a:rPr lang="es-CO" b="1" i="1" smtClean="0">
                            <a:latin typeface="Cambria Math"/>
                            <a:ea typeface="Cambria Math"/>
                          </a:rPr>
                          <m:t>𝟏</m:t>
                        </m:r>
                        <m:r>
                          <a:rPr lang="es-CO" i="1">
                            <a:latin typeface="Cambria Math"/>
                          </a:rPr>
                          <m:t> </m:t>
                        </m:r>
                      </m:sub>
                    </m:sSub>
                    <m:r>
                      <a:rPr lang="es-CO">
                        <a:latin typeface="Cambria Math"/>
                      </a:rPr>
                      <m:t>−</m:t>
                    </m:r>
                    <m:sSub>
                      <m:sSubPr>
                        <m:ctrlPr>
                          <a:rPr lang="es-CO" i="1" smtClean="0">
                            <a:latin typeface="Cambria Math"/>
                          </a:rPr>
                        </m:ctrlPr>
                      </m:sSubPr>
                      <m:e>
                        <m:r>
                          <a:rPr lang="es-CO" i="1">
                            <a:latin typeface="Cambria Math"/>
                            <a:ea typeface="Cambria Math"/>
                          </a:rPr>
                          <m:t>𝝁</m:t>
                        </m:r>
                      </m:e>
                      <m:sub>
                        <m:r>
                          <a:rPr lang="es-CO" b="1" i="1" smtClean="0">
                            <a:latin typeface="Cambria Math"/>
                            <a:ea typeface="Cambria Math"/>
                          </a:rPr>
                          <m:t>𝟐</m:t>
                        </m:r>
                      </m:sub>
                    </m:sSub>
                    <m:r>
                      <m:rPr>
                        <m:nor/>
                      </m:rPr>
                      <a:rPr lang="es-CO" dirty="0"/>
                      <m:t> = 0,65  </m:t>
                    </m:r>
                    <m:sSub>
                      <m:sSubPr>
                        <m:ctrlPr>
                          <a:rPr lang="es-CO" i="1">
                            <a:latin typeface="Cambria Math"/>
                          </a:rPr>
                        </m:ctrlPr>
                      </m:sSubPr>
                      <m:e>
                        <m:r>
                          <a:rPr lang="es-CO" i="1">
                            <a:latin typeface="Cambria Math"/>
                          </a:rPr>
                          <m:t>𝒏</m:t>
                        </m:r>
                      </m:e>
                      <m:sub>
                        <m:r>
                          <a:rPr lang="es-CO" i="1">
                            <a:latin typeface="Cambria Math"/>
                          </a:rPr>
                          <m:t>𝟏</m:t>
                        </m:r>
                      </m:sub>
                    </m:sSub>
                    <m:r>
                      <a:rPr lang="es-CO" i="1">
                        <a:latin typeface="Cambria Math"/>
                      </a:rPr>
                      <m:t>=</m:t>
                    </m:r>
                    <m:r>
                      <a:rPr lang="es-CO" i="1">
                        <a:latin typeface="Cambria Math"/>
                      </a:rPr>
                      <m:t>𝟏𝟎𝟎</m:t>
                    </m:r>
                    <m:r>
                      <a:rPr lang="es-CO" i="1">
                        <a:latin typeface="Cambria Math"/>
                      </a:rPr>
                      <m:t>  </m:t>
                    </m:r>
                    <m:sSub>
                      <m:sSubPr>
                        <m:ctrlPr>
                          <a:rPr lang="es-CO" i="1">
                            <a:latin typeface="Cambria Math"/>
                          </a:rPr>
                        </m:ctrlPr>
                      </m:sSubPr>
                      <m:e>
                        <m:r>
                          <a:rPr lang="es-CO" i="1">
                            <a:latin typeface="Cambria Math"/>
                          </a:rPr>
                          <m:t>𝒏</m:t>
                        </m:r>
                      </m:e>
                      <m:sub>
                        <m:r>
                          <a:rPr lang="es-CO" i="1">
                            <a:latin typeface="Cambria Math"/>
                          </a:rPr>
                          <m:t>𝟐</m:t>
                        </m:r>
                      </m:sub>
                    </m:sSub>
                    <m:r>
                      <m:rPr>
                        <m:nor/>
                      </m:rPr>
                      <a:rPr lang="es-CO" dirty="0"/>
                      <m:t> = 120  </m:t>
                    </m:r>
                    <m:sSub>
                      <m:sSubPr>
                        <m:ctrlPr>
                          <a:rPr lang="es-CO" i="1">
                            <a:latin typeface="Cambria Math"/>
                          </a:rPr>
                        </m:ctrlPr>
                      </m:sSubPr>
                      <m:e>
                        <m:r>
                          <a:rPr lang="es-CO" i="1">
                            <a:latin typeface="Cambria Math"/>
                            <a:ea typeface="Cambria Math"/>
                          </a:rPr>
                          <m:t>𝝈</m:t>
                        </m:r>
                      </m:e>
                      <m:sub>
                        <m:r>
                          <a:rPr lang="es-CO" i="1">
                            <a:latin typeface="Cambria Math"/>
                          </a:rPr>
                          <m:t>𝒙</m:t>
                        </m:r>
                      </m:sub>
                    </m:sSub>
                    <m:r>
                      <m:rPr>
                        <m:nor/>
                      </m:rPr>
                      <a:rPr lang="es-CO" dirty="0"/>
                      <m:t>= 12  </m:t>
                    </m:r>
                    <m:sSub>
                      <m:sSubPr>
                        <m:ctrlPr>
                          <a:rPr lang="es-CO" i="1">
                            <a:latin typeface="Cambria Math"/>
                          </a:rPr>
                        </m:ctrlPr>
                      </m:sSubPr>
                      <m:e>
                        <m:r>
                          <a:rPr lang="es-CO" i="1">
                            <a:latin typeface="Cambria Math"/>
                            <a:ea typeface="Cambria Math"/>
                          </a:rPr>
                          <m:t>𝝈</m:t>
                        </m:r>
                      </m:e>
                      <m:sub>
                        <m:r>
                          <a:rPr lang="es-CO" i="1">
                            <a:latin typeface="Cambria Math"/>
                          </a:rPr>
                          <m:t>𝒚</m:t>
                        </m:r>
                      </m:sub>
                    </m:sSub>
                    <m:r>
                      <m:rPr>
                        <m:nor/>
                      </m:rPr>
                      <a:rPr lang="es-CO" dirty="0"/>
                      <m:t> = 8</m:t>
                    </m:r>
                  </m:oMath>
                </a14:m>
                <a:endParaRPr lang="es-CO" dirty="0" smtClean="0"/>
              </a:p>
              <a:p>
                <a:pPr algn="just"/>
                <a14:m>
                  <m:oMath xmlns:m="http://schemas.openxmlformats.org/officeDocument/2006/math">
                    <m:sSub>
                      <m:sSubPr>
                        <m:ctrlPr>
                          <a:rPr lang="es-CO" sz="2000" i="1" smtClean="0">
                            <a:latin typeface="Cambria Math"/>
                          </a:rPr>
                        </m:ctrlPr>
                      </m:sSubPr>
                      <m:e>
                        <m:r>
                          <a:rPr lang="es-CO" sz="2000" b="1" i="1" smtClean="0">
                            <a:latin typeface="Cambria Math"/>
                          </a:rPr>
                          <m:t>𝑷</m:t>
                        </m:r>
                      </m:e>
                      <m:sub>
                        <m:d>
                          <m:dPr>
                            <m:ctrlPr>
                              <a:rPr lang="es-CO" sz="2000" i="1" smtClean="0">
                                <a:latin typeface="Cambria Math"/>
                              </a:rPr>
                            </m:ctrlPr>
                          </m:dPr>
                          <m:e>
                            <m:acc>
                              <m:accPr>
                                <m:chr m:val="̅"/>
                                <m:ctrlPr>
                                  <a:rPr lang="es-CO" sz="2000" i="1" smtClean="0">
                                    <a:latin typeface="Cambria Math"/>
                                  </a:rPr>
                                </m:ctrlPr>
                              </m:accPr>
                              <m:e>
                                <m:r>
                                  <a:rPr lang="es-CO" sz="2000" b="1" i="1" smtClean="0">
                                    <a:latin typeface="Cambria Math"/>
                                  </a:rPr>
                                  <m:t>𝒙</m:t>
                                </m:r>
                              </m:e>
                            </m:acc>
                            <m:r>
                              <a:rPr lang="es-CO" sz="2000" b="1" i="1" smtClean="0">
                                <a:latin typeface="Cambria Math"/>
                              </a:rPr>
                              <m:t> − </m:t>
                            </m:r>
                            <m:acc>
                              <m:accPr>
                                <m:chr m:val="̅"/>
                                <m:ctrlPr>
                                  <a:rPr lang="es-CO" sz="2000" b="1" i="1" smtClean="0">
                                    <a:latin typeface="Cambria Math"/>
                                  </a:rPr>
                                </m:ctrlPr>
                              </m:accPr>
                              <m:e>
                                <m:r>
                                  <a:rPr lang="es-CO" sz="2000" b="1" i="1" smtClean="0">
                                    <a:latin typeface="Cambria Math"/>
                                  </a:rPr>
                                  <m:t>𝒚</m:t>
                                </m:r>
                                <m:r>
                                  <a:rPr lang="es-CO" sz="2000" b="1" i="1" smtClean="0">
                                    <a:latin typeface="Cambria Math"/>
                                    <a:ea typeface="Cambria Math"/>
                                  </a:rPr>
                                  <m:t>&gt;</m:t>
                                </m:r>
                                <m:d>
                                  <m:dPr>
                                    <m:begChr m:val="|"/>
                                    <m:endChr m:val="|"/>
                                    <m:ctrlPr>
                                      <a:rPr lang="es-CO" sz="2000" b="1" i="1" smtClean="0">
                                        <a:latin typeface="Cambria Math"/>
                                        <a:ea typeface="Cambria Math"/>
                                      </a:rPr>
                                    </m:ctrlPr>
                                  </m:dPr>
                                  <m:e>
                                    <m:r>
                                      <a:rPr lang="es-CO" sz="2000" b="1" i="1" smtClean="0">
                                        <a:latin typeface="Cambria Math"/>
                                        <a:ea typeface="Cambria Math"/>
                                      </a:rPr>
                                      <m:t>𝟏</m:t>
                                    </m:r>
                                  </m:e>
                                </m:d>
                              </m:e>
                            </m:acc>
                          </m:e>
                        </m:d>
                      </m:sub>
                    </m:sSub>
                    <m:r>
                      <a:rPr lang="es-CO" sz="2000" b="1" i="1" smtClean="0">
                        <a:latin typeface="Cambria Math"/>
                      </a:rPr>
                      <m:t>= ?</m:t>
                    </m:r>
                  </m:oMath>
                </a14:m>
                <a:endParaRPr lang="es-CO" sz="2400" b="1" dirty="0" smtClean="0"/>
              </a:p>
              <a:p>
                <a:pPr algn="just"/>
                <a:endParaRPr lang="es-CO" b="1" dirty="0" smtClean="0"/>
              </a:p>
              <a:p>
                <a:pPr algn="just"/>
                <a14:m>
                  <m:oMath xmlns:m="http://schemas.openxmlformats.org/officeDocument/2006/math">
                    <m:r>
                      <a:rPr lang="es-CO" sz="2000" b="1" i="1" smtClean="0">
                        <a:latin typeface="Cambria Math"/>
                      </a:rPr>
                      <m:t>=</m:t>
                    </m:r>
                    <m:rad>
                      <m:radPr>
                        <m:degHide m:val="on"/>
                        <m:ctrlPr>
                          <a:rPr lang="es-CO" sz="2000" b="1" i="1" smtClean="0">
                            <a:latin typeface="Cambria Math"/>
                          </a:rPr>
                        </m:ctrlPr>
                      </m:radPr>
                      <m:deg/>
                      <m:e>
                        <m:f>
                          <m:fPr>
                            <m:ctrlPr>
                              <a:rPr lang="es-CO" sz="2000" b="1" i="1" smtClean="0">
                                <a:latin typeface="Cambria Math"/>
                              </a:rPr>
                            </m:ctrlPr>
                          </m:fPr>
                          <m:num>
                            <m:r>
                              <a:rPr lang="es-CO" sz="2000" b="1" i="1" smtClean="0">
                                <a:latin typeface="Cambria Math"/>
                              </a:rPr>
                              <m:t>𝟏𝟒𝟒</m:t>
                            </m:r>
                          </m:num>
                          <m:den>
                            <m:r>
                              <a:rPr lang="es-CO" sz="2000" b="1" i="1" smtClean="0">
                                <a:latin typeface="Cambria Math"/>
                              </a:rPr>
                              <m:t>𝟏𝟎𝟎</m:t>
                            </m:r>
                          </m:den>
                        </m:f>
                        <m:r>
                          <a:rPr lang="es-CO" sz="2000" b="1" i="1" smtClean="0">
                            <a:latin typeface="Cambria Math"/>
                          </a:rPr>
                          <m:t>+</m:t>
                        </m:r>
                        <m:f>
                          <m:fPr>
                            <m:ctrlPr>
                              <a:rPr lang="es-CO" sz="2000" b="1" i="1" smtClean="0">
                                <a:latin typeface="Cambria Math"/>
                              </a:rPr>
                            </m:ctrlPr>
                          </m:fPr>
                          <m:num>
                            <m:r>
                              <a:rPr lang="es-CO" sz="2000" b="1" i="1" smtClean="0">
                                <a:latin typeface="Cambria Math"/>
                              </a:rPr>
                              <m:t>𝟔𝟒</m:t>
                            </m:r>
                          </m:num>
                          <m:den>
                            <m:r>
                              <a:rPr lang="es-CO" sz="2000" b="1" i="1" smtClean="0">
                                <a:latin typeface="Cambria Math"/>
                              </a:rPr>
                              <m:t>𝟏𝟐𝟎</m:t>
                            </m:r>
                          </m:den>
                        </m:f>
                      </m:e>
                    </m:rad>
                  </m:oMath>
                </a14:m>
                <a:r>
                  <a:rPr lang="es-CO" sz="2000" dirty="0" smtClean="0"/>
                  <a:t> = 1,40</a:t>
                </a:r>
                <a:endParaRPr lang="es-CO" sz="2000" dirty="0"/>
              </a:p>
              <a:p>
                <a:pPr algn="just"/>
                <a:endParaRPr lang="es-CO" b="1" dirty="0" smtClean="0"/>
              </a:p>
              <a:p>
                <a:pPr algn="just"/>
                <a14:m>
                  <m:oMath xmlns:m="http://schemas.openxmlformats.org/officeDocument/2006/math">
                    <m:r>
                      <a:rPr lang="es-CO" b="1" i="1" smtClean="0">
                        <a:latin typeface="Cambria Math"/>
                      </a:rPr>
                      <m:t>𝒁</m:t>
                    </m:r>
                    <m:r>
                      <a:rPr lang="es-CO" b="1" i="1" smtClean="0">
                        <a:latin typeface="Cambria Math"/>
                      </a:rPr>
                      <m:t>=</m:t>
                    </m:r>
                    <m:f>
                      <m:fPr>
                        <m:ctrlPr>
                          <a:rPr lang="es-CO" b="1" i="1" smtClean="0">
                            <a:latin typeface="Cambria Math"/>
                          </a:rPr>
                        </m:ctrlPr>
                      </m:fPr>
                      <m:num>
                        <m:r>
                          <a:rPr lang="es-CO" b="1" i="1" smtClean="0">
                            <a:latin typeface="Cambria Math"/>
                          </a:rPr>
                          <m:t>𝟏</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𝟔𝟓</m:t>
                        </m:r>
                      </m:num>
                      <m:den>
                        <m:r>
                          <a:rPr lang="es-CO" b="1" i="1" smtClean="0">
                            <a:latin typeface="Cambria Math"/>
                          </a:rPr>
                          <m:t>𝟏</m:t>
                        </m:r>
                        <m:r>
                          <a:rPr lang="es-CO" b="1" i="1" smtClean="0">
                            <a:latin typeface="Cambria Math"/>
                          </a:rPr>
                          <m:t>,</m:t>
                        </m:r>
                        <m:r>
                          <a:rPr lang="es-CO" b="1" i="1" smtClean="0">
                            <a:latin typeface="Cambria Math"/>
                          </a:rPr>
                          <m:t>𝟒𝟎</m:t>
                        </m:r>
                      </m:den>
                    </m:f>
                  </m:oMath>
                </a14:m>
                <a:r>
                  <a:rPr lang="es-CO" dirty="0" smtClean="0"/>
                  <a:t> = 0,25</a:t>
                </a:r>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83568" y="1628800"/>
                <a:ext cx="7520940" cy="4992668"/>
              </a:xfrm>
              <a:blipFill rotWithShape="1">
                <a:blip r:embed="rId2"/>
                <a:stretch>
                  <a:fillRect l="-729" t="-1954" r="-810"/>
                </a:stretch>
              </a:blipFill>
            </p:spPr>
            <p:txBody>
              <a:bodyPr/>
              <a:lstStyle/>
              <a:p>
                <a:r>
                  <a:rPr lang="es-CO">
                    <a:noFill/>
                  </a:rPr>
                  <a:t> </a:t>
                </a:r>
              </a:p>
            </p:txBody>
          </p:sp>
        </mc:Fallback>
      </mc:AlternateContent>
      <p:sp>
        <p:nvSpPr>
          <p:cNvPr id="2" name="1 Título"/>
          <p:cNvSpPr>
            <a:spLocks noGrp="1"/>
          </p:cNvSpPr>
          <p:nvPr>
            <p:ph type="title"/>
          </p:nvPr>
        </p:nvSpPr>
        <p:spPr/>
        <p:txBody>
          <a:bodyPr/>
          <a:lstStyle/>
          <a:p>
            <a:r>
              <a:rPr lang="es-CO" sz="2400" dirty="0" smtClean="0">
                <a:latin typeface="Cooper Black" pitchFamily="18" charset="0"/>
              </a:rPr>
              <a:t>EJEMPLO</a:t>
            </a:r>
            <a:r>
              <a:rPr lang="es-CO" dirty="0" smtClean="0"/>
              <a:t/>
            </a:r>
            <a:br>
              <a:rPr lang="es-CO" dirty="0" smtClean="0"/>
            </a:br>
            <a:endParaRPr lang="es-CO"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572317"/>
            <a:ext cx="1799605" cy="80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022" y="3212977"/>
            <a:ext cx="2523466"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69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21666" y="4343421"/>
                <a:ext cx="5500092" cy="2067681"/>
              </a:xfrm>
            </p:spPr>
            <p:txBody>
              <a:bodyPr>
                <a:normAutofit fontScale="62500" lnSpcReduction="20000"/>
              </a:bodyPr>
              <a:lstStyle/>
              <a:p>
                <a14:m>
                  <m:oMath xmlns:m="http://schemas.openxmlformats.org/officeDocument/2006/math">
                    <m:r>
                      <a:rPr lang="es-CO" b="1" i="1" smtClean="0">
                        <a:latin typeface="Cambria Math"/>
                      </a:rPr>
                      <m:t>𝒁</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𝟐𝟓</m:t>
                    </m:r>
                    <m:r>
                      <a:rPr lang="es-CO" b="1" i="1" smtClean="0">
                        <a:latin typeface="Cambria Math"/>
                      </a:rPr>
                      <m:t> →</m:t>
                    </m:r>
                    <m:r>
                      <a:rPr lang="es-CO" b="1" i="1" smtClean="0">
                        <a:latin typeface="Cambria Math"/>
                        <a:ea typeface="Cambria Math"/>
                      </a:rPr>
                      <m:t>𝑨</m:t>
                    </m:r>
                    <m:d>
                      <m:dPr>
                        <m:ctrlPr>
                          <a:rPr lang="es-CO" b="1" i="1" smtClean="0">
                            <a:latin typeface="Cambria Math"/>
                            <a:ea typeface="Cambria Math"/>
                          </a:rPr>
                        </m:ctrlPr>
                      </m:dPr>
                      <m:e>
                        <m:r>
                          <a:rPr lang="es-CO" b="1" i="1" smtClean="0">
                            <a:latin typeface="Cambria Math"/>
                            <a:ea typeface="Cambria Math"/>
                          </a:rPr>
                          <m:t>𝟎</m:t>
                        </m:r>
                        <m:r>
                          <a:rPr lang="es-CO" b="1" i="1" smtClean="0">
                            <a:latin typeface="Cambria Math"/>
                            <a:ea typeface="Cambria Math"/>
                          </a:rPr>
                          <m:t>,</m:t>
                        </m:r>
                        <m:r>
                          <a:rPr lang="es-CO" b="1" i="1" smtClean="0">
                            <a:latin typeface="Cambria Math"/>
                            <a:ea typeface="Cambria Math"/>
                          </a:rPr>
                          <m:t>𝟎𝟗𝟖𝟕</m:t>
                        </m:r>
                      </m:e>
                    </m:d>
                  </m:oMath>
                </a14:m>
                <a:endParaRPr lang="es-CO" dirty="0" smtClean="0"/>
              </a:p>
              <a:p>
                <a14:m>
                  <m:oMath xmlns:m="http://schemas.openxmlformats.org/officeDocument/2006/math">
                    <m:r>
                      <a:rPr lang="es-CO" b="1" i="1" smtClean="0">
                        <a:latin typeface="Cambria Math"/>
                      </a:rPr>
                      <m:t>𝑷</m:t>
                    </m:r>
                    <m:r>
                      <a:rPr lang="es-CO" b="1" i="1" smtClean="0">
                        <a:latin typeface="Cambria Math"/>
                      </a:rPr>
                      <m:t>=</m:t>
                    </m:r>
                    <m:r>
                      <a:rPr lang="es-CO" b="1" i="1" smtClean="0">
                        <a:latin typeface="Cambria Math"/>
                      </a:rPr>
                      <m:t>𝟏</m:t>
                    </m:r>
                    <m:r>
                      <a:rPr lang="es-CO" b="1" i="1" smtClean="0">
                        <a:latin typeface="Cambria Math"/>
                      </a:rPr>
                      <m:t> −</m:t>
                    </m:r>
                    <m:d>
                      <m:dPr>
                        <m:begChr m:val="["/>
                        <m:endChr m:val="]"/>
                        <m:ctrlPr>
                          <a:rPr lang="es-CO" b="1" i="1" smtClean="0">
                            <a:latin typeface="Cambria Math"/>
                          </a:rPr>
                        </m:ctrlPr>
                      </m:dPr>
                      <m:e>
                        <m:r>
                          <a:rPr lang="es-CO" b="1" i="1" smtClean="0">
                            <a:latin typeface="Cambria Math"/>
                          </a:rPr>
                          <m:t>𝟎</m:t>
                        </m:r>
                        <m:r>
                          <a:rPr lang="es-CO" b="1" i="1" smtClean="0">
                            <a:latin typeface="Cambria Math"/>
                          </a:rPr>
                          <m:t>,</m:t>
                        </m:r>
                        <m:r>
                          <a:rPr lang="es-CO" b="1" i="1" smtClean="0">
                            <a:latin typeface="Cambria Math"/>
                          </a:rPr>
                          <m:t>𝟎𝟗𝟖𝟕</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𝟑𝟖𝟏𝟗</m:t>
                        </m:r>
                      </m:e>
                    </m:d>
                  </m:oMath>
                </a14:m>
                <a:endParaRPr lang="es-CO" b="1" dirty="0" smtClean="0"/>
              </a:p>
              <a:p>
                <a14:m>
                  <m:oMath xmlns:m="http://schemas.openxmlformats.org/officeDocument/2006/math">
                    <m:sSub>
                      <m:sSubPr>
                        <m:ctrlPr>
                          <a:rPr lang="es-CO" i="1" smtClean="0">
                            <a:latin typeface="Cambria Math"/>
                          </a:rPr>
                        </m:ctrlPr>
                      </m:sSubPr>
                      <m:e>
                        <m:r>
                          <a:rPr lang="es-CO" b="1" i="1" smtClean="0">
                            <a:latin typeface="Cambria Math"/>
                          </a:rPr>
                          <m:t>𝑷</m:t>
                        </m:r>
                      </m:e>
                      <m:sub>
                        <m:d>
                          <m:dPr>
                            <m:ctrlPr>
                              <a:rPr lang="es-CO" i="1" smtClean="0">
                                <a:latin typeface="Cambria Math"/>
                              </a:rPr>
                            </m:ctrlPr>
                          </m:dPr>
                          <m:e>
                            <m:r>
                              <a:rPr lang="es-CO" b="1" i="1" smtClean="0">
                                <a:latin typeface="Cambria Math"/>
                              </a:rPr>
                              <m:t>𝒙</m:t>
                            </m:r>
                            <m:r>
                              <a:rPr lang="es-CO" b="1" i="1" smtClean="0">
                                <a:latin typeface="Cambria Math"/>
                              </a:rPr>
                              <m:t>−</m:t>
                            </m:r>
                            <m:r>
                              <a:rPr lang="es-CO" b="1" i="1" smtClean="0">
                                <a:latin typeface="Cambria Math"/>
                              </a:rPr>
                              <m:t>𝒚</m:t>
                            </m:r>
                            <m:r>
                              <a:rPr lang="es-CO" i="1">
                                <a:latin typeface="Cambria Math"/>
                                <a:ea typeface="Cambria Math"/>
                              </a:rPr>
                              <m:t>&gt;</m:t>
                            </m:r>
                            <m:d>
                              <m:dPr>
                                <m:begChr m:val="|"/>
                                <m:endChr m:val="|"/>
                                <m:ctrlPr>
                                  <a:rPr lang="es-CO" i="1" smtClean="0">
                                    <a:latin typeface="Cambria Math"/>
                                    <a:ea typeface="Cambria Math"/>
                                  </a:rPr>
                                </m:ctrlPr>
                              </m:dPr>
                              <m:e>
                                <m:r>
                                  <a:rPr lang="es-CO" b="1" i="1" smtClean="0">
                                    <a:latin typeface="Cambria Math"/>
                                    <a:ea typeface="Cambria Math"/>
                                  </a:rPr>
                                  <m:t>𝟏</m:t>
                                </m:r>
                              </m:e>
                            </m:d>
                          </m:e>
                        </m:d>
                      </m:sub>
                    </m:sSub>
                    <m:r>
                      <a:rPr lang="es-CO" b="1" i="1" smtClean="0">
                        <a:latin typeface="Cambria Math"/>
                      </a:rPr>
                      <m:t>=</m:t>
                    </m:r>
                    <m:r>
                      <a:rPr lang="es-CO" b="1" i="1" smtClean="0">
                        <a:latin typeface="Cambria Math"/>
                      </a:rPr>
                      <m:t>𝟏</m:t>
                    </m:r>
                    <m:r>
                      <a:rPr lang="es-CO" b="1" i="1" smtClean="0">
                        <a:latin typeface="Cambria Math"/>
                      </a:rPr>
                      <m:t> −</m:t>
                    </m:r>
                    <m:d>
                      <m:dPr>
                        <m:ctrlPr>
                          <a:rPr lang="es-CO" b="1" i="1" smtClean="0">
                            <a:latin typeface="Cambria Math"/>
                          </a:rPr>
                        </m:ctrlPr>
                      </m:dPr>
                      <m:e>
                        <m:r>
                          <a:rPr lang="es-CO" b="1" i="1" smtClean="0">
                            <a:latin typeface="Cambria Math"/>
                          </a:rPr>
                          <m:t>𝟎</m:t>
                        </m:r>
                        <m:r>
                          <a:rPr lang="es-CO" b="1" i="1" smtClean="0">
                            <a:latin typeface="Cambria Math"/>
                          </a:rPr>
                          <m:t>,</m:t>
                        </m:r>
                        <m:r>
                          <a:rPr lang="es-CO" b="1" i="1" smtClean="0">
                            <a:latin typeface="Cambria Math"/>
                          </a:rPr>
                          <m:t>𝟒𝟕𝟗𝟕</m:t>
                        </m:r>
                      </m:e>
                    </m:d>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𝟓𝟐𝟎𝟑</m:t>
                    </m:r>
                    <m:r>
                      <a:rPr lang="es-CO" b="1" i="1" smtClean="0">
                        <a:latin typeface="Cambria Math"/>
                      </a:rPr>
                      <m:t>=</m:t>
                    </m:r>
                    <m:r>
                      <a:rPr lang="es-CO" b="1" i="1" smtClean="0">
                        <a:latin typeface="Cambria Math"/>
                      </a:rPr>
                      <m:t>𝟓𝟐</m:t>
                    </m:r>
                    <m:r>
                      <a:rPr lang="es-CO" b="1" i="1" smtClean="0">
                        <a:latin typeface="Cambria Math"/>
                      </a:rPr>
                      <m:t>,</m:t>
                    </m:r>
                    <m:r>
                      <a:rPr lang="es-CO" b="1" i="1" smtClean="0">
                        <a:latin typeface="Cambria Math"/>
                      </a:rPr>
                      <m:t>𝟎𝟑</m:t>
                    </m:r>
                    <m:r>
                      <a:rPr lang="es-CO" b="1" i="1" smtClean="0">
                        <a:latin typeface="Cambria Math"/>
                      </a:rPr>
                      <m:t>%</m:t>
                    </m:r>
                  </m:oMath>
                </a14:m>
                <a:endParaRPr lang="es-CO" b="1" dirty="0" smtClean="0"/>
              </a:p>
              <a:p>
                <a14:m>
                  <m:oMath xmlns:m="http://schemas.openxmlformats.org/officeDocument/2006/math">
                    <m:r>
                      <a:rPr lang="es-CO" b="1" i="1" smtClean="0">
                        <a:latin typeface="Cambria Math"/>
                      </a:rPr>
                      <m:t>𝒁</m:t>
                    </m:r>
                    <m:r>
                      <a:rPr lang="es-CO" b="1" i="1" smtClean="0">
                        <a:latin typeface="Cambria Math"/>
                      </a:rPr>
                      <m:t>=</m:t>
                    </m:r>
                    <m:f>
                      <m:fPr>
                        <m:ctrlPr>
                          <a:rPr lang="es-CO" b="1" i="1" smtClean="0">
                            <a:latin typeface="Cambria Math"/>
                          </a:rPr>
                        </m:ctrlPr>
                      </m:fPr>
                      <m:num>
                        <m:r>
                          <a:rPr lang="es-CO" b="1" i="1" smtClean="0">
                            <a:latin typeface="Cambria Math"/>
                          </a:rPr>
                          <m:t>−</m:t>
                        </m:r>
                        <m:r>
                          <a:rPr lang="es-CO" b="1" i="1" smtClean="0">
                            <a:latin typeface="Cambria Math"/>
                          </a:rPr>
                          <m:t>𝟏</m:t>
                        </m:r>
                        <m:r>
                          <a:rPr lang="es-CO" b="1" i="1" smtClean="0">
                            <a:latin typeface="Cambria Math"/>
                          </a:rPr>
                          <m:t>−</m:t>
                        </m:r>
                        <m:r>
                          <a:rPr lang="es-CO" b="1" i="1" smtClean="0">
                            <a:latin typeface="Cambria Math"/>
                          </a:rPr>
                          <m:t>𝟎</m:t>
                        </m:r>
                        <m:r>
                          <a:rPr lang="es-CO" b="1" i="1" smtClean="0">
                            <a:latin typeface="Cambria Math"/>
                          </a:rPr>
                          <m:t>,</m:t>
                        </m:r>
                        <m:r>
                          <a:rPr lang="es-CO" b="1" i="1" smtClean="0">
                            <a:latin typeface="Cambria Math"/>
                          </a:rPr>
                          <m:t>𝟔𝟓</m:t>
                        </m:r>
                      </m:num>
                      <m:den>
                        <m:r>
                          <a:rPr lang="es-CO" b="1" i="1" smtClean="0">
                            <a:latin typeface="Cambria Math"/>
                          </a:rPr>
                          <m:t>𝟏</m:t>
                        </m:r>
                        <m:r>
                          <a:rPr lang="es-CO" b="1" i="1" smtClean="0">
                            <a:latin typeface="Cambria Math"/>
                          </a:rPr>
                          <m:t>.</m:t>
                        </m:r>
                        <m:r>
                          <a:rPr lang="es-CO" b="1" i="1" smtClean="0">
                            <a:latin typeface="Cambria Math"/>
                          </a:rPr>
                          <m:t>𝟒𝟎</m:t>
                        </m:r>
                      </m:den>
                    </m:f>
                  </m:oMath>
                </a14:m>
                <a:r>
                  <a:rPr lang="es-CO" dirty="0" smtClean="0"/>
                  <a:t> = -1,18</a:t>
                </a:r>
              </a:p>
              <a:p>
                <a:endParaRPr lang="es-CO" dirty="0"/>
              </a:p>
              <a:p>
                <a14:m>
                  <m:oMath xmlns:m="http://schemas.openxmlformats.org/officeDocument/2006/math">
                    <m:r>
                      <a:rPr lang="es-CO" b="1" i="1" smtClean="0">
                        <a:latin typeface="Cambria Math"/>
                      </a:rPr>
                      <m:t>𝒁</m:t>
                    </m:r>
                    <m:r>
                      <a:rPr lang="es-CO" b="1" i="1" smtClean="0">
                        <a:latin typeface="Cambria Math"/>
                      </a:rPr>
                      <m:t>=−</m:t>
                    </m:r>
                    <m:r>
                      <a:rPr lang="es-CO" b="1" i="1" smtClean="0">
                        <a:latin typeface="Cambria Math"/>
                      </a:rPr>
                      <m:t>𝟏</m:t>
                    </m:r>
                    <m:r>
                      <a:rPr lang="es-CO" b="1" i="1" smtClean="0">
                        <a:latin typeface="Cambria Math"/>
                      </a:rPr>
                      <m:t>,</m:t>
                    </m:r>
                    <m:r>
                      <a:rPr lang="es-CO" b="1" i="1" smtClean="0">
                        <a:latin typeface="Cambria Math"/>
                      </a:rPr>
                      <m:t>𝟏𝟖</m:t>
                    </m:r>
                    <m:r>
                      <a:rPr lang="es-CO" b="1" i="1" smtClean="0">
                        <a:latin typeface="Cambria Math"/>
                      </a:rPr>
                      <m:t> →</m:t>
                    </m:r>
                    <m:r>
                      <a:rPr lang="es-CO" b="1" i="1" smtClean="0">
                        <a:latin typeface="Cambria Math"/>
                        <a:ea typeface="Cambria Math"/>
                      </a:rPr>
                      <m:t>𝑨</m:t>
                    </m:r>
                    <m:r>
                      <a:rPr lang="es-CO" b="1" i="1" smtClean="0">
                        <a:latin typeface="Cambria Math"/>
                        <a:ea typeface="Cambria Math"/>
                      </a:rPr>
                      <m:t> </m:t>
                    </m:r>
                    <m:d>
                      <m:dPr>
                        <m:ctrlPr>
                          <a:rPr lang="es-CO" b="1" i="1" smtClean="0">
                            <a:latin typeface="Cambria Math"/>
                            <a:ea typeface="Cambria Math"/>
                          </a:rPr>
                        </m:ctrlPr>
                      </m:dPr>
                      <m:e>
                        <m:r>
                          <a:rPr lang="es-CO" b="1" i="1" smtClean="0">
                            <a:latin typeface="Cambria Math"/>
                            <a:ea typeface="Cambria Math"/>
                          </a:rPr>
                          <m:t>𝟎</m:t>
                        </m:r>
                        <m:r>
                          <a:rPr lang="es-CO" b="1" i="1" smtClean="0">
                            <a:latin typeface="Cambria Math"/>
                            <a:ea typeface="Cambria Math"/>
                          </a:rPr>
                          <m:t>,</m:t>
                        </m:r>
                        <m:r>
                          <a:rPr lang="es-CO" b="1" i="1" smtClean="0">
                            <a:latin typeface="Cambria Math"/>
                            <a:ea typeface="Cambria Math"/>
                          </a:rPr>
                          <m:t>𝟑𝟖𝟏𝟎</m:t>
                        </m:r>
                      </m:e>
                    </m:d>
                  </m:oMath>
                </a14:m>
                <a:endParaRPr lang="es-CO" dirty="0"/>
              </a:p>
              <a:p>
                <a14:m>
                  <m:oMath xmlns:m="http://schemas.openxmlformats.org/officeDocument/2006/math">
                    <m:sSub>
                      <m:sSubPr>
                        <m:ctrlPr>
                          <a:rPr lang="es-CO" sz="2000" i="1" smtClean="0">
                            <a:latin typeface="Cambria Math"/>
                          </a:rPr>
                        </m:ctrlPr>
                      </m:sSubPr>
                      <m:e>
                        <m:r>
                          <a:rPr lang="es-CO" sz="2000" b="1" i="1" smtClean="0">
                            <a:latin typeface="Cambria Math"/>
                          </a:rPr>
                          <m:t>𝑷</m:t>
                        </m:r>
                      </m:e>
                      <m:sub>
                        <m:d>
                          <m:dPr>
                            <m:ctrlPr>
                              <a:rPr lang="es-CO" sz="2000" i="1" smtClean="0">
                                <a:latin typeface="Cambria Math"/>
                              </a:rPr>
                            </m:ctrlPr>
                          </m:dPr>
                          <m:e>
                            <m:r>
                              <a:rPr lang="es-CO" sz="2000" b="1" i="1" smtClean="0">
                                <a:latin typeface="Cambria Math"/>
                              </a:rPr>
                              <m:t>𝒙</m:t>
                            </m:r>
                            <m:r>
                              <a:rPr lang="es-CO" sz="2000" b="1" i="1" smtClean="0">
                                <a:latin typeface="Cambria Math"/>
                              </a:rPr>
                              <m:t>−</m:t>
                            </m:r>
                            <m:r>
                              <a:rPr lang="es-CO" sz="2000" b="1" i="1" smtClean="0">
                                <a:latin typeface="Cambria Math"/>
                              </a:rPr>
                              <m:t>𝒚</m:t>
                            </m:r>
                            <m:r>
                              <a:rPr lang="es-CO" sz="2000" b="1" i="1" smtClean="0">
                                <a:latin typeface="Cambria Math"/>
                                <a:ea typeface="Cambria Math"/>
                              </a:rPr>
                              <m:t>≥</m:t>
                            </m:r>
                            <m:d>
                              <m:dPr>
                                <m:begChr m:val="|"/>
                                <m:endChr m:val="|"/>
                                <m:ctrlPr>
                                  <a:rPr lang="es-CO" sz="2000" b="1" i="1" smtClean="0">
                                    <a:latin typeface="Cambria Math"/>
                                    <a:ea typeface="Cambria Math"/>
                                  </a:rPr>
                                </m:ctrlPr>
                              </m:dPr>
                              <m:e>
                                <m:r>
                                  <a:rPr lang="es-CO" sz="2000" b="1" i="1" smtClean="0">
                                    <a:latin typeface="Cambria Math"/>
                                    <a:ea typeface="Cambria Math"/>
                                  </a:rPr>
                                  <m:t>𝟏</m:t>
                                </m:r>
                              </m:e>
                            </m:d>
                          </m:e>
                        </m:d>
                      </m:sub>
                    </m:sSub>
                    <m:r>
                      <a:rPr lang="es-CO" sz="2000" b="1" i="1" smtClean="0">
                        <a:latin typeface="Cambria Math"/>
                      </a:rPr>
                      <m:t>=</m:t>
                    </m:r>
                    <m:r>
                      <a:rPr lang="es-CO" sz="2000" b="1" i="1" smtClean="0">
                        <a:latin typeface="Cambria Math"/>
                      </a:rPr>
                      <m:t>𝟓𝟐</m:t>
                    </m:r>
                    <m:r>
                      <a:rPr lang="es-CO" sz="2000" b="1" i="1" smtClean="0">
                        <a:latin typeface="Cambria Math"/>
                      </a:rPr>
                      <m:t>,</m:t>
                    </m:r>
                    <m:r>
                      <a:rPr lang="es-CO" sz="2000" b="1" i="1" smtClean="0">
                        <a:latin typeface="Cambria Math"/>
                      </a:rPr>
                      <m:t>𝟎𝟑</m:t>
                    </m:r>
                    <m:r>
                      <a:rPr lang="es-CO" sz="2000" b="1" i="1" smtClean="0">
                        <a:latin typeface="Cambria Math"/>
                      </a:rPr>
                      <m:t>%</m:t>
                    </m:r>
                  </m:oMath>
                </a14:m>
                <a:endParaRPr lang="es-CO" sz="1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21666" y="4343421"/>
                <a:ext cx="5500092" cy="2067681"/>
              </a:xfrm>
              <a:blipFill rotWithShape="1">
                <a:blip r:embed="rId2"/>
                <a:stretch>
                  <a:fillRect l="-443" t="-1180"/>
                </a:stretch>
              </a:blipFill>
            </p:spPr>
            <p:txBody>
              <a:bodyPr/>
              <a:lstStyle/>
              <a:p>
                <a:r>
                  <a:rPr lang="es-CO">
                    <a:noFill/>
                  </a:rPr>
                  <a:t> </a:t>
                </a:r>
              </a:p>
            </p:txBody>
          </p:sp>
        </mc:Fallback>
      </mc:AlternateContent>
      <p:pic>
        <p:nvPicPr>
          <p:cNvPr id="4" name="3 Imagen"/>
          <p:cNvPicPr/>
          <p:nvPr/>
        </p:nvPicPr>
        <p:blipFill rotWithShape="1">
          <a:blip r:embed="rId3"/>
          <a:srcRect l="10026" t="26888" r="50552" b="22055"/>
          <a:stretch/>
        </p:blipFill>
        <p:spPr bwMode="auto">
          <a:xfrm>
            <a:off x="467544" y="1844824"/>
            <a:ext cx="3145904" cy="2376264"/>
          </a:xfrm>
          <a:prstGeom prst="rect">
            <a:avLst/>
          </a:prstGeom>
          <a:ln/>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867296"/>
            <a:ext cx="2520280" cy="3518882"/>
          </a:xfrm>
          <a:prstGeom prst="rect">
            <a:avLst/>
          </a:prstGeom>
          <a:ln>
            <a:noFill/>
          </a:ln>
          <a:effectLst>
            <a:softEdge rad="112500"/>
          </a:effectLst>
        </p:spPr>
      </p:pic>
    </p:spTree>
    <p:extLst>
      <p:ext uri="{BB962C8B-B14F-4D97-AF65-F5344CB8AC3E}">
        <p14:creationId xmlns:p14="http://schemas.microsoft.com/office/powerpoint/2010/main" val="87868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31634" y="3600168"/>
                <a:ext cx="3888432" cy="2448272"/>
              </a:xfrm>
              <a:solidFill>
                <a:srgbClr val="00FFCC"/>
              </a:solidFill>
            </p:spPr>
            <p:style>
              <a:lnRef idx="3">
                <a:schemeClr val="lt1"/>
              </a:lnRef>
              <a:fillRef idx="1">
                <a:schemeClr val="accent4"/>
              </a:fillRef>
              <a:effectRef idx="1">
                <a:schemeClr val="accent4"/>
              </a:effectRef>
              <a:fontRef idx="minor">
                <a:schemeClr val="lt1"/>
              </a:fontRef>
            </p:style>
            <p:txBody>
              <a:bodyPr>
                <a:normAutofit fontScale="92500" lnSpcReduction="10000"/>
              </a:bodyPr>
              <a:lstStyle/>
              <a:p>
                <a:r>
                  <a:rPr lang="es-MX" sz="2400" b="0" dirty="0" smtClean="0">
                    <a:solidFill>
                      <a:schemeClr val="tx1"/>
                    </a:solidFill>
                    <a:latin typeface="Arial" pitchFamily="34" charset="0"/>
                    <a:cs typeface="Arial" pitchFamily="34" charset="0"/>
                  </a:rPr>
                  <a:t>Se simboliza por </a:t>
                </a:r>
                <a14:m>
                  <m:oMath xmlns:m="http://schemas.openxmlformats.org/officeDocument/2006/math">
                    <m:sSub>
                      <m:sSubPr>
                        <m:ctrlPr>
                          <a:rPr lang="es-CO" sz="2800" b="0" i="1">
                            <a:solidFill>
                              <a:schemeClr val="tx1"/>
                            </a:solidFill>
                            <a:latin typeface="Cambria Math"/>
                          </a:rPr>
                        </m:ctrlPr>
                      </m:sSubPr>
                      <m:e>
                        <m:r>
                          <a:rPr lang="es-MX" sz="2800" b="0" i="1">
                            <a:solidFill>
                              <a:schemeClr val="tx1"/>
                            </a:solidFill>
                            <a:latin typeface="Cambria Math"/>
                          </a:rPr>
                          <m:t>𝜎</m:t>
                        </m:r>
                      </m:e>
                      <m:sub>
                        <m:r>
                          <a:rPr lang="es-MX" sz="2800" b="0" i="1">
                            <a:solidFill>
                              <a:schemeClr val="tx1"/>
                            </a:solidFill>
                            <a:latin typeface="Cambria Math"/>
                          </a:rPr>
                          <m:t>𝑥</m:t>
                        </m:r>
                        <m:r>
                          <a:rPr lang="es-MX" sz="2800" b="0" i="1">
                            <a:solidFill>
                              <a:schemeClr val="tx1"/>
                            </a:solidFill>
                            <a:latin typeface="Cambria Math"/>
                          </a:rPr>
                          <m:t>−</m:t>
                        </m:r>
                        <m:r>
                          <a:rPr lang="es-MX" sz="2800" b="0" i="1">
                            <a:solidFill>
                              <a:schemeClr val="tx1"/>
                            </a:solidFill>
                            <a:latin typeface="Cambria Math"/>
                          </a:rPr>
                          <m:t>𝑦</m:t>
                        </m:r>
                      </m:sub>
                    </m:sSub>
                  </m:oMath>
                </a14:m>
                <a:endParaRPr lang="es-CO" sz="2800" b="0" dirty="0">
                  <a:solidFill>
                    <a:schemeClr val="tx1"/>
                  </a:solidFill>
                  <a:latin typeface="Arial" pitchFamily="34" charset="0"/>
                  <a:cs typeface="Arial" pitchFamily="34" charset="0"/>
                </a:endParaRPr>
              </a:p>
              <a:p>
                <a:r>
                  <a:rPr lang="es-MX" sz="2400" b="0" dirty="0">
                    <a:solidFill>
                      <a:schemeClr val="tx1"/>
                    </a:solidFill>
                    <a:latin typeface="Arial" pitchFamily="34" charset="0"/>
                    <a:cs typeface="Arial" pitchFamily="34" charset="0"/>
                  </a:rPr>
                  <a:t>Su formula </a:t>
                </a:r>
                <a:endParaRPr lang="es-CO" sz="2400" b="0" dirty="0">
                  <a:solidFill>
                    <a:schemeClr val="tx1"/>
                  </a:solidFill>
                  <a:latin typeface="Arial" pitchFamily="34" charset="0"/>
                  <a:cs typeface="Arial" pitchFamily="34" charset="0"/>
                </a:endParaRPr>
              </a:p>
              <a:p>
                <a:r>
                  <a:rPr lang="es-MX" dirty="0">
                    <a:solidFill>
                      <a:schemeClr val="tx1"/>
                    </a:solidFill>
                  </a:rPr>
                  <a:t> </a:t>
                </a:r>
                <a:endParaRPr lang="es-CO" dirty="0">
                  <a:solidFill>
                    <a:schemeClr val="tx1"/>
                  </a:solidFill>
                </a:endParaRPr>
              </a:p>
              <a:p>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𝜎</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oMath>
                </a14:m>
                <a:r>
                  <a:rPr lang="es-MX" sz="2800" dirty="0">
                    <a:solidFill>
                      <a:schemeClr val="tx1"/>
                    </a:solidFill>
                    <a:latin typeface="Arial" pitchFamily="34" charset="0"/>
                    <a:cs typeface="Arial" pitchFamily="34" charset="0"/>
                  </a:rPr>
                  <a:t>= </a:t>
                </a:r>
                <a14:m>
                  <m:oMath xmlns:m="http://schemas.openxmlformats.org/officeDocument/2006/math">
                    <m:rad>
                      <m:radPr>
                        <m:degHide m:val="on"/>
                        <m:ctrlPr>
                          <a:rPr lang="es-CO" sz="2800" i="1">
                            <a:solidFill>
                              <a:schemeClr val="tx1"/>
                            </a:solidFill>
                            <a:latin typeface="Cambria Math"/>
                          </a:rPr>
                        </m:ctrlPr>
                      </m:radPr>
                      <m:deg/>
                      <m:e>
                        <m:f>
                          <m:fPr>
                            <m:ctrlPr>
                              <a:rPr lang="es-CO" sz="2800" i="1">
                                <a:solidFill>
                                  <a:schemeClr val="tx1"/>
                                </a:solidFill>
                                <a:latin typeface="Cambria Math"/>
                              </a:rPr>
                            </m:ctrlPr>
                          </m:fPr>
                          <m:num>
                            <m:r>
                              <a:rPr lang="es-MX" sz="2800" i="1">
                                <a:solidFill>
                                  <a:schemeClr val="tx1"/>
                                </a:solidFill>
                                <a:latin typeface="Cambria Math"/>
                              </a:rPr>
                              <m:t>∑[</m:t>
                            </m:r>
                            <m:d>
                              <m:dPr>
                                <m:ctrlPr>
                                  <a:rPr lang="es-CO" sz="2800" i="1">
                                    <a:solidFill>
                                      <a:schemeClr val="tx1"/>
                                    </a:solidFill>
                                    <a:latin typeface="Cambria Math"/>
                                  </a:rPr>
                                </m:ctrlPr>
                              </m:dPr>
                              <m:e>
                                <m:sSub>
                                  <m:sSubPr>
                                    <m:ctrlPr>
                                      <a:rPr lang="es-CO" sz="2800" i="1">
                                        <a:solidFill>
                                          <a:schemeClr val="tx1"/>
                                        </a:solidFill>
                                        <a:latin typeface="Cambria Math"/>
                                      </a:rPr>
                                    </m:ctrlPr>
                                  </m:sSubPr>
                                  <m:e>
                                    <m:r>
                                      <a:rPr lang="es-MX" sz="2800" i="1">
                                        <a:solidFill>
                                          <a:schemeClr val="tx1"/>
                                        </a:solidFill>
                                        <a:latin typeface="Cambria Math"/>
                                      </a:rPr>
                                      <m:t>𝑥</m:t>
                                    </m:r>
                                  </m:e>
                                  <m:sub>
                                    <m:r>
                                      <a:rPr lang="es-MX" sz="2800" i="1">
                                        <a:solidFill>
                                          <a:schemeClr val="tx1"/>
                                        </a:solidFill>
                                        <a:latin typeface="Cambria Math"/>
                                      </a:rPr>
                                      <m:t>ὶ</m:t>
                                    </m:r>
                                  </m:sub>
                                </m:sSub>
                                <m:r>
                                  <a:rPr lang="es-MX" sz="2800" i="1">
                                    <a:solidFill>
                                      <a:schemeClr val="tx1"/>
                                    </a:solidFill>
                                    <a:latin typeface="Cambria Math"/>
                                  </a:rPr>
                                  <m:t>− </m:t>
                                </m:r>
                                <m:sSub>
                                  <m:sSubPr>
                                    <m:ctrlPr>
                                      <a:rPr lang="es-CO" sz="2800" i="1">
                                        <a:solidFill>
                                          <a:schemeClr val="tx1"/>
                                        </a:solidFill>
                                        <a:latin typeface="Cambria Math"/>
                                      </a:rPr>
                                    </m:ctrlPr>
                                  </m:sSubPr>
                                  <m:e>
                                    <m:r>
                                      <a:rPr lang="es-MX" sz="2800" i="1">
                                        <a:solidFill>
                                          <a:schemeClr val="tx1"/>
                                        </a:solidFill>
                                        <a:latin typeface="Cambria Math"/>
                                      </a:rPr>
                                      <m:t>𝑦</m:t>
                                    </m:r>
                                  </m:e>
                                  <m:sub>
                                    <m:r>
                                      <a:rPr lang="es-MX" sz="2800" i="1">
                                        <a:solidFill>
                                          <a:schemeClr val="tx1"/>
                                        </a:solidFill>
                                        <a:latin typeface="Cambria Math"/>
                                      </a:rPr>
                                      <m:t>ὶ </m:t>
                                    </m:r>
                                  </m:sub>
                                </m:sSub>
                              </m:e>
                            </m:d>
                            <m:r>
                              <a:rPr lang="es-MX" sz="2800" i="1">
                                <a:solidFill>
                                  <a:schemeClr val="tx1"/>
                                </a:solidFill>
                                <a:latin typeface="Cambria Math"/>
                              </a:rPr>
                              <m:t>−(</m:t>
                            </m:r>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𝑥</m:t>
                                </m:r>
                              </m:sub>
                            </m:sSub>
                            <m:r>
                              <a:rPr lang="es-MX" sz="2800" i="1">
                                <a:solidFill>
                                  <a:schemeClr val="tx1"/>
                                </a:solidFill>
                                <a:latin typeface="Cambria Math"/>
                              </a:rPr>
                              <m:t>−</m:t>
                            </m:r>
                            <m:sSub>
                              <m:sSubPr>
                                <m:ctrlPr>
                                  <a:rPr lang="es-CO" sz="2800" i="1">
                                    <a:solidFill>
                                      <a:schemeClr val="tx1"/>
                                    </a:solidFill>
                                    <a:latin typeface="Cambria Math"/>
                                  </a:rPr>
                                </m:ctrlPr>
                              </m:sSubPr>
                              <m:e>
                                <m:r>
                                  <a:rPr lang="es-MX" sz="2800" i="1">
                                    <a:solidFill>
                                      <a:schemeClr val="tx1"/>
                                    </a:solidFill>
                                    <a:latin typeface="Cambria Math"/>
                                  </a:rPr>
                                  <m:t>µ</m:t>
                                </m:r>
                              </m:e>
                              <m:sub>
                                <m:r>
                                  <a:rPr lang="es-MX" sz="2800" i="1">
                                    <a:solidFill>
                                      <a:schemeClr val="tx1"/>
                                    </a:solidFill>
                                    <a:latin typeface="Cambria Math"/>
                                  </a:rPr>
                                  <m:t>𝑦</m:t>
                                </m:r>
                                <m:r>
                                  <a:rPr lang="es-MX" sz="2800" i="1">
                                    <a:solidFill>
                                      <a:schemeClr val="tx1"/>
                                    </a:solidFill>
                                    <a:latin typeface="Cambria Math"/>
                                  </a:rPr>
                                  <m:t> </m:t>
                                </m:r>
                              </m:sub>
                            </m:sSub>
                            <m:r>
                              <a:rPr lang="es-MX" sz="2800" i="1">
                                <a:solidFill>
                                  <a:schemeClr val="tx1"/>
                                </a:solidFill>
                                <a:latin typeface="Cambria Math"/>
                              </a:rPr>
                              <m:t>)</m:t>
                            </m:r>
                            <m:sSup>
                              <m:sSupPr>
                                <m:ctrlPr>
                                  <a:rPr lang="es-CO" sz="2800" i="1">
                                    <a:solidFill>
                                      <a:schemeClr val="tx1"/>
                                    </a:solidFill>
                                    <a:latin typeface="Cambria Math"/>
                                  </a:rPr>
                                </m:ctrlPr>
                              </m:sSupPr>
                              <m:e>
                                <m:r>
                                  <a:rPr lang="es-MX" sz="2800" i="1">
                                    <a:solidFill>
                                      <a:schemeClr val="tx1"/>
                                    </a:solidFill>
                                    <a:latin typeface="Cambria Math"/>
                                  </a:rPr>
                                  <m:t>]</m:t>
                                </m:r>
                              </m:e>
                              <m:sup>
                                <m:r>
                                  <a:rPr lang="es-MX" sz="2800" i="1">
                                    <a:solidFill>
                                      <a:schemeClr val="tx1"/>
                                    </a:solidFill>
                                    <a:latin typeface="Cambria Math"/>
                                  </a:rPr>
                                  <m:t>2</m:t>
                                </m:r>
                              </m:sup>
                            </m:sSup>
                          </m:num>
                          <m:den>
                            <m:r>
                              <a:rPr lang="es-MX" sz="2800" i="1">
                                <a:solidFill>
                                  <a:schemeClr val="tx1"/>
                                </a:solidFill>
                                <a:latin typeface="Cambria Math"/>
                              </a:rPr>
                              <m:t>𝑀</m:t>
                            </m:r>
                          </m:den>
                        </m:f>
                      </m:e>
                    </m:rad>
                  </m:oMath>
                </a14:m>
                <a:endParaRPr lang="es-CO" sz="2800" dirty="0">
                  <a:solidFill>
                    <a:schemeClr val="tx1"/>
                  </a:solidFill>
                  <a:latin typeface="Arial" pitchFamily="34" charset="0"/>
                  <a:cs typeface="Arial" pitchFamily="34" charset="0"/>
                </a:endParaRPr>
              </a:p>
              <a:p>
                <a:endParaRPr lang="es-CO"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31634" y="3600168"/>
                <a:ext cx="3888432" cy="2448272"/>
              </a:xfrm>
              <a:blipFill rotWithShape="1">
                <a:blip r:embed="rId2"/>
                <a:stretch>
                  <a:fillRect l="-2492" t="-988"/>
                </a:stretch>
              </a:blipFill>
            </p:spPr>
            <p:txBody>
              <a:bodyPr/>
              <a:lstStyle/>
              <a:p>
                <a:r>
                  <a:rPr lang="es-CO">
                    <a:noFill/>
                  </a:rPr>
                  <a:t> </a:t>
                </a:r>
              </a:p>
            </p:txBody>
          </p:sp>
        </mc:Fallback>
      </mc:AlternateContent>
      <p:sp>
        <p:nvSpPr>
          <p:cNvPr id="4" name="1 Título"/>
          <p:cNvSpPr txBox="1">
            <a:spLocks/>
          </p:cNvSpPr>
          <p:nvPr/>
        </p:nvSpPr>
        <p:spPr>
          <a:xfrm>
            <a:off x="667514" y="591902"/>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CO" dirty="0" smtClean="0">
                <a:latin typeface="Cooper Black" pitchFamily="18" charset="0"/>
              </a:rPr>
              <a:t>DISTRIBUCIÓNES DE DIFERENCIAS  ENTRE DOS MEDIAS MUESTRALES</a:t>
            </a:r>
            <a:endParaRPr lang="es-CO" dirty="0">
              <a:latin typeface="Cooper Black" pitchFamily="18" charset="0"/>
            </a:endParaRPr>
          </a:p>
        </p:txBody>
      </p:sp>
      <mc:AlternateContent xmlns:mc="http://schemas.openxmlformats.org/markup-compatibility/2006" xmlns:a14="http://schemas.microsoft.com/office/drawing/2010/main">
        <mc:Choice Requires="a14">
          <p:sp>
            <p:nvSpPr>
              <p:cNvPr id="5" name="4 Rectángulo"/>
              <p:cNvSpPr/>
              <p:nvPr/>
            </p:nvSpPr>
            <p:spPr>
              <a:xfrm>
                <a:off x="5436096" y="2063398"/>
                <a:ext cx="3600400" cy="3456908"/>
              </a:xfrm>
              <a:prstGeom prst="rect">
                <a:avLst/>
              </a:prstGeom>
              <a:solidFill>
                <a:srgbClr val="00FFCC"/>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s-MX" sz="2800" dirty="0" smtClean="0">
                    <a:solidFill>
                      <a:schemeClr val="tx1"/>
                    </a:solidFill>
                    <a:latin typeface="Arial" pitchFamily="34" charset="0"/>
                    <a:cs typeface="Arial" pitchFamily="34" charset="0"/>
                  </a:rPr>
                  <a:t>Error estándar, </a:t>
                </a:r>
                <a:endParaRPr lang="es-CO" sz="2800" dirty="0">
                  <a:solidFill>
                    <a:schemeClr val="tx1"/>
                  </a:solidFill>
                  <a:latin typeface="Arial" pitchFamily="34" charset="0"/>
                  <a:cs typeface="Arial" pitchFamily="34" charset="0"/>
                </a:endParaRPr>
              </a:p>
              <a:p>
                <a:r>
                  <a:rPr lang="es-MX" sz="2800" dirty="0">
                    <a:solidFill>
                      <a:schemeClr val="tx1"/>
                    </a:solidFill>
                    <a:latin typeface="Arial" pitchFamily="34" charset="0"/>
                    <a:cs typeface="Arial" pitchFamily="34" charset="0"/>
                  </a:rPr>
                  <a:t>σ</a:t>
                </a:r>
                <a14:m>
                  <m:oMath xmlns:m="http://schemas.openxmlformats.org/officeDocument/2006/math">
                    <m:sPre>
                      <m:sPrePr>
                        <m:ctrlPr>
                          <a:rPr lang="es-CO" sz="2800" i="1">
                            <a:solidFill>
                              <a:schemeClr val="tx1"/>
                            </a:solidFill>
                            <a:latin typeface="Cambria Math"/>
                          </a:rPr>
                        </m:ctrlPr>
                      </m:sPrePr>
                      <m:sub>
                        <m:r>
                          <a:rPr lang="es-MX" sz="2800" i="1">
                            <a:solidFill>
                              <a:schemeClr val="tx1"/>
                            </a:solidFill>
                            <a:latin typeface="Cambria Math"/>
                          </a:rPr>
                          <m:t>𝑥</m:t>
                        </m:r>
                      </m:sub>
                      <m:sup>
                        <m:r>
                          <a:rPr lang="es-MX" sz="2800" i="1">
                            <a:solidFill>
                              <a:schemeClr val="tx1"/>
                            </a:solidFill>
                            <a:latin typeface="Cambria Math"/>
                          </a:rPr>
                          <m:t>2</m:t>
                        </m:r>
                      </m:sup>
                      <m:e>
                        <m:r>
                          <a:rPr lang="es-MX" sz="2800" i="1">
                            <a:solidFill>
                              <a:schemeClr val="tx1"/>
                            </a:solidFill>
                            <a:latin typeface="Cambria Math"/>
                          </a:rPr>
                          <m:t>=</m:t>
                        </m:r>
                      </m:e>
                    </m:sPre>
                    <m:f>
                      <m:fPr>
                        <m:ctrlPr>
                          <a:rPr lang="es-CO" sz="2800" i="1">
                            <a:solidFill>
                              <a:schemeClr val="tx1"/>
                            </a:solidFill>
                            <a:latin typeface="Cambria Math"/>
                          </a:rPr>
                        </m:ctrlPr>
                      </m:fPr>
                      <m:num>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𝑥</m:t>
                            </m:r>
                          </m:sub>
                          <m:sup>
                            <m:r>
                              <a:rPr lang="es-MX" sz="2800" i="1">
                                <a:solidFill>
                                  <a:schemeClr val="tx1"/>
                                </a:solidFill>
                                <a:latin typeface="Cambria Math"/>
                              </a:rPr>
                              <m:t>2</m:t>
                            </m:r>
                          </m:sup>
                        </m:sSubSup>
                      </m:num>
                      <m:den>
                        <m:sSub>
                          <m:sSubPr>
                            <m:ctrlPr>
                              <a:rPr lang="es-CO" sz="2800" i="1">
                                <a:solidFill>
                                  <a:schemeClr val="tx1"/>
                                </a:solidFill>
                                <a:latin typeface="Cambria Math"/>
                              </a:rPr>
                            </m:ctrlPr>
                          </m:sSubPr>
                          <m:e>
                            <m:r>
                              <a:rPr lang="es-MX" sz="2800" i="1">
                                <a:solidFill>
                                  <a:schemeClr val="tx1"/>
                                </a:solidFill>
                                <a:latin typeface="Cambria Math"/>
                              </a:rPr>
                              <m:t>𝑛</m:t>
                            </m:r>
                          </m:e>
                          <m:sub>
                            <m:r>
                              <a:rPr lang="es-MX" sz="2800" i="1">
                                <a:solidFill>
                                  <a:schemeClr val="tx1"/>
                                </a:solidFill>
                                <a:latin typeface="Cambria Math"/>
                              </a:rPr>
                              <m:t>1</m:t>
                            </m:r>
                          </m:sub>
                        </m:sSub>
                      </m:den>
                    </m:f>
                  </m:oMath>
                </a14:m>
                <a:r>
                  <a:rPr lang="es-MX" sz="2800" dirty="0">
                    <a:solidFill>
                      <a:schemeClr val="tx1"/>
                    </a:solidFill>
                    <a:latin typeface="Arial" pitchFamily="34" charset="0"/>
                    <a:cs typeface="Arial" pitchFamily="34" charset="0"/>
                  </a:rPr>
                  <a:t>	σ</a:t>
                </a:r>
                <a14:m>
                  <m:oMath xmlns:m="http://schemas.openxmlformats.org/officeDocument/2006/math">
                    <m:sPre>
                      <m:sPrePr>
                        <m:ctrlPr>
                          <a:rPr lang="es-CO" sz="2800" i="1">
                            <a:solidFill>
                              <a:schemeClr val="tx1"/>
                            </a:solidFill>
                            <a:latin typeface="Cambria Math"/>
                          </a:rPr>
                        </m:ctrlPr>
                      </m:sPrePr>
                      <m:sub>
                        <m:r>
                          <a:rPr lang="es-MX" sz="2800" i="1">
                            <a:solidFill>
                              <a:schemeClr val="tx1"/>
                            </a:solidFill>
                            <a:latin typeface="Cambria Math"/>
                          </a:rPr>
                          <m:t>𝑦</m:t>
                        </m:r>
                      </m:sub>
                      <m:sup>
                        <m:r>
                          <a:rPr lang="es-MX" sz="2800" i="1">
                            <a:solidFill>
                              <a:schemeClr val="tx1"/>
                            </a:solidFill>
                            <a:latin typeface="Cambria Math"/>
                          </a:rPr>
                          <m:t>2</m:t>
                        </m:r>
                      </m:sup>
                      <m:e>
                        <m:r>
                          <a:rPr lang="es-MX" sz="2800" i="1">
                            <a:solidFill>
                              <a:schemeClr val="tx1"/>
                            </a:solidFill>
                            <a:latin typeface="Cambria Math"/>
                          </a:rPr>
                          <m:t>=</m:t>
                        </m:r>
                      </m:e>
                    </m:sPre>
                    <m:f>
                      <m:fPr>
                        <m:ctrlPr>
                          <a:rPr lang="es-CO" sz="2800" i="1">
                            <a:solidFill>
                              <a:schemeClr val="tx1"/>
                            </a:solidFill>
                            <a:latin typeface="Cambria Math"/>
                          </a:rPr>
                        </m:ctrlPr>
                      </m:fPr>
                      <m:num>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𝑦</m:t>
                            </m:r>
                          </m:sub>
                          <m:sup>
                            <m:r>
                              <a:rPr lang="es-MX" sz="2800" i="1">
                                <a:solidFill>
                                  <a:schemeClr val="tx1"/>
                                </a:solidFill>
                                <a:latin typeface="Cambria Math"/>
                              </a:rPr>
                              <m:t>2</m:t>
                            </m:r>
                          </m:sup>
                        </m:sSubSup>
                      </m:num>
                      <m:den>
                        <m:sSub>
                          <m:sSubPr>
                            <m:ctrlPr>
                              <a:rPr lang="es-CO" sz="2800" i="1">
                                <a:solidFill>
                                  <a:schemeClr val="tx1"/>
                                </a:solidFill>
                                <a:latin typeface="Cambria Math"/>
                              </a:rPr>
                            </m:ctrlPr>
                          </m:sSubPr>
                          <m:e>
                            <m:r>
                              <a:rPr lang="es-MX" sz="2800" i="1">
                                <a:solidFill>
                                  <a:schemeClr val="tx1"/>
                                </a:solidFill>
                                <a:latin typeface="Cambria Math"/>
                              </a:rPr>
                              <m:t>𝑛</m:t>
                            </m:r>
                          </m:e>
                          <m:sub>
                            <m:r>
                              <a:rPr lang="es-MX" sz="2800" i="1">
                                <a:solidFill>
                                  <a:schemeClr val="tx1"/>
                                </a:solidFill>
                                <a:latin typeface="Cambria Math"/>
                              </a:rPr>
                              <m:t>2</m:t>
                            </m:r>
                          </m:sub>
                        </m:sSub>
                      </m:den>
                    </m:f>
                  </m:oMath>
                </a14:m>
                <a:endParaRPr lang="es-CO" sz="2800" dirty="0">
                  <a:solidFill>
                    <a:schemeClr val="tx1"/>
                  </a:solidFill>
                  <a:latin typeface="Arial" pitchFamily="34" charset="0"/>
                  <a:cs typeface="Arial" pitchFamily="34" charset="0"/>
                </a:endParaRPr>
              </a:p>
              <a:p>
                <a:r>
                  <a:rPr lang="es-MX" sz="2800" dirty="0">
                    <a:solidFill>
                      <a:schemeClr val="tx1"/>
                    </a:solidFill>
                    <a:latin typeface="Arial" pitchFamily="34" charset="0"/>
                    <a:cs typeface="Arial" pitchFamily="34" charset="0"/>
                  </a:rPr>
                  <a:t> </a:t>
                </a:r>
                <a:endParaRPr lang="es-CO" sz="2800" dirty="0">
                  <a:solidFill>
                    <a:schemeClr val="tx1"/>
                  </a:solidFill>
                  <a:latin typeface="Arial" pitchFamily="34" charset="0"/>
                  <a:cs typeface="Arial" pitchFamily="34" charset="0"/>
                </a:endParaRPr>
              </a:p>
              <a:p>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𝜎</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oMath>
                </a14:m>
                <a:r>
                  <a:rPr lang="es-MX" sz="2800" dirty="0">
                    <a:solidFill>
                      <a:schemeClr val="tx1"/>
                    </a:solidFill>
                    <a:latin typeface="Arial" pitchFamily="34" charset="0"/>
                    <a:cs typeface="Arial" pitchFamily="34" charset="0"/>
                  </a:rPr>
                  <a:t>=</a:t>
                </a:r>
                <a14:m>
                  <m:oMath xmlns:m="http://schemas.openxmlformats.org/officeDocument/2006/math">
                    <m:rad>
                      <m:radPr>
                        <m:degHide m:val="on"/>
                        <m:ctrlPr>
                          <a:rPr lang="es-CO" sz="2800" i="1">
                            <a:solidFill>
                              <a:schemeClr val="tx1"/>
                            </a:solidFill>
                            <a:latin typeface="Cambria Math"/>
                          </a:rPr>
                        </m:ctrlPr>
                      </m:radPr>
                      <m:deg/>
                      <m:e>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𝑥</m:t>
                            </m:r>
                          </m:sub>
                          <m:sup>
                            <m:r>
                              <a:rPr lang="es-MX" sz="2800" i="1">
                                <a:solidFill>
                                  <a:schemeClr val="tx1"/>
                                </a:solidFill>
                                <a:latin typeface="Cambria Math"/>
                              </a:rPr>
                              <m:t>2</m:t>
                            </m:r>
                          </m:sup>
                        </m:sSubSup>
                        <m:r>
                          <a:rPr lang="es-MX" sz="2800" i="1">
                            <a:solidFill>
                              <a:schemeClr val="tx1"/>
                            </a:solidFill>
                            <a:latin typeface="Cambria Math"/>
                          </a:rPr>
                          <m:t>+</m:t>
                        </m:r>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𝑦</m:t>
                            </m:r>
                          </m:sub>
                          <m:sup>
                            <m:r>
                              <a:rPr lang="es-MX" sz="2800" i="1">
                                <a:solidFill>
                                  <a:schemeClr val="tx1"/>
                                </a:solidFill>
                                <a:latin typeface="Cambria Math"/>
                              </a:rPr>
                              <m:t>2</m:t>
                            </m:r>
                          </m:sup>
                        </m:sSubSup>
                      </m:e>
                    </m:rad>
                  </m:oMath>
                </a14:m>
                <a:endParaRPr lang="es-CO" sz="2800" dirty="0">
                  <a:solidFill>
                    <a:schemeClr val="tx1"/>
                  </a:solidFill>
                  <a:latin typeface="Arial" pitchFamily="34" charset="0"/>
                  <a:cs typeface="Arial" pitchFamily="34" charset="0"/>
                </a:endParaRPr>
              </a:p>
              <a:p>
                <a:r>
                  <a:rPr lang="es-MX" sz="2800" dirty="0">
                    <a:solidFill>
                      <a:schemeClr val="tx1"/>
                    </a:solidFill>
                    <a:latin typeface="Arial" pitchFamily="34" charset="0"/>
                    <a:cs typeface="Arial" pitchFamily="34" charset="0"/>
                  </a:rPr>
                  <a:t> </a:t>
                </a:r>
                <a14:m>
                  <m:oMath xmlns:m="http://schemas.openxmlformats.org/officeDocument/2006/math">
                    <m:sSub>
                      <m:sSubPr>
                        <m:ctrlPr>
                          <a:rPr lang="es-CO" sz="2800" i="1">
                            <a:solidFill>
                              <a:schemeClr val="tx1"/>
                            </a:solidFill>
                            <a:latin typeface="Cambria Math"/>
                          </a:rPr>
                        </m:ctrlPr>
                      </m:sSubPr>
                      <m:e>
                        <m:r>
                          <a:rPr lang="es-MX" sz="2800" i="1">
                            <a:solidFill>
                              <a:schemeClr val="tx1"/>
                            </a:solidFill>
                            <a:latin typeface="Cambria Math"/>
                          </a:rPr>
                          <m:t>𝜎</m:t>
                        </m:r>
                      </m:e>
                      <m:sub>
                        <m:r>
                          <a:rPr lang="es-MX" sz="2800" i="1">
                            <a:solidFill>
                              <a:schemeClr val="tx1"/>
                            </a:solidFill>
                            <a:latin typeface="Cambria Math"/>
                          </a:rPr>
                          <m:t>𝑥</m:t>
                        </m:r>
                        <m:r>
                          <a:rPr lang="es-MX" sz="2800" i="1">
                            <a:solidFill>
                              <a:schemeClr val="tx1"/>
                            </a:solidFill>
                            <a:latin typeface="Cambria Math"/>
                          </a:rPr>
                          <m:t>−</m:t>
                        </m:r>
                        <m:r>
                          <a:rPr lang="es-MX" sz="2800" i="1">
                            <a:solidFill>
                              <a:schemeClr val="tx1"/>
                            </a:solidFill>
                            <a:latin typeface="Cambria Math"/>
                          </a:rPr>
                          <m:t>𝑦</m:t>
                        </m:r>
                      </m:sub>
                    </m:sSub>
                    <m:r>
                      <a:rPr lang="es-MX" sz="2800" i="1">
                        <a:solidFill>
                          <a:schemeClr val="tx1"/>
                        </a:solidFill>
                        <a:latin typeface="Cambria Math"/>
                      </a:rPr>
                      <m:t>=</m:t>
                    </m:r>
                    <m:rad>
                      <m:radPr>
                        <m:degHide m:val="on"/>
                        <m:ctrlPr>
                          <a:rPr lang="es-CO" sz="2800" i="1">
                            <a:solidFill>
                              <a:schemeClr val="tx1"/>
                            </a:solidFill>
                            <a:latin typeface="Cambria Math"/>
                          </a:rPr>
                        </m:ctrlPr>
                      </m:radPr>
                      <m:deg/>
                      <m:e>
                        <m:f>
                          <m:fPr>
                            <m:ctrlPr>
                              <a:rPr lang="es-CO" sz="2800" i="1">
                                <a:solidFill>
                                  <a:schemeClr val="tx1"/>
                                </a:solidFill>
                                <a:latin typeface="Cambria Math"/>
                              </a:rPr>
                            </m:ctrlPr>
                          </m:fPr>
                          <m:num>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𝑥</m:t>
                                </m:r>
                              </m:sub>
                              <m:sup>
                                <m:r>
                                  <a:rPr lang="es-MX" sz="2800" i="1">
                                    <a:solidFill>
                                      <a:schemeClr val="tx1"/>
                                    </a:solidFill>
                                    <a:latin typeface="Cambria Math"/>
                                  </a:rPr>
                                  <m:t>2</m:t>
                                </m:r>
                              </m:sup>
                            </m:sSubSup>
                          </m:num>
                          <m:den>
                            <m:sSub>
                              <m:sSubPr>
                                <m:ctrlPr>
                                  <a:rPr lang="es-CO" sz="2800" i="1">
                                    <a:solidFill>
                                      <a:schemeClr val="tx1"/>
                                    </a:solidFill>
                                    <a:latin typeface="Cambria Math"/>
                                  </a:rPr>
                                </m:ctrlPr>
                              </m:sSubPr>
                              <m:e>
                                <m:r>
                                  <a:rPr lang="es-MX" sz="2800" i="1">
                                    <a:solidFill>
                                      <a:schemeClr val="tx1"/>
                                    </a:solidFill>
                                    <a:latin typeface="Cambria Math"/>
                                  </a:rPr>
                                  <m:t>𝑛</m:t>
                                </m:r>
                              </m:e>
                              <m:sub>
                                <m:r>
                                  <a:rPr lang="es-MX" sz="2800" i="1">
                                    <a:solidFill>
                                      <a:schemeClr val="tx1"/>
                                    </a:solidFill>
                                    <a:latin typeface="Cambria Math"/>
                                  </a:rPr>
                                  <m:t>1</m:t>
                                </m:r>
                              </m:sub>
                            </m:sSub>
                          </m:den>
                        </m:f>
                        <m:r>
                          <a:rPr lang="es-MX" sz="2800" i="1">
                            <a:solidFill>
                              <a:schemeClr val="tx1"/>
                            </a:solidFill>
                            <a:latin typeface="Cambria Math"/>
                          </a:rPr>
                          <m:t>+</m:t>
                        </m:r>
                        <m:f>
                          <m:fPr>
                            <m:ctrlPr>
                              <a:rPr lang="es-CO" sz="2800" i="1">
                                <a:solidFill>
                                  <a:schemeClr val="tx1"/>
                                </a:solidFill>
                                <a:latin typeface="Cambria Math"/>
                              </a:rPr>
                            </m:ctrlPr>
                          </m:fPr>
                          <m:num>
                            <m:sSubSup>
                              <m:sSubSupPr>
                                <m:ctrlPr>
                                  <a:rPr lang="es-CO" sz="2800" i="1">
                                    <a:solidFill>
                                      <a:schemeClr val="tx1"/>
                                    </a:solidFill>
                                    <a:latin typeface="Cambria Math"/>
                                  </a:rPr>
                                </m:ctrlPr>
                              </m:sSubSupPr>
                              <m:e>
                                <m:r>
                                  <a:rPr lang="es-MX" sz="2800" i="1">
                                    <a:solidFill>
                                      <a:schemeClr val="tx1"/>
                                    </a:solidFill>
                                    <a:latin typeface="Cambria Math"/>
                                  </a:rPr>
                                  <m:t>𝜎</m:t>
                                </m:r>
                              </m:e>
                              <m:sub>
                                <m:r>
                                  <a:rPr lang="es-MX" sz="2800" i="1">
                                    <a:solidFill>
                                      <a:schemeClr val="tx1"/>
                                    </a:solidFill>
                                    <a:latin typeface="Cambria Math"/>
                                  </a:rPr>
                                  <m:t>𝑦</m:t>
                                </m:r>
                              </m:sub>
                              <m:sup>
                                <m:r>
                                  <a:rPr lang="es-MX" sz="2800" i="1">
                                    <a:solidFill>
                                      <a:schemeClr val="tx1"/>
                                    </a:solidFill>
                                    <a:latin typeface="Cambria Math"/>
                                  </a:rPr>
                                  <m:t>2</m:t>
                                </m:r>
                              </m:sup>
                            </m:sSubSup>
                          </m:num>
                          <m:den>
                            <m:sSub>
                              <m:sSubPr>
                                <m:ctrlPr>
                                  <a:rPr lang="es-CO" sz="2800" i="1">
                                    <a:solidFill>
                                      <a:schemeClr val="tx1"/>
                                    </a:solidFill>
                                    <a:latin typeface="Cambria Math"/>
                                  </a:rPr>
                                </m:ctrlPr>
                              </m:sSubPr>
                              <m:e>
                                <m:r>
                                  <a:rPr lang="es-MX" sz="2800" i="1">
                                    <a:solidFill>
                                      <a:schemeClr val="tx1"/>
                                    </a:solidFill>
                                    <a:latin typeface="Cambria Math"/>
                                  </a:rPr>
                                  <m:t>𝑛</m:t>
                                </m:r>
                              </m:e>
                              <m:sub>
                                <m:r>
                                  <a:rPr lang="es-MX" sz="2800" i="1">
                                    <a:solidFill>
                                      <a:schemeClr val="tx1"/>
                                    </a:solidFill>
                                    <a:latin typeface="Cambria Math"/>
                                  </a:rPr>
                                  <m:t>2</m:t>
                                </m:r>
                              </m:sub>
                            </m:sSub>
                          </m:den>
                        </m:f>
                      </m:e>
                    </m:rad>
                  </m:oMath>
                </a14:m>
                <a:endParaRPr lang="es-CO" sz="2800" dirty="0">
                  <a:solidFill>
                    <a:schemeClr val="tx1"/>
                  </a:solidFill>
                  <a:latin typeface="Arial" pitchFamily="34" charset="0"/>
                  <a:cs typeface="Arial"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5436096" y="2063398"/>
                <a:ext cx="3600400" cy="3456908"/>
              </a:xfrm>
              <a:prstGeom prst="rect">
                <a:avLst/>
              </a:prstGeom>
              <a:blipFill rotWithShape="1">
                <a:blip r:embed="rId3"/>
                <a:stretch>
                  <a:fillRect l="-3199" t="-1399"/>
                </a:stretch>
              </a:blipFill>
            </p:spPr>
            <p:txBody>
              <a:bodyPr/>
              <a:lstStyle/>
              <a:p>
                <a:r>
                  <a:rPr lang="es-CO">
                    <a:noFill/>
                  </a:rPr>
                  <a:t> </a:t>
                </a:r>
              </a:p>
            </p:txBody>
          </p:sp>
        </mc:Fallback>
      </mc:AlternateContent>
      <p:sp>
        <p:nvSpPr>
          <p:cNvPr id="6" name="5 CuadroTexto"/>
          <p:cNvSpPr txBox="1"/>
          <p:nvPr/>
        </p:nvSpPr>
        <p:spPr>
          <a:xfrm>
            <a:off x="5190261" y="5885263"/>
            <a:ext cx="2664296" cy="830997"/>
          </a:xfrm>
          <a:prstGeom prst="rect">
            <a:avLst/>
          </a:prstGeom>
          <a:noFill/>
        </p:spPr>
        <p:txBody>
          <a:bodyPr wrap="square" rtlCol="0">
            <a:spAutoFit/>
          </a:bodyPr>
          <a:lstStyle/>
          <a:p>
            <a:pPr algn="ctr"/>
            <a:r>
              <a:rPr lang="es-CO" sz="2400" dirty="0" smtClean="0">
                <a:latin typeface="Cooper Black" pitchFamily="18" charset="0"/>
              </a:rPr>
              <a:t>DESVIACIÓN TÍPICA</a:t>
            </a:r>
            <a:endParaRPr lang="es-CO" sz="2400" dirty="0">
              <a:latin typeface="Cooper Black" pitchFamily="18" charset="0"/>
            </a:endParaRPr>
          </a:p>
        </p:txBody>
      </p:sp>
      <p:sp>
        <p:nvSpPr>
          <p:cNvPr id="7" name="6 CuadroTexto"/>
          <p:cNvSpPr txBox="1"/>
          <p:nvPr/>
        </p:nvSpPr>
        <p:spPr>
          <a:xfrm>
            <a:off x="1187624" y="2114395"/>
            <a:ext cx="2664296" cy="830997"/>
          </a:xfrm>
          <a:prstGeom prst="rect">
            <a:avLst/>
          </a:prstGeom>
          <a:noFill/>
        </p:spPr>
        <p:txBody>
          <a:bodyPr wrap="square" rtlCol="0">
            <a:spAutoFit/>
          </a:bodyPr>
          <a:lstStyle/>
          <a:p>
            <a:pPr algn="ctr"/>
            <a:r>
              <a:rPr lang="es-CO" sz="2400" dirty="0" smtClean="0">
                <a:latin typeface="Cooper Black" pitchFamily="18" charset="0"/>
              </a:rPr>
              <a:t>DENOMINADA TAMBIEN</a:t>
            </a:r>
            <a:endParaRPr lang="es-CO" sz="2400" dirty="0">
              <a:latin typeface="Cooper Black" pitchFamily="18" charset="0"/>
            </a:endParaRPr>
          </a:p>
        </p:txBody>
      </p:sp>
      <p:sp>
        <p:nvSpPr>
          <p:cNvPr id="8" name="7 Flecha derecha"/>
          <p:cNvSpPr/>
          <p:nvPr/>
        </p:nvSpPr>
        <p:spPr>
          <a:xfrm>
            <a:off x="4427984" y="5832416"/>
            <a:ext cx="720080"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9" name="8 Flecha derecha"/>
          <p:cNvSpPr/>
          <p:nvPr/>
        </p:nvSpPr>
        <p:spPr>
          <a:xfrm rot="10800000">
            <a:off x="4211959" y="2293421"/>
            <a:ext cx="978301"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41171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29228" y="3032854"/>
                <a:ext cx="4613136" cy="3291817"/>
              </a:xfrm>
              <a:solidFill>
                <a:srgbClr val="00FFCC"/>
              </a:solidFill>
            </p:spPr>
            <p:style>
              <a:lnRef idx="3">
                <a:schemeClr val="lt1"/>
              </a:lnRef>
              <a:fillRef idx="1">
                <a:schemeClr val="accent2"/>
              </a:fillRef>
              <a:effectRef idx="1">
                <a:schemeClr val="accent2"/>
              </a:effectRef>
              <a:fontRef idx="minor">
                <a:schemeClr val="lt1"/>
              </a:fontRef>
            </p:style>
            <p:txBody>
              <a:bodyPr>
                <a:noAutofit/>
              </a:bodyPr>
              <a:lstStyle/>
              <a:p>
                <a:pPr algn="just"/>
                <a:r>
                  <a:rPr lang="es-MX" sz="2000" dirty="0" smtClean="0">
                    <a:solidFill>
                      <a:schemeClr val="tx1"/>
                    </a:solidFill>
                    <a:latin typeface="Arial" pitchFamily="34" charset="0"/>
                    <a:cs typeface="Arial" pitchFamily="34" charset="0"/>
                  </a:rPr>
                  <a:t>	Si se presenta un comportamiento similar a la distribución normal su fórmula será. </a:t>
                </a:r>
                <a:endParaRPr lang="es-CO" sz="2000" dirty="0">
                  <a:solidFill>
                    <a:schemeClr val="tx1"/>
                  </a:solidFill>
                  <a:latin typeface="Arial" pitchFamily="34" charset="0"/>
                  <a:cs typeface="Arial" pitchFamily="34" charset="0"/>
                </a:endParaRPr>
              </a:p>
              <a:p>
                <a:r>
                  <a:rPr lang="es-MX" sz="2000" dirty="0">
                    <a:solidFill>
                      <a:schemeClr val="tx1"/>
                    </a:solidFill>
                    <a:latin typeface="Arial" pitchFamily="34" charset="0"/>
                    <a:cs typeface="Arial" pitchFamily="34" charset="0"/>
                  </a:rPr>
                  <a:t>  </a:t>
                </a:r>
                <a14:m>
                  <m:oMath xmlns:m="http://schemas.openxmlformats.org/officeDocument/2006/math">
                    <m:r>
                      <a:rPr lang="es-MX" sz="3600" i="1">
                        <a:solidFill>
                          <a:schemeClr val="tx1"/>
                        </a:solidFill>
                        <a:latin typeface="Cambria Math"/>
                      </a:rPr>
                      <m:t>𝑧</m:t>
                    </m:r>
                    <m:r>
                      <a:rPr lang="es-MX" sz="3600" i="1">
                        <a:solidFill>
                          <a:schemeClr val="tx1"/>
                        </a:solidFill>
                        <a:latin typeface="Cambria Math"/>
                      </a:rPr>
                      <m:t>=</m:t>
                    </m:r>
                    <m:f>
                      <m:fPr>
                        <m:ctrlPr>
                          <a:rPr lang="es-CO" sz="3600" i="1">
                            <a:solidFill>
                              <a:schemeClr val="tx1"/>
                            </a:solidFill>
                            <a:latin typeface="Cambria Math"/>
                          </a:rPr>
                        </m:ctrlPr>
                      </m:fPr>
                      <m:num>
                        <m:d>
                          <m:dPr>
                            <m:ctrlPr>
                              <a:rPr lang="es-CO" sz="3600" i="1">
                                <a:solidFill>
                                  <a:schemeClr val="tx1"/>
                                </a:solidFill>
                                <a:latin typeface="Cambria Math"/>
                              </a:rPr>
                            </m:ctrlPr>
                          </m:dPr>
                          <m:e>
                            <m:r>
                              <a:rPr lang="es-MX" sz="3600" i="1">
                                <a:solidFill>
                                  <a:schemeClr val="tx1"/>
                                </a:solidFill>
                                <a:latin typeface="Cambria Math"/>
                              </a:rPr>
                              <m:t>𝑥</m:t>
                            </m:r>
                            <m:r>
                              <a:rPr lang="es-MX" sz="3600" i="1">
                                <a:solidFill>
                                  <a:schemeClr val="tx1"/>
                                </a:solidFill>
                                <a:latin typeface="Cambria Math"/>
                              </a:rPr>
                              <m:t>−</m:t>
                            </m:r>
                            <m:r>
                              <a:rPr lang="es-MX" sz="3600" i="1">
                                <a:solidFill>
                                  <a:schemeClr val="tx1"/>
                                </a:solidFill>
                                <a:latin typeface="Cambria Math"/>
                              </a:rPr>
                              <m:t>𝑦</m:t>
                            </m:r>
                          </m:e>
                        </m:d>
                        <m:r>
                          <a:rPr lang="es-MX" sz="3600" i="1">
                            <a:solidFill>
                              <a:schemeClr val="tx1"/>
                            </a:solidFill>
                            <a:latin typeface="Cambria Math"/>
                          </a:rPr>
                          <m:t>− </m:t>
                        </m:r>
                        <m:sSub>
                          <m:sSubPr>
                            <m:ctrlPr>
                              <a:rPr lang="es-CO" sz="3600" i="1">
                                <a:solidFill>
                                  <a:schemeClr val="tx1"/>
                                </a:solidFill>
                                <a:latin typeface="Cambria Math"/>
                              </a:rPr>
                            </m:ctrlPr>
                          </m:sSubPr>
                          <m:e>
                            <m:r>
                              <a:rPr lang="es-MX" sz="3600" i="1">
                                <a:solidFill>
                                  <a:schemeClr val="tx1"/>
                                </a:solidFill>
                                <a:latin typeface="Cambria Math"/>
                              </a:rPr>
                              <m:t>µ</m:t>
                            </m:r>
                          </m:e>
                          <m:sub>
                            <m:r>
                              <a:rPr lang="es-MX" sz="3600" i="1">
                                <a:solidFill>
                                  <a:schemeClr val="tx1"/>
                                </a:solidFill>
                                <a:latin typeface="Cambria Math"/>
                              </a:rPr>
                              <m:t>𝑥</m:t>
                            </m:r>
                            <m:r>
                              <a:rPr lang="es-MX" sz="3600" i="1">
                                <a:solidFill>
                                  <a:schemeClr val="tx1"/>
                                </a:solidFill>
                                <a:latin typeface="Cambria Math"/>
                              </a:rPr>
                              <m:t>−</m:t>
                            </m:r>
                            <m:r>
                              <a:rPr lang="es-MX" sz="3600" i="1">
                                <a:solidFill>
                                  <a:schemeClr val="tx1"/>
                                </a:solidFill>
                                <a:latin typeface="Cambria Math"/>
                              </a:rPr>
                              <m:t>𝑦</m:t>
                            </m:r>
                          </m:sub>
                        </m:sSub>
                        <m:r>
                          <a:rPr lang="es-MX" sz="3600" i="1">
                            <a:solidFill>
                              <a:schemeClr val="tx1"/>
                            </a:solidFill>
                            <a:latin typeface="Cambria Math"/>
                          </a:rPr>
                          <m:t> </m:t>
                        </m:r>
                      </m:num>
                      <m:den>
                        <m:sSub>
                          <m:sSubPr>
                            <m:ctrlPr>
                              <a:rPr lang="es-CO" sz="3600" i="1">
                                <a:solidFill>
                                  <a:schemeClr val="tx1"/>
                                </a:solidFill>
                                <a:latin typeface="Cambria Math"/>
                              </a:rPr>
                            </m:ctrlPr>
                          </m:sSubPr>
                          <m:e>
                            <m:r>
                              <a:rPr lang="es-MX" sz="3600" i="1">
                                <a:solidFill>
                                  <a:schemeClr val="tx1"/>
                                </a:solidFill>
                                <a:latin typeface="Cambria Math"/>
                              </a:rPr>
                              <m:t>𝜎</m:t>
                            </m:r>
                          </m:e>
                          <m:sub>
                            <m:r>
                              <a:rPr lang="es-MX" sz="3600" i="1">
                                <a:solidFill>
                                  <a:schemeClr val="tx1"/>
                                </a:solidFill>
                                <a:latin typeface="Cambria Math"/>
                              </a:rPr>
                              <m:t>𝑥</m:t>
                            </m:r>
                            <m:r>
                              <a:rPr lang="es-MX" sz="3600" i="1">
                                <a:solidFill>
                                  <a:schemeClr val="tx1"/>
                                </a:solidFill>
                                <a:latin typeface="Cambria Math"/>
                              </a:rPr>
                              <m:t>−</m:t>
                            </m:r>
                            <m:r>
                              <a:rPr lang="es-MX" sz="3600" i="1">
                                <a:solidFill>
                                  <a:schemeClr val="tx1"/>
                                </a:solidFill>
                                <a:latin typeface="Cambria Math"/>
                              </a:rPr>
                              <m:t>𝑦</m:t>
                            </m:r>
                          </m:sub>
                        </m:sSub>
                      </m:den>
                    </m:f>
                    <m:r>
                      <a:rPr lang="es-CO" sz="3600" b="1" i="1" smtClean="0">
                        <a:solidFill>
                          <a:schemeClr val="tx1"/>
                        </a:solidFill>
                        <a:latin typeface="Cambria Math"/>
                      </a:rPr>
                      <m:t>      </m:t>
                    </m:r>
                  </m:oMath>
                </a14:m>
                <a:endParaRPr lang="es-CO" sz="3600" dirty="0">
                  <a:solidFill>
                    <a:schemeClr val="tx1"/>
                  </a:solidFill>
                  <a:latin typeface="+mj-lt"/>
                  <a:cs typeface="Arial" pitchFamily="34" charset="0"/>
                </a:endParaRPr>
              </a:p>
              <a:p>
                <a:r>
                  <a:rPr lang="es-MX" sz="2000" dirty="0">
                    <a:solidFill>
                      <a:schemeClr val="tx1"/>
                    </a:solidFill>
                    <a:latin typeface="Arial" pitchFamily="34" charset="0"/>
                    <a:cs typeface="Arial" pitchFamily="34" charset="0"/>
                  </a:rPr>
                  <a:t> </a:t>
                </a:r>
                <a:endParaRPr lang="es-CO" sz="2000" dirty="0">
                  <a:solidFill>
                    <a:schemeClr val="tx1"/>
                  </a:solidFill>
                  <a:latin typeface="Arial" pitchFamily="34" charset="0"/>
                  <a:cs typeface="Arial" pitchFamily="34" charset="0"/>
                </a:endParaRPr>
              </a:p>
              <a:p>
                <a:pPr algn="ctr"/>
                <a:endParaRPr lang="es-CO" sz="200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29228" y="3032854"/>
                <a:ext cx="4613136" cy="3291817"/>
              </a:xfrm>
              <a:blipFill rotWithShape="1">
                <a:blip r:embed="rId2"/>
                <a:stretch>
                  <a:fillRect l="-1051" t="-735" r="-1183"/>
                </a:stretch>
              </a:blipFill>
            </p:spPr>
            <p:txBody>
              <a:bodyPr/>
              <a:lstStyle/>
              <a:p>
                <a:r>
                  <a:rPr lang="es-CO">
                    <a:noFill/>
                  </a:rPr>
                  <a:t> </a:t>
                </a:r>
              </a:p>
            </p:txBody>
          </p:sp>
        </mc:Fallback>
      </mc:AlternateContent>
      <p:sp>
        <p:nvSpPr>
          <p:cNvPr id="6" name="1 Título"/>
          <p:cNvSpPr txBox="1">
            <a:spLocks/>
          </p:cNvSpPr>
          <p:nvPr/>
        </p:nvSpPr>
        <p:spPr>
          <a:xfrm>
            <a:off x="939492" y="656297"/>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CO" dirty="0" smtClean="0">
                <a:latin typeface="Cooper Black" pitchFamily="18" charset="0"/>
              </a:rPr>
              <a:t>DISTRIBUCIÓNES DE DIFERENCIAS  ENTRE DOS MEDIAS MUESTRALES</a:t>
            </a:r>
            <a:endParaRPr lang="es-CO" dirty="0">
              <a:latin typeface="Cooper Black" pitchFamily="18" charset="0"/>
            </a:endParaRPr>
          </a:p>
        </p:txBody>
      </p:sp>
      <p:sp>
        <p:nvSpPr>
          <p:cNvPr id="11" name="10 Flecha derecha"/>
          <p:cNvSpPr/>
          <p:nvPr/>
        </p:nvSpPr>
        <p:spPr>
          <a:xfrm rot="10800000">
            <a:off x="5076057" y="4293095"/>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cxnSp>
        <p:nvCxnSpPr>
          <p:cNvPr id="14" name="13 Conector recto"/>
          <p:cNvCxnSpPr/>
          <p:nvPr/>
        </p:nvCxnSpPr>
        <p:spPr>
          <a:xfrm>
            <a:off x="2051720" y="301525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411760" y="3021527"/>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3275856" y="314096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3635896" y="314096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5796136" y="4077072"/>
            <a:ext cx="2664296" cy="830997"/>
          </a:xfrm>
          <a:prstGeom prst="rect">
            <a:avLst/>
          </a:prstGeom>
          <a:noFill/>
        </p:spPr>
        <p:txBody>
          <a:bodyPr wrap="square" rtlCol="0">
            <a:spAutoFit/>
          </a:bodyPr>
          <a:lstStyle/>
          <a:p>
            <a:pPr algn="ctr"/>
            <a:r>
              <a:rPr lang="es-CO" sz="2400" dirty="0" smtClean="0">
                <a:latin typeface="Cooper Black" pitchFamily="18" charset="0"/>
              </a:rPr>
              <a:t>VARIANTE ESTADÍSTICA</a:t>
            </a:r>
            <a:endParaRPr lang="es-CO" sz="2400" dirty="0">
              <a:latin typeface="Cooper Black" pitchFamily="18" charset="0"/>
            </a:endParaRPr>
          </a:p>
        </p:txBody>
      </p:sp>
      <p:cxnSp>
        <p:nvCxnSpPr>
          <p:cNvPr id="23" name="22 Conector recto"/>
          <p:cNvCxnSpPr/>
          <p:nvPr/>
        </p:nvCxnSpPr>
        <p:spPr>
          <a:xfrm>
            <a:off x="2699792"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131840"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7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39552" y="1916832"/>
                <a:ext cx="8424936" cy="4680520"/>
              </a:xfrm>
              <a:solidFill>
                <a:schemeClr val="accent3"/>
              </a:solidFill>
            </p:spPr>
            <p:style>
              <a:lnRef idx="3">
                <a:schemeClr val="lt1"/>
              </a:lnRef>
              <a:fillRef idx="1">
                <a:schemeClr val="accent2"/>
              </a:fillRef>
              <a:effectRef idx="1">
                <a:schemeClr val="accent2"/>
              </a:effectRef>
              <a:fontRef idx="minor">
                <a:schemeClr val="lt1"/>
              </a:fontRef>
            </p:style>
            <p:txBody>
              <a:bodyPr>
                <a:noAutofit/>
              </a:bodyPr>
              <a:lstStyle/>
              <a:p>
                <a:pPr algn="just"/>
                <a:r>
                  <a:rPr lang="es-MX" sz="2000" b="0" dirty="0">
                    <a:solidFill>
                      <a:schemeClr val="tx1"/>
                    </a:solidFill>
                    <a:latin typeface="Arial" pitchFamily="34" charset="0"/>
                    <a:cs typeface="Arial" pitchFamily="34" charset="0"/>
                  </a:rPr>
                  <a:t> </a:t>
                </a:r>
                <a:endParaRPr lang="es-CO" sz="2000" b="0" dirty="0">
                  <a:solidFill>
                    <a:schemeClr val="tx1"/>
                  </a:solidFill>
                  <a:latin typeface="Arial" pitchFamily="34" charset="0"/>
                  <a:cs typeface="Arial" pitchFamily="34" charset="0"/>
                </a:endParaRPr>
              </a:p>
              <a:p>
                <a:pPr algn="just"/>
                <a:r>
                  <a:rPr lang="es-CO" sz="2000" b="0" dirty="0" smtClean="0">
                    <a:solidFill>
                      <a:schemeClr val="tx1"/>
                    </a:solidFill>
                    <a:latin typeface="Arial" pitchFamily="34" charset="0"/>
                    <a:cs typeface="Arial" pitchFamily="34" charset="0"/>
                  </a:rPr>
                  <a:t>	En el caso de dos poblaciones independientes, de tamaño  </a:t>
                </a:r>
                <a14:m>
                  <m:oMath xmlns:m="http://schemas.openxmlformats.org/officeDocument/2006/math">
                    <m:sSub>
                      <m:sSubPr>
                        <m:ctrlPr>
                          <a:rPr lang="es-CO" sz="2000" i="1" smtClean="0">
                            <a:solidFill>
                              <a:schemeClr val="tx1"/>
                            </a:solidFill>
                            <a:latin typeface="Cambria Math"/>
                          </a:rPr>
                        </m:ctrlPr>
                      </m:sSubPr>
                      <m:e>
                        <m:r>
                          <a:rPr lang="es-CO" sz="2000" b="1" i="1" smtClean="0">
                            <a:solidFill>
                              <a:schemeClr val="tx1"/>
                            </a:solidFill>
                            <a:latin typeface="Cambria Math"/>
                          </a:rPr>
                          <m:t>𝑵</m:t>
                        </m:r>
                      </m:e>
                      <m:sub>
                        <m:r>
                          <a:rPr lang="es-MX" sz="2000" i="1">
                            <a:solidFill>
                              <a:schemeClr val="tx1"/>
                            </a:solidFill>
                            <a:latin typeface="Cambria Math"/>
                          </a:rPr>
                          <m:t>1</m:t>
                        </m:r>
                        <m:r>
                          <a:rPr lang="es-CO" sz="2000" b="1" i="1" smtClean="0">
                            <a:solidFill>
                              <a:schemeClr val="tx1"/>
                            </a:solidFill>
                            <a:latin typeface="Cambria Math"/>
                          </a:rPr>
                          <m:t> </m:t>
                        </m:r>
                        <m:r>
                          <a:rPr lang="es-CO" sz="2000" b="1" i="1" smtClean="0">
                            <a:solidFill>
                              <a:schemeClr val="tx1"/>
                            </a:solidFill>
                            <a:latin typeface="Cambria Math"/>
                          </a:rPr>
                          <m:t>𝒀</m:t>
                        </m:r>
                        <m:r>
                          <a:rPr lang="es-CO" sz="2000" b="1" i="1" smtClean="0">
                            <a:solidFill>
                              <a:schemeClr val="tx1"/>
                            </a:solidFill>
                            <a:latin typeface="Cambria Math"/>
                          </a:rPr>
                          <m:t> </m:t>
                        </m:r>
                      </m:sub>
                    </m:sSub>
                    <m:sSub>
                      <m:sSubPr>
                        <m:ctrlPr>
                          <a:rPr lang="es-CO" sz="2000" i="1" smtClean="0">
                            <a:solidFill>
                              <a:schemeClr val="tx1"/>
                            </a:solidFill>
                            <a:latin typeface="Cambria Math"/>
                          </a:rPr>
                        </m:ctrlPr>
                      </m:sSubPr>
                      <m:e>
                        <m:r>
                          <a:rPr lang="es-CO" sz="2000" b="1" i="1" smtClean="0">
                            <a:solidFill>
                              <a:schemeClr val="tx1"/>
                            </a:solidFill>
                            <a:latin typeface="Cambria Math"/>
                          </a:rPr>
                          <m:t>𝑵</m:t>
                        </m:r>
                      </m:e>
                      <m:sub>
                        <m:r>
                          <a:rPr lang="es-MX" sz="2000" i="1">
                            <a:solidFill>
                              <a:schemeClr val="tx1"/>
                            </a:solidFill>
                            <a:latin typeface="Cambria Math"/>
                          </a:rPr>
                          <m:t>2</m:t>
                        </m:r>
                      </m:sub>
                    </m:sSub>
                  </m:oMath>
                </a14:m>
                <a:r>
                  <a:rPr lang="es-CO" sz="2000" b="0" dirty="0" smtClean="0">
                    <a:solidFill>
                      <a:schemeClr val="tx1"/>
                    </a:solidFill>
                    <a:latin typeface="Arial" pitchFamily="34" charset="0"/>
                    <a:cs typeface="Arial" pitchFamily="34" charset="0"/>
                  </a:rPr>
                  <a:t>, distribuidas binomialmente, con parámetros, medios proporcionales </a:t>
                </a:r>
                <a14:m>
                  <m:oMath xmlns:m="http://schemas.openxmlformats.org/officeDocument/2006/math">
                    <m:sSub>
                      <m:sSubPr>
                        <m:ctrlPr>
                          <a:rPr lang="es-CO" sz="2000" i="1">
                            <a:solidFill>
                              <a:schemeClr val="tx1"/>
                            </a:solidFill>
                            <a:latin typeface="Cambria Math"/>
                          </a:rPr>
                        </m:ctrlPr>
                      </m:sSubPr>
                      <m:e>
                        <m:r>
                          <a:rPr lang="es-CO" sz="2000" b="1" i="1" smtClean="0">
                            <a:solidFill>
                              <a:schemeClr val="tx1"/>
                            </a:solidFill>
                            <a:latin typeface="Cambria Math"/>
                          </a:rPr>
                          <m:t>𝑷</m:t>
                        </m:r>
                      </m:e>
                      <m:sub>
                        <m:r>
                          <a:rPr lang="es-MX" sz="2000" i="1">
                            <a:solidFill>
                              <a:schemeClr val="tx1"/>
                            </a:solidFill>
                            <a:latin typeface="Cambria Math"/>
                          </a:rPr>
                          <m:t>1</m:t>
                        </m:r>
                        <m:r>
                          <a:rPr lang="es-CO" sz="2000" i="1">
                            <a:solidFill>
                              <a:schemeClr val="tx1"/>
                            </a:solidFill>
                            <a:latin typeface="Cambria Math"/>
                          </a:rPr>
                          <m:t> </m:t>
                        </m:r>
                        <m:r>
                          <a:rPr lang="es-CO" sz="2000" i="1">
                            <a:solidFill>
                              <a:schemeClr val="tx1"/>
                            </a:solidFill>
                            <a:latin typeface="Cambria Math"/>
                          </a:rPr>
                          <m:t>𝒀</m:t>
                        </m:r>
                        <m:r>
                          <a:rPr lang="es-CO" sz="2000" i="1">
                            <a:solidFill>
                              <a:schemeClr val="tx1"/>
                            </a:solidFill>
                            <a:latin typeface="Cambria Math"/>
                          </a:rPr>
                          <m:t> </m:t>
                        </m:r>
                      </m:sub>
                    </m:sSub>
                    <m:sSub>
                      <m:sSubPr>
                        <m:ctrlPr>
                          <a:rPr lang="es-CO" sz="2000" i="1">
                            <a:solidFill>
                              <a:schemeClr val="tx1"/>
                            </a:solidFill>
                            <a:latin typeface="Cambria Math"/>
                          </a:rPr>
                        </m:ctrlPr>
                      </m:sSubPr>
                      <m:e>
                        <m:r>
                          <a:rPr lang="es-CO" sz="2000" b="1" i="1" smtClean="0">
                            <a:solidFill>
                              <a:schemeClr val="tx1"/>
                            </a:solidFill>
                            <a:latin typeface="Cambria Math"/>
                          </a:rPr>
                          <m:t>𝑷</m:t>
                        </m:r>
                      </m:e>
                      <m:sub>
                        <m:r>
                          <a:rPr lang="es-MX" sz="2000" i="1">
                            <a:solidFill>
                              <a:schemeClr val="tx1"/>
                            </a:solidFill>
                            <a:latin typeface="Cambria Math"/>
                          </a:rPr>
                          <m:t>2</m:t>
                        </m:r>
                      </m:sub>
                    </m:sSub>
                  </m:oMath>
                </a14:m>
                <a:r>
                  <a:rPr lang="es-CO" sz="2000" b="0" dirty="0" smtClean="0">
                    <a:solidFill>
                      <a:schemeClr val="tx1"/>
                    </a:solidFill>
                    <a:latin typeface="Arial" pitchFamily="34" charset="0"/>
                    <a:cs typeface="Arial" pitchFamily="34" charset="0"/>
                  </a:rPr>
                  <a:t>. También se puede presentar las medias por</a:t>
                </a:r>
                <a14:m>
                  <m:oMath xmlns:m="http://schemas.openxmlformats.org/officeDocument/2006/math">
                    <m:sSub>
                      <m:sSubPr>
                        <m:ctrlPr>
                          <a:rPr lang="es-CO" sz="2000" i="1" smtClean="0">
                            <a:solidFill>
                              <a:schemeClr val="tx1"/>
                            </a:solidFill>
                            <a:latin typeface="Cambria Math"/>
                          </a:rPr>
                        </m:ctrlPr>
                      </m:sSubPr>
                      <m:e>
                        <m:r>
                          <a:rPr lang="es-MX" sz="2000" i="1">
                            <a:solidFill>
                              <a:schemeClr val="tx1"/>
                            </a:solidFill>
                            <a:latin typeface="Cambria Math"/>
                          </a:rPr>
                          <m:t>µ</m:t>
                        </m:r>
                      </m:e>
                      <m:sub>
                        <m:r>
                          <a:rPr lang="es-CO" sz="2000" b="1" i="1" smtClean="0">
                            <a:solidFill>
                              <a:schemeClr val="tx1"/>
                            </a:solidFill>
                            <a:latin typeface="Cambria Math"/>
                          </a:rPr>
                          <m:t>𝒑</m:t>
                        </m:r>
                      </m:sub>
                    </m:sSub>
                    <m:r>
                      <a:rPr lang="es-CO" sz="2000" b="1" i="1" smtClean="0">
                        <a:solidFill>
                          <a:schemeClr val="tx1"/>
                        </a:solidFill>
                        <a:latin typeface="Cambria Math"/>
                      </a:rPr>
                      <m:t> </m:t>
                    </m:r>
                    <m:r>
                      <a:rPr lang="es-CO" sz="2000" b="1" i="1" smtClean="0">
                        <a:solidFill>
                          <a:schemeClr val="tx1"/>
                        </a:solidFill>
                        <a:latin typeface="Cambria Math"/>
                      </a:rPr>
                      <m:t>𝒚</m:t>
                    </m:r>
                    <m:r>
                      <a:rPr lang="es-CO" sz="2000" b="1" i="1" smtClean="0">
                        <a:solidFill>
                          <a:schemeClr val="tx1"/>
                        </a:solidFill>
                        <a:latin typeface="Cambria Math"/>
                      </a:rPr>
                      <m:t>  </m:t>
                    </m:r>
                    <m:sSub>
                      <m:sSubPr>
                        <m:ctrlPr>
                          <a:rPr lang="es-CO" sz="2000" i="1">
                            <a:solidFill>
                              <a:schemeClr val="tx1"/>
                            </a:solidFill>
                            <a:latin typeface="Cambria Math"/>
                          </a:rPr>
                        </m:ctrlPr>
                      </m:sSubPr>
                      <m:e>
                        <m:r>
                          <a:rPr lang="es-MX" sz="2000" i="1">
                            <a:solidFill>
                              <a:schemeClr val="tx1"/>
                            </a:solidFill>
                            <a:latin typeface="Cambria Math"/>
                          </a:rPr>
                          <m:t>µ</m:t>
                        </m:r>
                      </m:e>
                      <m:sub>
                        <m:r>
                          <a:rPr lang="es-CO" sz="2000" b="1" i="1" smtClean="0">
                            <a:solidFill>
                              <a:schemeClr val="tx1"/>
                            </a:solidFill>
                            <a:latin typeface="Cambria Math"/>
                          </a:rPr>
                          <m:t>𝒑</m:t>
                        </m:r>
                      </m:sub>
                    </m:sSub>
                  </m:oMath>
                </a14:m>
                <a:r>
                  <a:rPr lang="es-CO" sz="2000" b="0" dirty="0" smtClean="0">
                    <a:solidFill>
                      <a:schemeClr val="tx1"/>
                    </a:solidFill>
                    <a:latin typeface="Arial" pitchFamily="34" charset="0"/>
                    <a:cs typeface="Arial" pitchFamily="34" charset="0"/>
                  </a:rPr>
                  <a:t> y deviaciones proporcionales </a:t>
                </a:r>
                <a14:m>
                  <m:oMath xmlns:m="http://schemas.openxmlformats.org/officeDocument/2006/math">
                    <m:sSub>
                      <m:sSubPr>
                        <m:ctrlPr>
                          <a:rPr lang="es-CO" sz="2000" i="1">
                            <a:solidFill>
                              <a:schemeClr val="tx1"/>
                            </a:solidFill>
                            <a:latin typeface="Cambria Math"/>
                          </a:rPr>
                        </m:ctrlPr>
                      </m:sSubPr>
                      <m:e>
                        <m:r>
                          <a:rPr lang="es-MX" sz="2000" i="1">
                            <a:solidFill>
                              <a:schemeClr val="tx1"/>
                            </a:solidFill>
                            <a:latin typeface="Cambria Math"/>
                          </a:rPr>
                          <m:t>𝜎</m:t>
                        </m:r>
                      </m:e>
                      <m:sub>
                        <m:r>
                          <a:rPr lang="es-CO" sz="2000" i="1">
                            <a:solidFill>
                              <a:schemeClr val="tx1"/>
                            </a:solidFill>
                            <a:latin typeface="Cambria Math"/>
                          </a:rPr>
                          <m:t>𝒑</m:t>
                        </m:r>
                        <m:r>
                          <a:rPr lang="es-CO" sz="2000" i="1">
                            <a:solidFill>
                              <a:schemeClr val="tx1"/>
                            </a:solidFill>
                            <a:latin typeface="Cambria Math"/>
                          </a:rPr>
                          <m:t>𝟏</m:t>
                        </m:r>
                        <m:r>
                          <a:rPr lang="es-CO" sz="2000" i="1">
                            <a:solidFill>
                              <a:schemeClr val="tx1"/>
                            </a:solidFill>
                            <a:latin typeface="Cambria Math"/>
                          </a:rPr>
                          <m:t> </m:t>
                        </m:r>
                      </m:sub>
                    </m:sSub>
                  </m:oMath>
                </a14:m>
                <a:r>
                  <a:rPr lang="es-CO" sz="2000" b="0" dirty="0" smtClean="0">
                    <a:solidFill>
                      <a:schemeClr val="tx1"/>
                    </a:solidFill>
                    <a:latin typeface="Arial" pitchFamily="34" charset="0"/>
                    <a:cs typeface="Arial" pitchFamily="34" charset="0"/>
                  </a:rPr>
                  <a:t> y  </a:t>
                </a:r>
                <a14:m>
                  <m:oMath xmlns:m="http://schemas.openxmlformats.org/officeDocument/2006/math">
                    <m:sSub>
                      <m:sSubPr>
                        <m:ctrlPr>
                          <a:rPr lang="es-CO" sz="2000" i="1" smtClean="0">
                            <a:solidFill>
                              <a:schemeClr val="tx1"/>
                            </a:solidFill>
                            <a:latin typeface="Cambria Math"/>
                          </a:rPr>
                        </m:ctrlPr>
                      </m:sSubPr>
                      <m:e>
                        <m:r>
                          <a:rPr lang="es-MX" sz="2000" i="1">
                            <a:solidFill>
                              <a:schemeClr val="tx1"/>
                            </a:solidFill>
                            <a:latin typeface="Cambria Math"/>
                          </a:rPr>
                          <m:t>𝜎</m:t>
                        </m:r>
                      </m:e>
                      <m:sub>
                        <m:r>
                          <a:rPr lang="es-CO" sz="2000" i="1">
                            <a:solidFill>
                              <a:schemeClr val="tx1"/>
                            </a:solidFill>
                            <a:latin typeface="Cambria Math"/>
                          </a:rPr>
                          <m:t>𝒑</m:t>
                        </m:r>
                        <m:r>
                          <a:rPr lang="es-CO" sz="2000" b="1" i="1" smtClean="0">
                            <a:solidFill>
                              <a:schemeClr val="tx1"/>
                            </a:solidFill>
                            <a:latin typeface="Cambria Math"/>
                          </a:rPr>
                          <m:t>𝟐</m:t>
                        </m:r>
                      </m:sub>
                    </m:sSub>
                    <m:r>
                      <a:rPr lang="es-MX" sz="2000" i="1">
                        <a:latin typeface="Cambria Math"/>
                      </a:rPr>
                      <m:t> </m:t>
                    </m:r>
                  </m:oMath>
                </a14:m>
                <a:r>
                  <a:rPr lang="es-CO" sz="2000" b="0" dirty="0" smtClean="0">
                    <a:solidFill>
                      <a:schemeClr val="tx1"/>
                    </a:solidFill>
                    <a:latin typeface="Arial" pitchFamily="34" charset="0"/>
                    <a:cs typeface="Arial" pitchFamily="34" charset="0"/>
                  </a:rPr>
                  <a:t> o siendo </a:t>
                </a:r>
                <a14:m>
                  <m:oMath xmlns:m="http://schemas.openxmlformats.org/officeDocument/2006/math">
                    <m:r>
                      <a:rPr lang="es-CO" sz="2800" i="1" baseline="-25000" smtClean="0">
                        <a:solidFill>
                          <a:schemeClr val="tx1"/>
                        </a:solidFill>
                        <a:latin typeface="Cambria Math"/>
                      </a:rPr>
                      <m:t>𝜎</m:t>
                    </m:r>
                    <m:sSub>
                      <m:sSubPr>
                        <m:ctrlPr>
                          <a:rPr lang="es-CO" sz="2800" i="1" baseline="-25000" smtClean="0">
                            <a:solidFill>
                              <a:schemeClr val="tx1"/>
                            </a:solidFill>
                            <a:latin typeface="Cambria Math"/>
                          </a:rPr>
                        </m:ctrlPr>
                      </m:sSubPr>
                      <m:e>
                        <m:r>
                          <a:rPr lang="es-CO" sz="2800" b="1" i="1" baseline="-25000">
                            <a:solidFill>
                              <a:schemeClr val="tx1"/>
                            </a:solidFill>
                            <a:latin typeface="Cambria Math"/>
                          </a:rPr>
                          <m:t>𝒑</m:t>
                        </m:r>
                      </m:e>
                      <m:sub>
                        <m:r>
                          <a:rPr lang="es-CO" sz="2800" b="1" i="1" baseline="-25000">
                            <a:solidFill>
                              <a:schemeClr val="tx1"/>
                            </a:solidFill>
                            <a:latin typeface="Cambria Math"/>
                          </a:rPr>
                          <m:t>𝟏</m:t>
                        </m:r>
                      </m:sub>
                    </m:sSub>
                    <m:r>
                      <a:rPr lang="es-CO" sz="2800" b="1" i="1" baseline="-25000">
                        <a:solidFill>
                          <a:schemeClr val="tx1"/>
                        </a:solidFill>
                        <a:latin typeface="Cambria Math"/>
                      </a:rPr>
                      <m:t>=√</m:t>
                    </m:r>
                    <m:sSub>
                      <m:sSubPr>
                        <m:ctrlPr>
                          <a:rPr lang="es-CO" sz="2800" i="1" baseline="-25000">
                            <a:solidFill>
                              <a:schemeClr val="tx1"/>
                            </a:solidFill>
                            <a:latin typeface="Cambria Math"/>
                          </a:rPr>
                        </m:ctrlPr>
                      </m:sSubPr>
                      <m:e>
                        <m:r>
                          <a:rPr lang="es-CO" sz="2800" b="1" i="1" baseline="-25000">
                            <a:solidFill>
                              <a:schemeClr val="tx1"/>
                            </a:solidFill>
                            <a:latin typeface="Cambria Math"/>
                          </a:rPr>
                          <m:t>𝑷</m:t>
                        </m:r>
                      </m:e>
                      <m:sub>
                        <m:r>
                          <a:rPr lang="es-CO" sz="2800" b="1" i="1" baseline="-25000">
                            <a:solidFill>
                              <a:schemeClr val="tx1"/>
                            </a:solidFill>
                            <a:latin typeface="Cambria Math"/>
                          </a:rPr>
                          <m:t>𝟏</m:t>
                        </m:r>
                        <m:r>
                          <a:rPr lang="es-CO" sz="2800" b="1" i="1" baseline="-25000">
                            <a:solidFill>
                              <a:schemeClr val="tx1"/>
                            </a:solidFill>
                            <a:latin typeface="Cambria Math"/>
                          </a:rPr>
                          <m:t> </m:t>
                        </m:r>
                      </m:sub>
                    </m:sSub>
                    <m:sSub>
                      <m:sSubPr>
                        <m:ctrlPr>
                          <a:rPr lang="es-CO" sz="2800" i="1" baseline="-25000">
                            <a:solidFill>
                              <a:schemeClr val="tx1"/>
                            </a:solidFill>
                            <a:latin typeface="Cambria Math"/>
                          </a:rPr>
                        </m:ctrlPr>
                      </m:sSubPr>
                      <m:e>
                        <m:r>
                          <a:rPr lang="es-CO" sz="2800" b="1" i="1" baseline="-25000">
                            <a:solidFill>
                              <a:schemeClr val="tx1"/>
                            </a:solidFill>
                            <a:latin typeface="Cambria Math"/>
                          </a:rPr>
                          <m:t>𝑸</m:t>
                        </m:r>
                      </m:e>
                      <m:sub>
                        <m:r>
                          <a:rPr lang="es-CO" sz="2800" b="1" i="1" baseline="-25000">
                            <a:solidFill>
                              <a:schemeClr val="tx1"/>
                            </a:solidFill>
                            <a:latin typeface="Cambria Math"/>
                          </a:rPr>
                          <m:t>𝟏</m:t>
                        </m:r>
                      </m:sub>
                    </m:sSub>
                  </m:oMath>
                </a14:m>
                <a:r>
                  <a:rPr lang="es-CO" sz="2000" b="0" dirty="0" smtClean="0">
                    <a:solidFill>
                      <a:schemeClr val="tx1"/>
                    </a:solidFill>
                    <a:latin typeface="Arial" pitchFamily="34" charset="0"/>
                    <a:cs typeface="Arial" pitchFamily="34" charset="0"/>
                  </a:rPr>
                  <a:t>  y </a:t>
                </a:r>
                <a14:m>
                  <m:oMath xmlns:m="http://schemas.openxmlformats.org/officeDocument/2006/math">
                    <m:r>
                      <a:rPr lang="es-CO" sz="2800" b="1" i="1" baseline="-25000" smtClean="0">
                        <a:solidFill>
                          <a:schemeClr val="tx1"/>
                        </a:solidFill>
                        <a:latin typeface="Cambria Math"/>
                      </a:rPr>
                      <m:t>𝝈</m:t>
                    </m:r>
                    <m:sSub>
                      <m:sSubPr>
                        <m:ctrlPr>
                          <a:rPr lang="es-CO" sz="2800" i="1" baseline="-25000">
                            <a:solidFill>
                              <a:schemeClr val="tx1"/>
                            </a:solidFill>
                            <a:latin typeface="Cambria Math"/>
                          </a:rPr>
                        </m:ctrlPr>
                      </m:sSubPr>
                      <m:e>
                        <m:r>
                          <a:rPr lang="es-CO" sz="2800" b="1" i="1" baseline="-25000">
                            <a:solidFill>
                              <a:schemeClr val="tx1"/>
                            </a:solidFill>
                            <a:latin typeface="Cambria Math"/>
                          </a:rPr>
                          <m:t>𝒑</m:t>
                        </m:r>
                      </m:e>
                      <m:sub>
                        <m:r>
                          <a:rPr lang="es-CO" sz="2800" b="1" i="1" baseline="-25000">
                            <a:solidFill>
                              <a:schemeClr val="tx1"/>
                            </a:solidFill>
                            <a:latin typeface="Cambria Math"/>
                          </a:rPr>
                          <m:t>𝟐</m:t>
                        </m:r>
                      </m:sub>
                    </m:sSub>
                    <m:r>
                      <a:rPr lang="es-CO" sz="2800" b="1" i="1" baseline="-25000">
                        <a:solidFill>
                          <a:schemeClr val="tx1"/>
                        </a:solidFill>
                        <a:latin typeface="Cambria Math"/>
                      </a:rPr>
                      <m:t>=√</m:t>
                    </m:r>
                    <m:sSub>
                      <m:sSubPr>
                        <m:ctrlPr>
                          <a:rPr lang="es-CO" sz="2800" i="1" baseline="-25000">
                            <a:solidFill>
                              <a:schemeClr val="tx1"/>
                            </a:solidFill>
                            <a:latin typeface="Cambria Math"/>
                          </a:rPr>
                        </m:ctrlPr>
                      </m:sSubPr>
                      <m:e>
                        <m:r>
                          <a:rPr lang="es-CO" sz="2800" b="1" i="1" baseline="-25000">
                            <a:solidFill>
                              <a:schemeClr val="tx1"/>
                            </a:solidFill>
                            <a:latin typeface="Cambria Math"/>
                          </a:rPr>
                          <m:t>𝑷</m:t>
                        </m:r>
                      </m:e>
                      <m:sub>
                        <m:r>
                          <a:rPr lang="es-CO" sz="2800" b="1" i="1" baseline="-25000">
                            <a:solidFill>
                              <a:schemeClr val="tx1"/>
                            </a:solidFill>
                            <a:latin typeface="Cambria Math"/>
                          </a:rPr>
                          <m:t>𝟐</m:t>
                        </m:r>
                        <m:r>
                          <a:rPr lang="es-CO" sz="2800" b="1" i="1" baseline="-25000">
                            <a:solidFill>
                              <a:schemeClr val="tx1"/>
                            </a:solidFill>
                            <a:latin typeface="Cambria Math"/>
                          </a:rPr>
                          <m:t> </m:t>
                        </m:r>
                      </m:sub>
                    </m:sSub>
                    <m:sSub>
                      <m:sSubPr>
                        <m:ctrlPr>
                          <a:rPr lang="es-CO" sz="2800" i="1" baseline="-25000">
                            <a:solidFill>
                              <a:schemeClr val="tx1"/>
                            </a:solidFill>
                            <a:latin typeface="Cambria Math"/>
                          </a:rPr>
                        </m:ctrlPr>
                      </m:sSubPr>
                      <m:e>
                        <m:r>
                          <a:rPr lang="es-CO" sz="2800" b="1" i="1" baseline="-25000">
                            <a:solidFill>
                              <a:schemeClr val="tx1"/>
                            </a:solidFill>
                            <a:latin typeface="Cambria Math"/>
                          </a:rPr>
                          <m:t>𝑸</m:t>
                        </m:r>
                      </m:e>
                      <m:sub>
                        <m:r>
                          <a:rPr lang="es-CO" sz="2800" b="1" i="1" baseline="-25000">
                            <a:solidFill>
                              <a:schemeClr val="tx1"/>
                            </a:solidFill>
                            <a:latin typeface="Cambria Math"/>
                          </a:rPr>
                          <m:t>𝟐</m:t>
                        </m:r>
                      </m:sub>
                    </m:sSub>
                  </m:oMath>
                </a14:m>
                <a:r>
                  <a:rPr lang="es-CO" sz="2800" baseline="-25000" dirty="0">
                    <a:solidFill>
                      <a:schemeClr val="tx1"/>
                    </a:solidFill>
                  </a:rPr>
                  <a:t/>
                </a:r>
                <a:br>
                  <a:rPr lang="es-CO" sz="2800" baseline="-25000" dirty="0">
                    <a:solidFill>
                      <a:schemeClr val="tx1"/>
                    </a:solidFill>
                  </a:rPr>
                </a:br>
                <a:endParaRPr lang="es-CO" sz="2000" b="0" dirty="0" smtClean="0">
                  <a:solidFill>
                    <a:schemeClr val="tx1"/>
                  </a:solidFill>
                  <a:latin typeface="Arial" pitchFamily="34" charset="0"/>
                  <a:cs typeface="Arial" pitchFamily="34" charset="0"/>
                </a:endParaRPr>
              </a:p>
              <a:p>
                <a:pPr algn="just"/>
                <a:r>
                  <a:rPr lang="es-CO" sz="2000" b="0" dirty="0" smtClean="0">
                    <a:solidFill>
                      <a:schemeClr val="tx1"/>
                    </a:solidFill>
                    <a:latin typeface="Arial" pitchFamily="34" charset="0"/>
                    <a:cs typeface="Arial" pitchFamily="34" charset="0"/>
                  </a:rPr>
                  <a:t>	El error estándar de las diferencias entre las dos media proporcionales estará dado por: </a:t>
                </a:r>
              </a:p>
              <a:p>
                <a:pPr algn="just"/>
                <a14:m>
                  <m:oMath xmlns:m="http://schemas.openxmlformats.org/officeDocument/2006/math">
                    <m:sSub>
                      <m:sSubPr>
                        <m:ctrlPr>
                          <a:rPr lang="es-CO" sz="2000" i="1" baseline="-25000" smtClean="0">
                            <a:solidFill>
                              <a:schemeClr val="tx1"/>
                            </a:solidFill>
                            <a:latin typeface="Cambria Math"/>
                          </a:rPr>
                        </m:ctrlPr>
                      </m:sSubPr>
                      <m:e>
                        <m:r>
                          <a:rPr lang="es-CO" sz="2000" b="1" i="1" baseline="-25000">
                            <a:solidFill>
                              <a:schemeClr val="tx1"/>
                            </a:solidFill>
                            <a:latin typeface="Cambria Math"/>
                          </a:rPr>
                          <m:t>𝝈</m:t>
                        </m:r>
                      </m:e>
                      <m:sub>
                        <m:r>
                          <a:rPr lang="en-US" sz="2000" b="1" i="1" baseline="-25000">
                            <a:solidFill>
                              <a:schemeClr val="tx1"/>
                            </a:solidFill>
                            <a:latin typeface="Cambria Math"/>
                          </a:rPr>
                          <m:t>𝑷</m:t>
                        </m:r>
                        <m:r>
                          <a:rPr lang="en-US" sz="2000" b="1" i="1" baseline="-25000">
                            <a:solidFill>
                              <a:schemeClr val="tx1"/>
                            </a:solidFill>
                            <a:latin typeface="Cambria Math"/>
                          </a:rPr>
                          <m:t>𝟏</m:t>
                        </m:r>
                        <m:r>
                          <a:rPr lang="en-US" sz="2000" b="1" i="1" baseline="-25000">
                            <a:solidFill>
                              <a:schemeClr val="tx1"/>
                            </a:solidFill>
                            <a:latin typeface="Cambria Math"/>
                          </a:rPr>
                          <m:t>−</m:t>
                        </m:r>
                        <m:r>
                          <a:rPr lang="en-US" sz="2000" b="1" i="1" baseline="-25000">
                            <a:solidFill>
                              <a:schemeClr val="tx1"/>
                            </a:solidFill>
                            <a:latin typeface="Cambria Math"/>
                          </a:rPr>
                          <m:t>𝑷</m:t>
                        </m:r>
                        <m:r>
                          <a:rPr lang="en-US" sz="2000" b="1" i="1" baseline="-25000">
                            <a:solidFill>
                              <a:schemeClr val="tx1"/>
                            </a:solidFill>
                            <a:latin typeface="Cambria Math"/>
                          </a:rPr>
                          <m:t>𝟐</m:t>
                        </m:r>
                        <m:r>
                          <a:rPr lang="en-US" sz="2000" b="1" i="1" baseline="-25000">
                            <a:solidFill>
                              <a:schemeClr val="tx1"/>
                            </a:solidFill>
                            <a:latin typeface="Cambria Math"/>
                          </a:rPr>
                          <m:t>=</m:t>
                        </m:r>
                      </m:sub>
                    </m:sSub>
                    <m:rad>
                      <m:radPr>
                        <m:degHide m:val="on"/>
                        <m:ctrlPr>
                          <a:rPr lang="es-CO" sz="2000" i="1">
                            <a:solidFill>
                              <a:schemeClr val="tx1"/>
                            </a:solidFill>
                            <a:latin typeface="Cambria Math"/>
                          </a:rPr>
                        </m:ctrlPr>
                      </m:radPr>
                      <m:deg/>
                      <m:e>
                        <m:f>
                          <m:fPr>
                            <m:ctrlPr>
                              <a:rPr lang="es-CO" sz="2000" i="1">
                                <a:solidFill>
                                  <a:schemeClr val="tx1"/>
                                </a:solidFill>
                                <a:latin typeface="Cambria Math"/>
                              </a:rPr>
                            </m:ctrlPr>
                          </m:fPr>
                          <m:num>
                            <m:sSubSup>
                              <m:sSubSupPr>
                                <m:ctrlPr>
                                  <a:rPr lang="es-CO" sz="2000" i="1">
                                    <a:solidFill>
                                      <a:schemeClr val="tx1"/>
                                    </a:solidFill>
                                    <a:latin typeface="Cambria Math"/>
                                  </a:rPr>
                                </m:ctrlPr>
                              </m:sSubSupPr>
                              <m:e>
                                <m:r>
                                  <a:rPr lang="es-CO" sz="2000" b="1" i="1">
                                    <a:solidFill>
                                      <a:schemeClr val="tx1"/>
                                    </a:solidFill>
                                    <a:latin typeface="Cambria Math"/>
                                  </a:rPr>
                                  <m:t>𝑷</m:t>
                                </m:r>
                              </m:e>
                              <m:sub>
                                <m:r>
                                  <a:rPr lang="en-US" sz="2000" b="1" i="1">
                                    <a:solidFill>
                                      <a:schemeClr val="tx1"/>
                                    </a:solidFill>
                                    <a:latin typeface="Cambria Math"/>
                                  </a:rPr>
                                  <m:t>𝟏</m:t>
                                </m:r>
                              </m:sub>
                              <m:sup/>
                            </m:sSubSup>
                            <m:sSubSup>
                              <m:sSubSupPr>
                                <m:ctrlPr>
                                  <a:rPr lang="es-CO" sz="2000" i="1">
                                    <a:solidFill>
                                      <a:schemeClr val="tx1"/>
                                    </a:solidFill>
                                    <a:latin typeface="Cambria Math"/>
                                  </a:rPr>
                                </m:ctrlPr>
                              </m:sSubSupPr>
                              <m:e>
                                <m:r>
                                  <a:rPr lang="es-CO" sz="2000" b="1" i="1">
                                    <a:solidFill>
                                      <a:schemeClr val="tx1"/>
                                    </a:solidFill>
                                    <a:latin typeface="Cambria Math"/>
                                  </a:rPr>
                                  <m:t>𝑸</m:t>
                                </m:r>
                              </m:e>
                              <m:sub>
                                <m:r>
                                  <a:rPr lang="en-US" sz="2000" b="1" i="1">
                                    <a:solidFill>
                                      <a:schemeClr val="tx1"/>
                                    </a:solidFill>
                                    <a:latin typeface="Cambria Math"/>
                                  </a:rPr>
                                  <m:t>𝟏</m:t>
                                </m:r>
                              </m:sub>
                              <m:sup/>
                            </m:sSubSup>
                          </m:num>
                          <m:den>
                            <m:sSub>
                              <m:sSubPr>
                                <m:ctrlPr>
                                  <a:rPr lang="es-CO" sz="2000" i="1">
                                    <a:solidFill>
                                      <a:schemeClr val="tx1"/>
                                    </a:solidFill>
                                    <a:latin typeface="Cambria Math"/>
                                  </a:rPr>
                                </m:ctrlPr>
                              </m:sSubPr>
                              <m:e>
                                <m:r>
                                  <a:rPr lang="es-CO" sz="2000" b="1" i="1">
                                    <a:solidFill>
                                      <a:schemeClr val="tx1"/>
                                    </a:solidFill>
                                    <a:latin typeface="Cambria Math"/>
                                  </a:rPr>
                                  <m:t>𝒏</m:t>
                                </m:r>
                              </m:e>
                              <m:sub>
                                <m:r>
                                  <a:rPr lang="en-US" sz="2000" b="1" i="1">
                                    <a:solidFill>
                                      <a:schemeClr val="tx1"/>
                                    </a:solidFill>
                                    <a:latin typeface="Cambria Math"/>
                                  </a:rPr>
                                  <m:t>𝟏</m:t>
                                </m:r>
                              </m:sub>
                            </m:sSub>
                          </m:den>
                        </m:f>
                        <m:r>
                          <a:rPr lang="en-US" sz="2000" b="1" i="1">
                            <a:solidFill>
                              <a:schemeClr val="tx1"/>
                            </a:solidFill>
                            <a:latin typeface="Cambria Math"/>
                          </a:rPr>
                          <m:t>+</m:t>
                        </m:r>
                        <m:f>
                          <m:fPr>
                            <m:ctrlPr>
                              <a:rPr lang="es-CO" sz="2000" i="1">
                                <a:solidFill>
                                  <a:schemeClr val="tx1"/>
                                </a:solidFill>
                                <a:latin typeface="Cambria Math"/>
                              </a:rPr>
                            </m:ctrlPr>
                          </m:fPr>
                          <m:num>
                            <m:sSubSup>
                              <m:sSubSupPr>
                                <m:ctrlPr>
                                  <a:rPr lang="es-CO" sz="2000" i="1">
                                    <a:solidFill>
                                      <a:schemeClr val="tx1"/>
                                    </a:solidFill>
                                    <a:latin typeface="Cambria Math"/>
                                  </a:rPr>
                                </m:ctrlPr>
                              </m:sSubSupPr>
                              <m:e>
                                <m:r>
                                  <a:rPr lang="es-CO" sz="2000" b="1" i="1">
                                    <a:solidFill>
                                      <a:schemeClr val="tx1"/>
                                    </a:solidFill>
                                    <a:latin typeface="Cambria Math"/>
                                  </a:rPr>
                                  <m:t>𝑷</m:t>
                                </m:r>
                              </m:e>
                              <m:sub>
                                <m:r>
                                  <a:rPr lang="en-US" sz="2000" b="1" i="1">
                                    <a:solidFill>
                                      <a:schemeClr val="tx1"/>
                                    </a:solidFill>
                                    <a:latin typeface="Cambria Math"/>
                                  </a:rPr>
                                  <m:t>𝟐</m:t>
                                </m:r>
                              </m:sub>
                              <m:sup/>
                            </m:sSubSup>
                            <m:sSubSup>
                              <m:sSubSupPr>
                                <m:ctrlPr>
                                  <a:rPr lang="es-CO" sz="2000" i="1">
                                    <a:solidFill>
                                      <a:schemeClr val="tx1"/>
                                    </a:solidFill>
                                    <a:latin typeface="Cambria Math"/>
                                  </a:rPr>
                                </m:ctrlPr>
                              </m:sSubSupPr>
                              <m:e>
                                <m:r>
                                  <a:rPr lang="es-CO" sz="2000" b="1" i="1">
                                    <a:solidFill>
                                      <a:schemeClr val="tx1"/>
                                    </a:solidFill>
                                    <a:latin typeface="Cambria Math"/>
                                  </a:rPr>
                                  <m:t>𝑸</m:t>
                                </m:r>
                              </m:e>
                              <m:sub>
                                <m:r>
                                  <a:rPr lang="en-US" sz="2000" b="1" i="1">
                                    <a:solidFill>
                                      <a:schemeClr val="tx1"/>
                                    </a:solidFill>
                                    <a:latin typeface="Cambria Math"/>
                                  </a:rPr>
                                  <m:t>𝟐</m:t>
                                </m:r>
                              </m:sub>
                              <m:sup/>
                            </m:sSubSup>
                          </m:num>
                          <m:den>
                            <m:sSub>
                              <m:sSubPr>
                                <m:ctrlPr>
                                  <a:rPr lang="es-CO" sz="2000" i="1">
                                    <a:solidFill>
                                      <a:schemeClr val="tx1"/>
                                    </a:solidFill>
                                    <a:latin typeface="Cambria Math"/>
                                  </a:rPr>
                                </m:ctrlPr>
                              </m:sSubPr>
                              <m:e>
                                <m:r>
                                  <a:rPr lang="es-CO" sz="2000" b="1" i="1">
                                    <a:solidFill>
                                      <a:schemeClr val="tx1"/>
                                    </a:solidFill>
                                    <a:latin typeface="Cambria Math"/>
                                  </a:rPr>
                                  <m:t>𝒏</m:t>
                                </m:r>
                              </m:e>
                              <m:sub>
                                <m:r>
                                  <a:rPr lang="en-US" sz="2000" b="1" i="1">
                                    <a:solidFill>
                                      <a:schemeClr val="tx1"/>
                                    </a:solidFill>
                                    <a:latin typeface="Cambria Math"/>
                                  </a:rPr>
                                  <m:t>𝟐</m:t>
                                </m:r>
                              </m:sub>
                            </m:sSub>
                          </m:den>
                        </m:f>
                      </m:e>
                    </m:rad>
                  </m:oMath>
                </a14:m>
                <a:r>
                  <a:rPr lang="es-CO" sz="2000" b="0" dirty="0" smtClean="0">
                    <a:solidFill>
                      <a:schemeClr val="tx1"/>
                    </a:solidFill>
                    <a:latin typeface="Arial" pitchFamily="34" charset="0"/>
                    <a:cs typeface="Arial" pitchFamily="34" charset="0"/>
                  </a:rPr>
                  <a:t>Cuando son parámetros o valores poblacionales.</a:t>
                </a:r>
                <a:endParaRPr lang="es-CO" sz="2000" b="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39552" y="1916832"/>
                <a:ext cx="8424936" cy="4680520"/>
              </a:xfrm>
              <a:blipFill rotWithShape="1">
                <a:blip r:embed="rId2"/>
                <a:stretch>
                  <a:fillRect/>
                </a:stretch>
              </a:blipFill>
            </p:spPr>
            <p:txBody>
              <a:bodyPr/>
              <a:lstStyle/>
              <a:p>
                <a:r>
                  <a:rPr lang="es-CO">
                    <a:noFill/>
                  </a:rPr>
                  <a:t> </a:t>
                </a:r>
              </a:p>
            </p:txBody>
          </p:sp>
        </mc:Fallback>
      </mc:AlternateContent>
      <p:sp>
        <p:nvSpPr>
          <p:cNvPr id="6" name="1 Título"/>
          <p:cNvSpPr txBox="1">
            <a:spLocks/>
          </p:cNvSpPr>
          <p:nvPr/>
        </p:nvSpPr>
        <p:spPr>
          <a:xfrm>
            <a:off x="975360" y="332656"/>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CO" dirty="0">
              <a:latin typeface="Cooper Black" pitchFamily="18" charset="0"/>
            </a:endParaRPr>
          </a:p>
        </p:txBody>
      </p:sp>
      <p:sp>
        <p:nvSpPr>
          <p:cNvPr id="2" name="1 CuadroTexto"/>
          <p:cNvSpPr txBox="1"/>
          <p:nvPr/>
        </p:nvSpPr>
        <p:spPr>
          <a:xfrm>
            <a:off x="1115616" y="476672"/>
            <a:ext cx="7380684" cy="1200329"/>
          </a:xfrm>
          <a:prstGeom prst="rect">
            <a:avLst/>
          </a:prstGeom>
          <a:noFill/>
        </p:spPr>
        <p:txBody>
          <a:bodyPr wrap="square" rtlCol="0">
            <a:spAutoFit/>
          </a:bodyPr>
          <a:lstStyle/>
          <a:p>
            <a:pPr algn="ctr"/>
            <a:r>
              <a:rPr lang="es-MX" sz="2400" dirty="0">
                <a:latin typeface="Cooper Black" pitchFamily="18" charset="0"/>
              </a:rPr>
              <a:t>DISTRIBUCIONES DE DIFERENCIAS ENTRE DOS MEDIAS PROPORCIONALES </a:t>
            </a:r>
            <a:endParaRPr lang="es-CO" sz="2400" dirty="0">
              <a:latin typeface="Cooper Black" pitchFamily="18" charset="0"/>
            </a:endParaRPr>
          </a:p>
          <a:p>
            <a:pPr algn="ctr"/>
            <a:endParaRPr lang="es-CO" sz="2400" dirty="0">
              <a:latin typeface="Cooper Black" pitchFamily="18" charset="0"/>
            </a:endParaRPr>
          </a:p>
        </p:txBody>
      </p:sp>
    </p:spTree>
    <p:extLst>
      <p:ext uri="{BB962C8B-B14F-4D97-AF65-F5344CB8AC3E}">
        <p14:creationId xmlns:p14="http://schemas.microsoft.com/office/powerpoint/2010/main" val="422307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79512" y="1217303"/>
                <a:ext cx="3749040" cy="1275593"/>
              </a:xfrm>
              <a:solidFill>
                <a:schemeClr val="accent3"/>
              </a:solidFill>
            </p:spPr>
            <p:style>
              <a:lnRef idx="3">
                <a:schemeClr val="lt1"/>
              </a:lnRef>
              <a:fillRef idx="1">
                <a:schemeClr val="accent2"/>
              </a:fillRef>
              <a:effectRef idx="1">
                <a:schemeClr val="accent2"/>
              </a:effectRef>
              <a:fontRef idx="minor">
                <a:schemeClr val="lt1"/>
              </a:fontRef>
            </p:style>
            <p:txBody>
              <a:bodyPr>
                <a:noAutofit/>
              </a:bodyPr>
              <a:lstStyle/>
              <a:p>
                <a:pPr algn="ctr"/>
                <a14:m>
                  <m:oMath xmlns:m="http://schemas.openxmlformats.org/officeDocument/2006/math">
                    <m:sSub>
                      <m:sSubPr>
                        <m:ctrlPr>
                          <a:rPr lang="es-CO" sz="2800" b="0" i="1" baseline="-25000">
                            <a:solidFill>
                              <a:schemeClr val="tx1"/>
                            </a:solidFill>
                            <a:latin typeface="Cambria Math"/>
                          </a:rPr>
                        </m:ctrlPr>
                      </m:sSubPr>
                      <m:e>
                        <m:r>
                          <a:rPr lang="es-CO" sz="2800" b="0" i="1" baseline="-25000">
                            <a:solidFill>
                              <a:schemeClr val="tx1"/>
                            </a:solidFill>
                            <a:latin typeface="Cambria Math"/>
                          </a:rPr>
                          <m:t>𝜎</m:t>
                        </m:r>
                      </m:e>
                      <m:sub>
                        <m:r>
                          <a:rPr lang="en-US" sz="2800" b="0" i="1" baseline="-25000">
                            <a:solidFill>
                              <a:schemeClr val="tx1"/>
                            </a:solidFill>
                            <a:latin typeface="Cambria Math"/>
                          </a:rPr>
                          <m:t>𝑃</m:t>
                        </m:r>
                        <m:r>
                          <a:rPr lang="en-US" sz="2800" b="0" i="1" baseline="-25000">
                            <a:solidFill>
                              <a:schemeClr val="tx1"/>
                            </a:solidFill>
                            <a:latin typeface="Cambria Math"/>
                          </a:rPr>
                          <m:t>1−</m:t>
                        </m:r>
                        <m:r>
                          <a:rPr lang="en-US" sz="2800" b="0" i="1" baseline="-25000">
                            <a:solidFill>
                              <a:schemeClr val="tx1"/>
                            </a:solidFill>
                            <a:latin typeface="Cambria Math"/>
                          </a:rPr>
                          <m:t>𝑃</m:t>
                        </m:r>
                        <m:r>
                          <a:rPr lang="en-US" sz="2800" b="0" i="1" baseline="-25000">
                            <a:solidFill>
                              <a:schemeClr val="tx1"/>
                            </a:solidFill>
                            <a:latin typeface="Cambria Math"/>
                          </a:rPr>
                          <m:t>2=</m:t>
                        </m:r>
                      </m:sub>
                    </m:sSub>
                    <m:rad>
                      <m:radPr>
                        <m:degHide m:val="on"/>
                        <m:ctrlPr>
                          <a:rPr lang="es-CO" sz="2800" b="0" i="1">
                            <a:solidFill>
                              <a:schemeClr val="tx1"/>
                            </a:solidFill>
                            <a:latin typeface="Cambria Math"/>
                          </a:rPr>
                        </m:ctrlPr>
                      </m:radPr>
                      <m:deg/>
                      <m:e>
                        <m:f>
                          <m:fPr>
                            <m:ctrlPr>
                              <a:rPr lang="es-CO" sz="2800" b="0" i="1">
                                <a:solidFill>
                                  <a:schemeClr val="tx1"/>
                                </a:solidFill>
                                <a:latin typeface="Cambria Math"/>
                              </a:rPr>
                            </m:ctrlPr>
                          </m:fPr>
                          <m:num>
                            <m:sSubSup>
                              <m:sSubSupPr>
                                <m:ctrlPr>
                                  <a:rPr lang="es-CO" sz="2800" b="0" i="1">
                                    <a:solidFill>
                                      <a:schemeClr val="tx1"/>
                                    </a:solidFill>
                                    <a:latin typeface="Cambria Math"/>
                                  </a:rPr>
                                </m:ctrlPr>
                              </m:sSubSupPr>
                              <m:e>
                                <m:r>
                                  <a:rPr lang="es-CO" sz="2800" b="0" i="1">
                                    <a:solidFill>
                                      <a:schemeClr val="tx1"/>
                                    </a:solidFill>
                                    <a:latin typeface="Cambria Math"/>
                                  </a:rPr>
                                  <m:t>𝑃</m:t>
                                </m:r>
                              </m:e>
                              <m:sub>
                                <m:r>
                                  <a:rPr lang="en-US" sz="2800" b="0" i="1">
                                    <a:solidFill>
                                      <a:schemeClr val="tx1"/>
                                    </a:solidFill>
                                    <a:latin typeface="Cambria Math"/>
                                  </a:rPr>
                                  <m:t>1</m:t>
                                </m:r>
                              </m:sub>
                              <m:sup/>
                            </m:sSubSup>
                            <m:sSubSup>
                              <m:sSubSupPr>
                                <m:ctrlPr>
                                  <a:rPr lang="es-CO" sz="2800" b="0" i="1">
                                    <a:solidFill>
                                      <a:schemeClr val="tx1"/>
                                    </a:solidFill>
                                    <a:latin typeface="Cambria Math"/>
                                  </a:rPr>
                                </m:ctrlPr>
                              </m:sSubSupPr>
                              <m:e>
                                <m:r>
                                  <a:rPr lang="es-CO" sz="2800" b="0" i="1">
                                    <a:solidFill>
                                      <a:schemeClr val="tx1"/>
                                    </a:solidFill>
                                    <a:latin typeface="Cambria Math"/>
                                  </a:rPr>
                                  <m:t>𝑞</m:t>
                                </m:r>
                              </m:e>
                              <m:sub>
                                <m:r>
                                  <a:rPr lang="en-US" sz="2800" b="0" i="1">
                                    <a:solidFill>
                                      <a:schemeClr val="tx1"/>
                                    </a:solidFill>
                                    <a:latin typeface="Cambria Math"/>
                                  </a:rPr>
                                  <m:t>1</m:t>
                                </m:r>
                              </m:sub>
                              <m:sup/>
                            </m:sSubSup>
                          </m:num>
                          <m:den>
                            <m:sSub>
                              <m:sSubPr>
                                <m:ctrlPr>
                                  <a:rPr lang="es-CO" sz="2800" b="0" i="1">
                                    <a:solidFill>
                                      <a:schemeClr val="tx1"/>
                                    </a:solidFill>
                                    <a:latin typeface="Cambria Math"/>
                                  </a:rPr>
                                </m:ctrlPr>
                              </m:sSubPr>
                              <m:e>
                                <m:r>
                                  <a:rPr lang="es-CO" sz="2800" b="0" i="1">
                                    <a:solidFill>
                                      <a:schemeClr val="tx1"/>
                                    </a:solidFill>
                                    <a:latin typeface="Cambria Math"/>
                                  </a:rPr>
                                  <m:t>𝑛</m:t>
                                </m:r>
                              </m:e>
                              <m:sub>
                                <m:r>
                                  <a:rPr lang="en-US" sz="2800" b="0" i="1">
                                    <a:solidFill>
                                      <a:schemeClr val="tx1"/>
                                    </a:solidFill>
                                    <a:latin typeface="Cambria Math"/>
                                  </a:rPr>
                                  <m:t>1</m:t>
                                </m:r>
                              </m:sub>
                            </m:sSub>
                          </m:den>
                        </m:f>
                        <m:r>
                          <a:rPr lang="en-US" sz="2800" b="0" i="1">
                            <a:solidFill>
                              <a:schemeClr val="tx1"/>
                            </a:solidFill>
                            <a:latin typeface="Cambria Math"/>
                          </a:rPr>
                          <m:t>+</m:t>
                        </m:r>
                        <m:f>
                          <m:fPr>
                            <m:ctrlPr>
                              <a:rPr lang="es-CO" sz="2800" b="0" i="1">
                                <a:solidFill>
                                  <a:schemeClr val="tx1"/>
                                </a:solidFill>
                                <a:latin typeface="Cambria Math"/>
                              </a:rPr>
                            </m:ctrlPr>
                          </m:fPr>
                          <m:num>
                            <m:sSubSup>
                              <m:sSubSupPr>
                                <m:ctrlPr>
                                  <a:rPr lang="es-CO" sz="2800" b="0" i="1">
                                    <a:solidFill>
                                      <a:schemeClr val="tx1"/>
                                    </a:solidFill>
                                    <a:latin typeface="Cambria Math"/>
                                  </a:rPr>
                                </m:ctrlPr>
                              </m:sSubSupPr>
                              <m:e>
                                <m:r>
                                  <a:rPr lang="es-CO" sz="2800" b="0" i="1">
                                    <a:solidFill>
                                      <a:schemeClr val="tx1"/>
                                    </a:solidFill>
                                    <a:latin typeface="Cambria Math"/>
                                  </a:rPr>
                                  <m:t>𝑃</m:t>
                                </m:r>
                              </m:e>
                              <m:sub>
                                <m:r>
                                  <a:rPr lang="en-US" sz="2800" b="0" i="1">
                                    <a:solidFill>
                                      <a:schemeClr val="tx1"/>
                                    </a:solidFill>
                                    <a:latin typeface="Cambria Math"/>
                                  </a:rPr>
                                  <m:t>2</m:t>
                                </m:r>
                              </m:sub>
                              <m:sup/>
                            </m:sSubSup>
                            <m:sSubSup>
                              <m:sSubSupPr>
                                <m:ctrlPr>
                                  <a:rPr lang="es-CO" sz="2800" b="0" i="1">
                                    <a:solidFill>
                                      <a:schemeClr val="tx1"/>
                                    </a:solidFill>
                                    <a:latin typeface="Cambria Math"/>
                                  </a:rPr>
                                </m:ctrlPr>
                              </m:sSubSupPr>
                              <m:e>
                                <m:r>
                                  <a:rPr lang="es-CO" sz="2800" b="0" i="1">
                                    <a:solidFill>
                                      <a:schemeClr val="tx1"/>
                                    </a:solidFill>
                                    <a:latin typeface="Cambria Math"/>
                                  </a:rPr>
                                  <m:t>𝑞</m:t>
                                </m:r>
                              </m:e>
                              <m:sub>
                                <m:r>
                                  <a:rPr lang="en-US" sz="2800" b="0" i="1">
                                    <a:solidFill>
                                      <a:schemeClr val="tx1"/>
                                    </a:solidFill>
                                    <a:latin typeface="Cambria Math"/>
                                  </a:rPr>
                                  <m:t>2</m:t>
                                </m:r>
                              </m:sub>
                              <m:sup/>
                            </m:sSubSup>
                          </m:num>
                          <m:den>
                            <m:sSub>
                              <m:sSubPr>
                                <m:ctrlPr>
                                  <a:rPr lang="es-CO" sz="2800" b="0" i="1">
                                    <a:solidFill>
                                      <a:schemeClr val="tx1"/>
                                    </a:solidFill>
                                    <a:latin typeface="Cambria Math"/>
                                  </a:rPr>
                                </m:ctrlPr>
                              </m:sSubPr>
                              <m:e>
                                <m:r>
                                  <a:rPr lang="es-CO" sz="2800" b="0" i="1">
                                    <a:solidFill>
                                      <a:schemeClr val="tx1"/>
                                    </a:solidFill>
                                    <a:latin typeface="Cambria Math"/>
                                  </a:rPr>
                                  <m:t>𝑛</m:t>
                                </m:r>
                              </m:e>
                              <m:sub>
                                <m:r>
                                  <a:rPr lang="en-US" sz="2800" b="0" i="1">
                                    <a:solidFill>
                                      <a:schemeClr val="tx1"/>
                                    </a:solidFill>
                                    <a:latin typeface="Cambria Math"/>
                                  </a:rPr>
                                  <m:t>2</m:t>
                                </m:r>
                              </m:sub>
                            </m:sSub>
                          </m:den>
                        </m:f>
                      </m:e>
                    </m:rad>
                  </m:oMath>
                </a14:m>
                <a:endParaRPr lang="es-CO" sz="2800" b="0" dirty="0">
                  <a:solidFill>
                    <a:schemeClr val="tx1"/>
                  </a:solidFill>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79512" y="1217303"/>
                <a:ext cx="3749040" cy="1275593"/>
              </a:xfrm>
              <a:blipFill rotWithShape="1">
                <a:blip r:embed="rId2"/>
                <a:stretch>
                  <a:fillRect/>
                </a:stretch>
              </a:blipFill>
            </p:spPr>
            <p:txBody>
              <a:bodyPr/>
              <a:lstStyle/>
              <a:p>
                <a:r>
                  <a:rPr lang="es-CO">
                    <a:noFill/>
                  </a:rPr>
                  <a:t> </a:t>
                </a:r>
              </a:p>
            </p:txBody>
          </p:sp>
        </mc:Fallback>
      </mc:AlternateContent>
      <p:sp>
        <p:nvSpPr>
          <p:cNvPr id="11" name="10 Flecha derecha"/>
          <p:cNvSpPr/>
          <p:nvPr/>
        </p:nvSpPr>
        <p:spPr>
          <a:xfrm rot="10800000">
            <a:off x="4139952" y="1700808"/>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0" name="19 Flecha derecha"/>
          <p:cNvSpPr/>
          <p:nvPr/>
        </p:nvSpPr>
        <p:spPr>
          <a:xfrm>
            <a:off x="3275856" y="3140968"/>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dirty="0"/>
          </a:p>
        </p:txBody>
      </p:sp>
      <p:sp>
        <p:nvSpPr>
          <p:cNvPr id="21" name="20 CuadroTexto"/>
          <p:cNvSpPr txBox="1"/>
          <p:nvPr/>
        </p:nvSpPr>
        <p:spPr>
          <a:xfrm>
            <a:off x="4788024" y="1333217"/>
            <a:ext cx="2664296" cy="1015663"/>
          </a:xfrm>
          <a:prstGeom prst="rect">
            <a:avLst/>
          </a:prstGeom>
          <a:noFill/>
        </p:spPr>
        <p:txBody>
          <a:bodyPr wrap="square" rtlCol="0">
            <a:spAutoFit/>
          </a:bodyPr>
          <a:lstStyle/>
          <a:p>
            <a:pPr algn="ctr"/>
            <a:r>
              <a:rPr lang="es-CO" sz="2000" dirty="0" smtClean="0">
                <a:latin typeface="Cooper Black" pitchFamily="18" charset="0"/>
              </a:rPr>
              <a:t>ERROR ESTANDAR SUPERIOR A 30</a:t>
            </a:r>
            <a:endParaRPr lang="es-CO" sz="2000" dirty="0">
              <a:latin typeface="Cooper Black" pitchFamily="18" charset="0"/>
            </a:endParaRPr>
          </a:p>
        </p:txBody>
      </p:sp>
      <p:sp>
        <p:nvSpPr>
          <p:cNvPr id="22" name="21 CuadroTexto"/>
          <p:cNvSpPr txBox="1"/>
          <p:nvPr/>
        </p:nvSpPr>
        <p:spPr>
          <a:xfrm>
            <a:off x="251520" y="3140968"/>
            <a:ext cx="2664296" cy="461665"/>
          </a:xfrm>
          <a:prstGeom prst="rect">
            <a:avLst/>
          </a:prstGeom>
          <a:noFill/>
        </p:spPr>
        <p:txBody>
          <a:bodyPr wrap="square" rtlCol="0">
            <a:spAutoFit/>
          </a:bodyPr>
          <a:lstStyle/>
          <a:p>
            <a:pPr algn="ctr"/>
            <a:r>
              <a:rPr lang="es-CO" sz="2400" dirty="0" smtClean="0">
                <a:latin typeface="Cooper Black" pitchFamily="18" charset="0"/>
              </a:rPr>
              <a:t>LA MEDIA</a:t>
            </a:r>
            <a:endParaRPr lang="es-CO" sz="2400" dirty="0">
              <a:latin typeface="Cooper Black" pitchFamily="18" charset="0"/>
            </a:endParaRPr>
          </a:p>
        </p:txBody>
      </p:sp>
      <p:sp>
        <p:nvSpPr>
          <p:cNvPr id="23" name="22 CuadroTexto"/>
          <p:cNvSpPr txBox="1"/>
          <p:nvPr/>
        </p:nvSpPr>
        <p:spPr>
          <a:xfrm>
            <a:off x="1187624" y="188640"/>
            <a:ext cx="7236668" cy="830997"/>
          </a:xfrm>
          <a:prstGeom prst="rect">
            <a:avLst/>
          </a:prstGeom>
          <a:noFill/>
        </p:spPr>
        <p:txBody>
          <a:bodyPr wrap="square" rtlCol="0">
            <a:spAutoFit/>
          </a:bodyPr>
          <a:lstStyle/>
          <a:p>
            <a:pPr algn="ctr"/>
            <a:r>
              <a:rPr lang="es-MX" sz="2400" dirty="0">
                <a:latin typeface="Cooper Black" pitchFamily="18" charset="0"/>
              </a:rPr>
              <a:t>DISTRIBUCIONES DE DIFERENCIAS ENTRE DOS MEDIAS PROPORCIONALES </a:t>
            </a:r>
            <a:endParaRPr lang="es-CO" sz="2400" dirty="0">
              <a:latin typeface="Cooper Black" pitchFamily="18" charset="0"/>
            </a:endParaRPr>
          </a:p>
        </p:txBody>
      </p:sp>
      <p:sp>
        <p:nvSpPr>
          <p:cNvPr id="4" name="3 CuadroTexto"/>
          <p:cNvSpPr txBox="1"/>
          <p:nvPr/>
        </p:nvSpPr>
        <p:spPr>
          <a:xfrm>
            <a:off x="5076056" y="3573016"/>
            <a:ext cx="1944216" cy="369332"/>
          </a:xfrm>
          <a:prstGeom prst="rect">
            <a:avLst/>
          </a:prstGeom>
          <a:noFill/>
        </p:spPr>
        <p:txBody>
          <a:bodyPr wrap="square" rtlCol="0">
            <a:spAutoFit/>
          </a:bodyPr>
          <a:lstStyle/>
          <a:p>
            <a:endParaRPr lang="es-CO" dirty="0"/>
          </a:p>
        </p:txBody>
      </p:sp>
      <p:sp>
        <p:nvSpPr>
          <p:cNvPr id="5" name="4 CuadroTexto"/>
          <p:cNvSpPr txBox="1"/>
          <p:nvPr/>
        </p:nvSpPr>
        <p:spPr>
          <a:xfrm>
            <a:off x="4554438" y="2492896"/>
            <a:ext cx="4266034"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CO" dirty="0" smtClean="0">
                <a:solidFill>
                  <a:schemeClr val="tx1"/>
                </a:solidFill>
              </a:rPr>
              <a:t>La media de la diferencia entre dos medias proporcionales se simboliza indistintamente por:  </a:t>
            </a:r>
          </a:p>
          <a:p>
            <a:endParaRPr lang="es-CO" dirty="0" smtClean="0">
              <a:solidFill>
                <a:schemeClr val="tx1"/>
              </a:solidFill>
            </a:endParaRPr>
          </a:p>
          <a:p>
            <a:endParaRPr lang="es-CO" dirty="0" smtClean="0">
              <a:solidFill>
                <a:schemeClr val="tx1"/>
              </a:solidFill>
            </a:endParaRPr>
          </a:p>
          <a:p>
            <a:endParaRPr lang="es-CO" dirty="0" smtClean="0">
              <a:solidFill>
                <a:schemeClr val="tx1"/>
              </a:solidFill>
            </a:endParaRPr>
          </a:p>
          <a:p>
            <a:endParaRPr lang="es-CO"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38" t="27146" r="38427" b="62600"/>
          <a:stretch/>
        </p:blipFill>
        <p:spPr bwMode="auto">
          <a:xfrm>
            <a:off x="4650039" y="3501008"/>
            <a:ext cx="4098425" cy="967436"/>
          </a:xfrm>
          <a:prstGeom prst="rect">
            <a:avLst/>
          </a:prstGeom>
          <a:solidFill>
            <a:srgbClr val="00FFCC"/>
          </a:solidFill>
          <a:ln>
            <a:solidFill>
              <a:schemeClr val="bg1"/>
            </a:solidFill>
          </a:ln>
          <a:effectLst/>
        </p:spPr>
      </p:pic>
      <p:sp>
        <p:nvSpPr>
          <p:cNvPr id="30" name="29 CuadroTexto"/>
          <p:cNvSpPr txBox="1"/>
          <p:nvPr/>
        </p:nvSpPr>
        <p:spPr>
          <a:xfrm>
            <a:off x="167432" y="4228053"/>
            <a:ext cx="4188544" cy="2585323"/>
          </a:xfrm>
          <a:prstGeom prst="rect">
            <a:avLst/>
          </a:prstGeom>
          <a:solidFill>
            <a:schemeClr val="accent3"/>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s-CO" dirty="0" smtClean="0">
                <a:solidFill>
                  <a:schemeClr val="tx1"/>
                </a:solidFill>
              </a:rPr>
              <a:t>Z, estará dada en la misma forma que fue presentada para diferencias entre 2 media muéstrales. </a:t>
            </a:r>
          </a:p>
          <a:p>
            <a:pPr algn="just"/>
            <a:endParaRPr lang="es-CO" dirty="0" smtClean="0">
              <a:solidFill>
                <a:schemeClr val="tx1"/>
              </a:solidFill>
            </a:endParaRPr>
          </a:p>
          <a:p>
            <a:endParaRPr lang="es-CO" dirty="0" smtClean="0">
              <a:solidFill>
                <a:schemeClr val="tx1"/>
              </a:solidFill>
            </a:endParaRPr>
          </a:p>
          <a:p>
            <a:endParaRPr lang="es-CO" dirty="0" smtClean="0">
              <a:solidFill>
                <a:schemeClr val="tx1"/>
              </a:solidFill>
            </a:endParaRPr>
          </a:p>
          <a:p>
            <a:endParaRPr lang="es-CO" dirty="0" smtClean="0">
              <a:solidFill>
                <a:schemeClr val="tx1"/>
              </a:solidFill>
            </a:endParaRPr>
          </a:p>
          <a:p>
            <a:endParaRPr lang="es-CO" dirty="0" smtClean="0">
              <a:solidFill>
                <a:schemeClr val="tx1"/>
              </a:solidFill>
            </a:endParaRPr>
          </a:p>
          <a:p>
            <a:endParaRPr lang="es-CO" dirty="0">
              <a:solidFill>
                <a:schemeClr val="tx1"/>
              </a:solidFill>
            </a:endParaRPr>
          </a:p>
        </p:txBody>
      </p:sp>
      <p:pic>
        <p:nvPicPr>
          <p:cNvPr id="28" name="27 Imagen"/>
          <p:cNvPicPr/>
          <p:nvPr/>
        </p:nvPicPr>
        <p:blipFill rotWithShape="1">
          <a:blip r:embed="rId4"/>
          <a:srcRect l="35684" t="22054" r="38317" b="56496"/>
          <a:stretch/>
        </p:blipFill>
        <p:spPr bwMode="auto">
          <a:xfrm>
            <a:off x="251520" y="5184576"/>
            <a:ext cx="3960440" cy="1556792"/>
          </a:xfrm>
          <a:prstGeom prst="rect">
            <a:avLst/>
          </a:prstGeom>
          <a:ln>
            <a:noFill/>
          </a:ln>
          <a:extLst>
            <a:ext uri="{53640926-AAD7-44D8-BBD7-CCE9431645EC}">
              <a14:shadowObscured xmlns:a14="http://schemas.microsoft.com/office/drawing/2010/main"/>
            </a:ext>
          </a:extLst>
        </p:spPr>
      </p:pic>
      <p:sp>
        <p:nvSpPr>
          <p:cNvPr id="31" name="30 Flecha derecha"/>
          <p:cNvSpPr/>
          <p:nvPr/>
        </p:nvSpPr>
        <p:spPr>
          <a:xfrm rot="10800000">
            <a:off x="4499993" y="5304690"/>
            <a:ext cx="432048" cy="432048"/>
          </a:xfrm>
          <a:prstGeom prst="rightArrow">
            <a:avLst/>
          </a:prstGeom>
          <a:solidFill>
            <a:srgbClr val="00206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32" name="31 CuadroTexto"/>
          <p:cNvSpPr txBox="1"/>
          <p:nvPr/>
        </p:nvSpPr>
        <p:spPr>
          <a:xfrm>
            <a:off x="5220072" y="5085184"/>
            <a:ext cx="2664296" cy="830997"/>
          </a:xfrm>
          <a:prstGeom prst="rect">
            <a:avLst/>
          </a:prstGeom>
          <a:noFill/>
        </p:spPr>
        <p:txBody>
          <a:bodyPr wrap="square" rtlCol="0">
            <a:spAutoFit/>
          </a:bodyPr>
          <a:lstStyle/>
          <a:p>
            <a:pPr algn="ctr"/>
            <a:r>
              <a:rPr lang="es-CO" sz="2400" dirty="0" smtClean="0">
                <a:latin typeface="Cooper Black" pitchFamily="18" charset="0"/>
              </a:rPr>
              <a:t>VARIANTE ESTADÍSTICA</a:t>
            </a:r>
            <a:endParaRPr lang="es-CO" sz="2400" dirty="0">
              <a:latin typeface="Cooper Black"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572" y="806036"/>
            <a:ext cx="1032892" cy="10328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8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83568" y="2196055"/>
                <a:ext cx="7520940" cy="3912548"/>
              </a:xfrm>
            </p:spPr>
            <p:txBody>
              <a:bodyPr>
                <a:normAutofit fontScale="70000" lnSpcReduction="20000"/>
              </a:bodyPr>
              <a:lstStyle/>
              <a:p>
                <a:pPr algn="just">
                  <a:buFont typeface="Wingdings" pitchFamily="2" charset="2"/>
                  <a:buChar char="v"/>
                </a:pPr>
                <a:r>
                  <a:rPr lang="es-CO" b="0" dirty="0" smtClean="0">
                    <a:latin typeface="Arial" pitchFamily="34" charset="0"/>
                    <a:cs typeface="Arial" pitchFamily="34" charset="0"/>
                  </a:rPr>
                  <a:t>Ciertas encuestas a televidentes, revelan que el 25% de los hombres  y 33% de las mujeres de clase media ven la telenovela de la 11 y ½ de la mañana. ¿cuál es la probabilidad que en dos muestras aleatorias  de 150 hombres y 100 mujeres respectivamente, perteneciente a dicho estrato social, se encuentre la proporción de hombre que han visto el programa sea igual o mayor que la proporción de mujeres?.</a:t>
                </a:r>
              </a:p>
              <a:p>
                <a:pPr algn="just">
                  <a:buFont typeface="Wingdings" pitchFamily="2" charset="2"/>
                  <a:buChar char="v"/>
                </a:pPr>
                <a:endParaRPr lang="es-CO" b="0" dirty="0">
                  <a:latin typeface="Arial" pitchFamily="34" charset="0"/>
                  <a:cs typeface="Arial" pitchFamily="34" charset="0"/>
                </a:endParaRPr>
              </a:p>
              <a:p>
                <a:pPr marL="0" indent="0" algn="just"/>
                <a14:m>
                  <m:oMath xmlns:m="http://schemas.openxmlformats.org/officeDocument/2006/math">
                    <m:sSub>
                      <m:sSubPr>
                        <m:ctrlPr>
                          <a:rPr lang="es-CO" b="0" i="1" smtClean="0">
                            <a:latin typeface="Cambria Math"/>
                          </a:rPr>
                        </m:ctrlPr>
                      </m:sSubPr>
                      <m:e>
                        <m:r>
                          <a:rPr lang="es-CO" b="0" i="1" smtClean="0">
                            <a:latin typeface="Cambria Math"/>
                          </a:rPr>
                          <m:t>𝑃</m:t>
                        </m:r>
                      </m:e>
                      <m:sub>
                        <m:r>
                          <a:rPr lang="es-CO" b="0" i="1" smtClean="0">
                            <a:latin typeface="Cambria Math"/>
                          </a:rPr>
                          <m:t>1 </m:t>
                        </m:r>
                      </m:sub>
                    </m:sSub>
                    <m:r>
                      <a:rPr lang="es-CO" b="0" i="1" smtClean="0">
                        <a:latin typeface="Cambria Math"/>
                      </a:rPr>
                      <m:t>=0,25  </m:t>
                    </m:r>
                    <m:sSub>
                      <m:sSubPr>
                        <m:ctrlPr>
                          <a:rPr lang="es-CO" b="0" i="1" smtClean="0">
                            <a:latin typeface="Cambria Math"/>
                          </a:rPr>
                        </m:ctrlPr>
                      </m:sSubPr>
                      <m:e>
                        <m:r>
                          <a:rPr lang="es-CO" b="0" i="1" smtClean="0">
                            <a:latin typeface="Cambria Math"/>
                          </a:rPr>
                          <m:t>𝑃</m:t>
                        </m:r>
                      </m:e>
                      <m:sub>
                        <m:r>
                          <a:rPr lang="es-CO" b="0" i="1" smtClean="0">
                            <a:latin typeface="Cambria Math"/>
                          </a:rPr>
                          <m:t>2</m:t>
                        </m:r>
                      </m:sub>
                    </m:sSub>
                    <m:r>
                      <a:rPr lang="es-CO" b="0" i="1" smtClean="0">
                        <a:latin typeface="Cambria Math"/>
                      </a:rPr>
                      <m:t>=0,33  </m:t>
                    </m:r>
                    <m:sSub>
                      <m:sSubPr>
                        <m:ctrlPr>
                          <a:rPr lang="es-CO" b="0" i="1" smtClean="0">
                            <a:latin typeface="Cambria Math"/>
                          </a:rPr>
                        </m:ctrlPr>
                      </m:sSubPr>
                      <m:e>
                        <m:r>
                          <a:rPr lang="es-CO" b="0" i="1" smtClean="0">
                            <a:latin typeface="Cambria Math"/>
                          </a:rPr>
                          <m:t>𝑛</m:t>
                        </m:r>
                      </m:e>
                      <m:sub>
                        <m:r>
                          <a:rPr lang="es-CO" b="0" i="1" smtClean="0">
                            <a:latin typeface="Cambria Math"/>
                          </a:rPr>
                          <m:t>1</m:t>
                        </m:r>
                      </m:sub>
                    </m:sSub>
                    <m:r>
                      <a:rPr lang="es-CO" b="0" i="1" smtClean="0">
                        <a:latin typeface="Cambria Math"/>
                      </a:rPr>
                      <m:t>=150    </m:t>
                    </m:r>
                    <m:sSub>
                      <m:sSubPr>
                        <m:ctrlPr>
                          <a:rPr lang="es-CO" b="0" i="1" smtClean="0">
                            <a:latin typeface="Cambria Math"/>
                          </a:rPr>
                        </m:ctrlPr>
                      </m:sSubPr>
                      <m:e>
                        <m:r>
                          <a:rPr lang="es-CO" b="0" i="1" smtClean="0">
                            <a:latin typeface="Cambria Math"/>
                          </a:rPr>
                          <m:t>𝑛</m:t>
                        </m:r>
                      </m:e>
                      <m:sub>
                        <m:r>
                          <a:rPr lang="es-CO" b="0" i="1" smtClean="0">
                            <a:latin typeface="Cambria Math"/>
                          </a:rPr>
                          <m:t>2</m:t>
                        </m:r>
                      </m:sub>
                    </m:sSub>
                  </m:oMath>
                </a14:m>
                <a:r>
                  <a:rPr lang="es-CO" b="0" dirty="0" smtClean="0">
                    <a:latin typeface="Arial" pitchFamily="34" charset="0"/>
                    <a:cs typeface="Arial" pitchFamily="34" charset="0"/>
                  </a:rPr>
                  <a:t>= 100  </a:t>
                </a:r>
                <a14:m>
                  <m:oMath xmlns:m="http://schemas.openxmlformats.org/officeDocument/2006/math">
                    <m:sSub>
                      <m:sSubPr>
                        <m:ctrlPr>
                          <a:rPr lang="es-CO" b="0" i="1" smtClean="0">
                            <a:latin typeface="Cambria Math"/>
                          </a:rPr>
                        </m:ctrlPr>
                      </m:sSubPr>
                      <m:e>
                        <m:r>
                          <a:rPr lang="es-CO" b="0" i="1" smtClean="0">
                            <a:latin typeface="Cambria Math"/>
                          </a:rPr>
                          <m:t>𝑃</m:t>
                        </m:r>
                      </m:e>
                      <m:sub>
                        <m:d>
                          <m:dPr>
                            <m:ctrlPr>
                              <a:rPr lang="es-CO" b="0" i="1" smtClean="0">
                                <a:latin typeface="Cambria Math"/>
                              </a:rPr>
                            </m:ctrlPr>
                          </m:dPr>
                          <m:e>
                            <m:sSub>
                              <m:sSubPr>
                                <m:ctrlPr>
                                  <a:rPr lang="es-CO" b="0" i="1" smtClean="0">
                                    <a:latin typeface="Cambria Math"/>
                                  </a:rPr>
                                </m:ctrlPr>
                              </m:sSubPr>
                              <m:e>
                                <m:r>
                                  <a:rPr lang="es-CO" b="0" i="1" smtClean="0">
                                    <a:latin typeface="Cambria Math"/>
                                  </a:rPr>
                                  <m:t>𝑃</m:t>
                                </m:r>
                              </m:e>
                              <m:sub>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𝑃</m:t>
                                </m:r>
                              </m:e>
                              <m:sub>
                                <m:r>
                                  <a:rPr lang="es-CO" b="0" i="1" smtClean="0">
                                    <a:latin typeface="Cambria Math"/>
                                  </a:rPr>
                                  <m:t>2</m:t>
                                </m:r>
                              </m:sub>
                            </m:sSub>
                            <m:r>
                              <a:rPr lang="es-CO" b="0" i="1" smtClean="0">
                                <a:latin typeface="Cambria Math"/>
                                <a:ea typeface="Cambria Math"/>
                              </a:rPr>
                              <m:t>&gt;0</m:t>
                            </m:r>
                          </m:e>
                        </m:d>
                      </m:sub>
                    </m:sSub>
                  </m:oMath>
                </a14:m>
                <a:r>
                  <a:rPr lang="es-CO" b="0" dirty="0" smtClean="0">
                    <a:latin typeface="Arial" pitchFamily="34" charset="0"/>
                    <a:cs typeface="Arial" pitchFamily="34" charset="0"/>
                  </a:rPr>
                  <a:t>=?</a:t>
                </a:r>
              </a:p>
              <a:p>
                <a:pPr marL="0" indent="0" algn="just"/>
                <a14:m>
                  <m:oMath xmlns:m="http://schemas.openxmlformats.org/officeDocument/2006/math">
                    <m:r>
                      <a:rPr lang="es-CO" b="0" i="1" smtClean="0">
                        <a:latin typeface="Cambria Math"/>
                      </a:rPr>
                      <m:t>𝑍</m:t>
                    </m:r>
                    <m:r>
                      <a:rPr lang="es-CO" b="0" i="1" smtClean="0">
                        <a:latin typeface="Cambria Math"/>
                      </a:rPr>
                      <m:t>= </m:t>
                    </m:r>
                    <m:f>
                      <m:fPr>
                        <m:ctrlPr>
                          <a:rPr lang="es-CO" b="0" i="1" smtClean="0">
                            <a:latin typeface="Cambria Math"/>
                          </a:rPr>
                        </m:ctrlPr>
                      </m:fPr>
                      <m:num>
                        <m:r>
                          <a:rPr lang="es-CO" b="0" i="1" smtClean="0">
                            <a:latin typeface="Cambria Math"/>
                          </a:rPr>
                          <m:t>0−</m:t>
                        </m:r>
                        <m:d>
                          <m:dPr>
                            <m:ctrlPr>
                              <a:rPr lang="es-CO" b="0" i="1" smtClean="0">
                                <a:latin typeface="Cambria Math"/>
                              </a:rPr>
                            </m:ctrlPr>
                          </m:dPr>
                          <m:e>
                            <m:r>
                              <a:rPr lang="es-CO" b="0" i="1" smtClean="0">
                                <a:latin typeface="Cambria Math"/>
                              </a:rPr>
                              <m:t>0,25−0,33</m:t>
                            </m:r>
                          </m:e>
                        </m:d>
                      </m:num>
                      <m:den>
                        <m:rad>
                          <m:radPr>
                            <m:degHide m:val="on"/>
                            <m:ctrlPr>
                              <a:rPr lang="es-CO" b="0" i="1" smtClean="0">
                                <a:latin typeface="Cambria Math"/>
                              </a:rPr>
                            </m:ctrlPr>
                          </m:radPr>
                          <m:deg/>
                          <m:e>
                            <m:f>
                              <m:fPr>
                                <m:ctrlPr>
                                  <a:rPr lang="es-CO" b="0" i="1" smtClean="0">
                                    <a:latin typeface="Cambria Math"/>
                                  </a:rPr>
                                </m:ctrlPr>
                              </m:fPr>
                              <m:num>
                                <m:d>
                                  <m:dPr>
                                    <m:ctrlPr>
                                      <a:rPr lang="es-CO" b="0" i="1" smtClean="0">
                                        <a:latin typeface="Cambria Math"/>
                                      </a:rPr>
                                    </m:ctrlPr>
                                  </m:dPr>
                                  <m:e>
                                    <m:r>
                                      <a:rPr lang="es-CO" b="0" i="1" smtClean="0">
                                        <a:latin typeface="Cambria Math"/>
                                      </a:rPr>
                                      <m:t>0,25</m:t>
                                    </m:r>
                                  </m:e>
                                </m:d>
                                <m:d>
                                  <m:dPr>
                                    <m:ctrlPr>
                                      <a:rPr lang="es-CO" b="0" i="1" smtClean="0">
                                        <a:latin typeface="Cambria Math"/>
                                      </a:rPr>
                                    </m:ctrlPr>
                                  </m:dPr>
                                  <m:e>
                                    <m:r>
                                      <a:rPr lang="es-CO" b="0" i="1" smtClean="0">
                                        <a:latin typeface="Cambria Math"/>
                                      </a:rPr>
                                      <m:t>0,75</m:t>
                                    </m:r>
                                  </m:e>
                                </m:d>
                              </m:num>
                              <m:den>
                                <m:r>
                                  <a:rPr lang="es-CO" b="0" i="1" smtClean="0">
                                    <a:latin typeface="Cambria Math"/>
                                  </a:rPr>
                                  <m:t>150</m:t>
                                </m:r>
                              </m:den>
                            </m:f>
                            <m:r>
                              <a:rPr lang="es-CO" b="0" i="1" smtClean="0">
                                <a:latin typeface="Cambria Math"/>
                              </a:rPr>
                              <m:t>+</m:t>
                            </m:r>
                            <m:f>
                              <m:fPr>
                                <m:ctrlPr>
                                  <a:rPr lang="es-CO" b="0" i="1" smtClean="0">
                                    <a:latin typeface="Cambria Math"/>
                                  </a:rPr>
                                </m:ctrlPr>
                              </m:fPr>
                              <m:num>
                                <m:d>
                                  <m:dPr>
                                    <m:ctrlPr>
                                      <a:rPr lang="es-CO" b="0" i="1" smtClean="0">
                                        <a:latin typeface="Cambria Math"/>
                                      </a:rPr>
                                    </m:ctrlPr>
                                  </m:dPr>
                                  <m:e>
                                    <m:r>
                                      <a:rPr lang="es-CO" b="0" i="1" smtClean="0">
                                        <a:latin typeface="Cambria Math"/>
                                      </a:rPr>
                                      <m:t>0,33</m:t>
                                    </m:r>
                                  </m:e>
                                </m:d>
                                <m:d>
                                  <m:dPr>
                                    <m:ctrlPr>
                                      <a:rPr lang="es-CO" b="0" i="1" smtClean="0">
                                        <a:latin typeface="Cambria Math"/>
                                      </a:rPr>
                                    </m:ctrlPr>
                                  </m:dPr>
                                  <m:e>
                                    <m:r>
                                      <a:rPr lang="es-CO" b="0" i="1" smtClean="0">
                                        <a:latin typeface="Cambria Math"/>
                                      </a:rPr>
                                      <m:t>0,67</m:t>
                                    </m:r>
                                  </m:e>
                                </m:d>
                              </m:num>
                              <m:den>
                                <m:r>
                                  <a:rPr lang="es-CO" b="0" i="1" smtClean="0">
                                    <a:latin typeface="Cambria Math"/>
                                  </a:rPr>
                                  <m:t>100</m:t>
                                </m:r>
                              </m:den>
                            </m:f>
                          </m:e>
                        </m:rad>
                      </m:den>
                    </m:f>
                  </m:oMath>
                </a14:m>
                <a:endParaRPr lang="es-CO" b="0" dirty="0" smtClean="0">
                  <a:latin typeface="Arial" pitchFamily="34" charset="0"/>
                  <a:cs typeface="Arial" pitchFamily="34" charset="0"/>
                </a:endParaRPr>
              </a:p>
              <a:p>
                <a:pPr marL="0" indent="0" algn="just"/>
                <a:endParaRPr lang="es-CO" b="0" dirty="0">
                  <a:latin typeface="Arial" pitchFamily="34" charset="0"/>
                  <a:cs typeface="Arial" pitchFamily="34" charset="0"/>
                </a:endParaRPr>
              </a:p>
              <a:p>
                <a:pPr marL="0" indent="0" algn="just"/>
                <a14:m>
                  <m:oMath xmlns:m="http://schemas.openxmlformats.org/officeDocument/2006/math">
                    <m:r>
                      <a:rPr lang="es-CO" b="0" i="1" smtClean="0">
                        <a:latin typeface="Cambria Math"/>
                      </a:rPr>
                      <m:t>𝑍</m:t>
                    </m:r>
                    <m:r>
                      <a:rPr lang="es-CO" b="0" i="1" smtClean="0">
                        <a:latin typeface="Cambria Math"/>
                      </a:rPr>
                      <m:t>= </m:t>
                    </m:r>
                    <m:f>
                      <m:fPr>
                        <m:ctrlPr>
                          <a:rPr lang="es-CO" b="0" i="1" smtClean="0">
                            <a:latin typeface="Cambria Math"/>
                          </a:rPr>
                        </m:ctrlPr>
                      </m:fPr>
                      <m:num>
                        <m:r>
                          <a:rPr lang="es-CO" b="0" i="1" smtClean="0">
                            <a:latin typeface="Cambria Math"/>
                          </a:rPr>
                          <m:t>0,08</m:t>
                        </m:r>
                      </m:num>
                      <m:den>
                        <m:r>
                          <a:rPr lang="es-CO" b="0" i="1" smtClean="0">
                            <a:latin typeface="Cambria Math"/>
                          </a:rPr>
                          <m:t>0.05883</m:t>
                        </m:r>
                      </m:den>
                    </m:f>
                    <m:r>
                      <a:rPr lang="es-CO" b="0" i="0" smtClean="0">
                        <a:latin typeface="Cambria Math"/>
                      </a:rPr>
                      <m:t>=1,36         </m:t>
                    </m:r>
                    <m:r>
                      <m:rPr>
                        <m:sty m:val="p"/>
                      </m:rPr>
                      <a:rPr lang="es-CO" b="0" i="0" smtClean="0">
                        <a:latin typeface="Cambria Math"/>
                      </a:rPr>
                      <m:t>Z</m:t>
                    </m:r>
                    <m:r>
                      <a:rPr lang="es-CO" b="0" i="0" smtClean="0">
                        <a:latin typeface="Cambria Math"/>
                      </a:rPr>
                      <m:t>=1,36</m:t>
                    </m:r>
                    <m:r>
                      <a:rPr lang="es-CO" b="0" i="1" smtClean="0">
                        <a:latin typeface="Cambria Math"/>
                        <a:ea typeface="Cambria Math"/>
                      </a:rPr>
                      <m:t>→</m:t>
                    </m:r>
                    <m:r>
                      <m:rPr>
                        <m:sty m:val="p"/>
                      </m:rPr>
                      <a:rPr lang="es-CO" b="0" i="0" smtClean="0">
                        <a:latin typeface="Cambria Math"/>
                        <a:ea typeface="Cambria Math"/>
                      </a:rPr>
                      <m:t>A</m:t>
                    </m:r>
                    <m:r>
                      <a:rPr lang="es-CO" b="0" i="0" smtClean="0">
                        <a:latin typeface="Cambria Math"/>
                        <a:ea typeface="Cambria Math"/>
                      </a:rPr>
                      <m:t> </m:t>
                    </m:r>
                    <m:d>
                      <m:dPr>
                        <m:ctrlPr>
                          <a:rPr lang="es-CO" b="0" i="1" smtClean="0">
                            <a:latin typeface="Cambria Math"/>
                            <a:ea typeface="Cambria Math"/>
                          </a:rPr>
                        </m:ctrlPr>
                      </m:dPr>
                      <m:e>
                        <m:r>
                          <a:rPr lang="es-CO" b="0" i="1" smtClean="0">
                            <a:latin typeface="Cambria Math"/>
                            <a:ea typeface="Cambria Math"/>
                          </a:rPr>
                          <m:t>0,4131</m:t>
                        </m:r>
                      </m:e>
                    </m:d>
                    <m:r>
                      <a:rPr lang="es-CO" b="0" i="0" smtClean="0">
                        <a:latin typeface="Cambria Math"/>
                      </a:rPr>
                      <m:t> </m:t>
                    </m:r>
                  </m:oMath>
                </a14:m>
                <a:endParaRPr lang="es-CO" b="0" dirty="0">
                  <a:latin typeface="Arial" pitchFamily="34" charset="0"/>
                  <a:cs typeface="Arial" pitchFamily="34" charset="0"/>
                </a:endParaRPr>
              </a:p>
              <a:p>
                <a:pPr marL="0" indent="0" algn="just"/>
                <a14:m>
                  <m:oMath xmlns:m="http://schemas.openxmlformats.org/officeDocument/2006/math">
                    <m:r>
                      <a:rPr lang="es-CO" b="0" i="0" smtClean="0">
                        <a:latin typeface="Cambria Math"/>
                      </a:rPr>
                      <m:t> </m:t>
                    </m:r>
                    <m:r>
                      <a:rPr lang="es-CO" b="0" i="1" dirty="0" smtClean="0">
                        <a:latin typeface="Cambria Math"/>
                      </a:rPr>
                      <m:t>𝑃</m:t>
                    </m:r>
                    <m:r>
                      <a:rPr lang="es-CO" b="0" i="1" dirty="0" smtClean="0">
                        <a:latin typeface="Cambria Math"/>
                      </a:rPr>
                      <m:t>=0,5000−0,4131=0,0869</m:t>
                    </m:r>
                  </m:oMath>
                </a14:m>
                <a:endParaRPr lang="es-CO" b="0" dirty="0">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83568" y="2196055"/>
                <a:ext cx="7520940" cy="3912548"/>
              </a:xfrm>
              <a:blipFill rotWithShape="1">
                <a:blip r:embed="rId2"/>
                <a:stretch>
                  <a:fillRect l="-486" t="-1713" r="-567"/>
                </a:stretch>
              </a:blipFill>
            </p:spPr>
            <p:txBody>
              <a:bodyPr/>
              <a:lstStyle/>
              <a:p>
                <a:r>
                  <a:rPr lang="es-CO">
                    <a:noFill/>
                  </a:rPr>
                  <a:t> </a:t>
                </a:r>
              </a:p>
            </p:txBody>
          </p:sp>
        </mc:Fallback>
      </mc:AlternateContent>
      <p:sp>
        <p:nvSpPr>
          <p:cNvPr id="2" name="1 Título"/>
          <p:cNvSpPr>
            <a:spLocks noGrp="1"/>
          </p:cNvSpPr>
          <p:nvPr>
            <p:ph type="title"/>
          </p:nvPr>
        </p:nvSpPr>
        <p:spPr/>
        <p:txBody>
          <a:bodyPr/>
          <a:lstStyle/>
          <a:p>
            <a:r>
              <a:rPr lang="es-CO" sz="2400" dirty="0" smtClean="0">
                <a:latin typeface="Cooper Black" pitchFamily="18" charset="0"/>
              </a:rPr>
              <a:t>Ejemplo:</a:t>
            </a:r>
            <a:endParaRPr lang="es-CO" sz="2400" dirty="0">
              <a:latin typeface="Cooper Black" pitchFamily="18" charset="0"/>
            </a:endParaRPr>
          </a:p>
        </p:txBody>
      </p:sp>
      <p:pic>
        <p:nvPicPr>
          <p:cNvPr id="4" name="3 Imagen"/>
          <p:cNvPicPr/>
          <p:nvPr/>
        </p:nvPicPr>
        <p:blipFill rotWithShape="1">
          <a:blip r:embed="rId3"/>
          <a:srcRect l="8409" t="26155" r="42786" b="22460"/>
          <a:stretch/>
        </p:blipFill>
        <p:spPr bwMode="auto">
          <a:xfrm>
            <a:off x="5610073" y="4293096"/>
            <a:ext cx="2818765" cy="1590675"/>
          </a:xfrm>
          <a:prstGeom prst="rect">
            <a:avLst/>
          </a:prstGeom>
          <a:ln/>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5067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381528" y="1496856"/>
            <a:ext cx="4572515" cy="975954"/>
          </a:xfrm>
        </p:spPr>
        <p:txBody>
          <a:bodyPr/>
          <a:lstStyle/>
          <a:p>
            <a:pPr algn="ctr"/>
            <a:r>
              <a:rPr lang="es-CO" sz="2400" b="1" dirty="0" smtClean="0">
                <a:latin typeface="Arial" pitchFamily="34" charset="0"/>
                <a:cs typeface="Arial" pitchFamily="34" charset="0"/>
              </a:rPr>
              <a:t>Distribución de medias muéstrales</a:t>
            </a:r>
            <a:endParaRPr lang="es-CO"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164904991"/>
                  </p:ext>
                </p:extLst>
              </p:nvPr>
            </p:nvGraphicFramePr>
            <p:xfrm>
              <a:off x="1115616" y="3717032"/>
              <a:ext cx="5616624" cy="2869795"/>
            </p:xfrm>
            <a:graphic>
              <a:graphicData uri="http://schemas.openxmlformats.org/drawingml/2006/table">
                <a:tbl>
                  <a:tblPr firstRow="1" bandRow="1">
                    <a:tableStyleId>{284E427A-3D55-4303-BF80-6455036E1DE7}</a:tableStyleId>
                  </a:tblPr>
                  <a:tblGrid>
                    <a:gridCol w="1872208"/>
                    <a:gridCol w="1872208"/>
                    <a:gridCol w="1872208"/>
                  </a:tblGrid>
                  <a:tr h="431395">
                    <a:tc>
                      <a:txBody>
                        <a:bodyPr/>
                        <a:lstStyle/>
                        <a:p>
                          <a:pPr algn="r">
                            <a:spcAft>
                              <a:spcPts val="0"/>
                            </a:spcAft>
                          </a:pPr>
                          <a:r>
                            <a:rPr lang="es-MX" sz="2000" dirty="0">
                              <a:effectLst/>
                              <a:latin typeface="Arial" pitchFamily="34" charset="0"/>
                              <a:ea typeface="Century Gothic"/>
                              <a:cs typeface="Arial" pitchFamily="34" charset="0"/>
                            </a:rPr>
                            <a:t>MEDIDAS</a:t>
                          </a:r>
                          <a:endParaRPr lang="es-CO" sz="3200" dirty="0">
                            <a:effectLst/>
                            <a:latin typeface="Arial" pitchFamily="34" charset="0"/>
                            <a:ea typeface="Century Gothic"/>
                            <a:cs typeface="Arial" pitchFamily="34" charset="0"/>
                          </a:endParaRPr>
                        </a:p>
                      </a:txBody>
                      <a:tcPr marL="68580" marR="68580" marT="0" marB="0"/>
                    </a:tc>
                    <a:tc>
                      <a:txBody>
                        <a:bodyPr/>
                        <a:lstStyle/>
                        <a:p>
                          <a:pPr algn="r">
                            <a:spcAft>
                              <a:spcPts val="0"/>
                            </a:spcAft>
                          </a:pPr>
                          <a:r>
                            <a:rPr lang="es-MX" sz="2000" dirty="0" smtClean="0">
                              <a:effectLst/>
                              <a:latin typeface="Arial" pitchFamily="34" charset="0"/>
                              <a:ea typeface="Century Gothic"/>
                              <a:cs typeface="Arial" pitchFamily="34" charset="0"/>
                            </a:rPr>
                            <a:t>POBLACIÓN</a:t>
                          </a:r>
                          <a:endParaRPr lang="es-CO" sz="3200" dirty="0">
                            <a:effectLst/>
                            <a:latin typeface="Arial" pitchFamily="34" charset="0"/>
                            <a:ea typeface="Century Gothic"/>
                            <a:cs typeface="Arial" pitchFamily="34" charset="0"/>
                          </a:endParaRPr>
                        </a:p>
                      </a:txBody>
                      <a:tcPr marL="68580" marR="68580" marT="0" marB="0"/>
                    </a:tc>
                    <a:tc>
                      <a:txBody>
                        <a:bodyPr/>
                        <a:lstStyle/>
                        <a:p>
                          <a:pPr algn="r">
                            <a:spcAft>
                              <a:spcPts val="0"/>
                            </a:spcAft>
                          </a:pPr>
                          <a:r>
                            <a:rPr lang="es-MX" sz="2000" dirty="0">
                              <a:effectLst/>
                              <a:latin typeface="Arial" pitchFamily="34" charset="0"/>
                              <a:ea typeface="Century Gothic"/>
                              <a:cs typeface="Arial" pitchFamily="34" charset="0"/>
                            </a:rPr>
                            <a:t>MUESTRA</a:t>
                          </a:r>
                          <a:endParaRPr lang="es-CO" sz="3200" dirty="0">
                            <a:effectLst/>
                            <a:latin typeface="Arial" pitchFamily="34" charset="0"/>
                            <a:ea typeface="Century Gothic"/>
                            <a:cs typeface="Arial" pitchFamily="34" charset="0"/>
                          </a:endParaRPr>
                        </a:p>
                      </a:txBody>
                      <a:tcPr marL="68580" marR="68580" marT="0" marB="0"/>
                    </a:tc>
                  </a:tr>
                  <a:tr h="468215">
                    <a:tc>
                      <a:txBody>
                        <a:bodyPr/>
                        <a:lstStyle/>
                        <a:p>
                          <a:pPr algn="ctr">
                            <a:spcAft>
                              <a:spcPts val="0"/>
                            </a:spcAft>
                          </a:pPr>
                          <a:r>
                            <a:rPr lang="es-MX" sz="2000" b="1" dirty="0">
                              <a:effectLst/>
                              <a:latin typeface="Arial" pitchFamily="34" charset="0"/>
                              <a:ea typeface="Century Gothic"/>
                              <a:cs typeface="Arial" pitchFamily="34" charset="0"/>
                            </a:rPr>
                            <a:t>Medida aritmética </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Times New Roman"/>
                              <a:ea typeface="Century Gothic"/>
                              <a:cs typeface="Times New Roman"/>
                            </a:rPr>
                            <a:t>µ</a:t>
                          </a:r>
                          <a:endParaRPr lang="es-CO" sz="5400" dirty="0">
                            <a:effectLst/>
                            <a:latin typeface="Century Gothic"/>
                            <a:ea typeface="Century Gothic"/>
                            <a:cs typeface="Times New Roman"/>
                          </a:endParaRPr>
                        </a:p>
                      </a:txBody>
                      <a:tcPr marL="68580" marR="68580" marT="0" marB="0"/>
                    </a:tc>
                    <a:tc>
                      <a:txBody>
                        <a:bodyPr/>
                        <a:lstStyle/>
                        <a:p>
                          <a:pPr algn="ctr">
                            <a:spcAft>
                              <a:spcPts val="0"/>
                            </a:spcAft>
                          </a:pPr>
                          <a:r>
                            <a:rPr lang="es-MX" sz="4000" dirty="0">
                              <a:effectLst/>
                              <a:latin typeface="Times New Roman"/>
                              <a:ea typeface="Century Gothic"/>
                              <a:cs typeface="Times New Roman"/>
                            </a:rPr>
                            <a:t>x</a:t>
                          </a:r>
                          <a:endParaRPr lang="es-CO" sz="5400" dirty="0">
                            <a:effectLst/>
                            <a:latin typeface="Century Gothic"/>
                            <a:ea typeface="Century Gothic"/>
                            <a:cs typeface="Times New Roman"/>
                          </a:endParaRPr>
                        </a:p>
                      </a:txBody>
                      <a:tcPr marL="68580" marR="68580" marT="0" marB="0"/>
                    </a:tc>
                  </a:tr>
                  <a:tr h="468215">
                    <a:tc>
                      <a:txBody>
                        <a:bodyPr/>
                        <a:lstStyle/>
                        <a:p>
                          <a:pPr algn="ctr">
                            <a:spcAft>
                              <a:spcPts val="0"/>
                            </a:spcAft>
                          </a:pPr>
                          <a:r>
                            <a:rPr lang="es-MX" sz="2000" b="1" dirty="0">
                              <a:effectLst/>
                              <a:latin typeface="Arial" pitchFamily="34" charset="0"/>
                              <a:ea typeface="Century Gothic"/>
                              <a:cs typeface="Arial" pitchFamily="34" charset="0"/>
                            </a:rPr>
                            <a:t>Varianza </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p>
                                  <m:sSupPr>
                                    <m:ctrlPr>
                                      <a:rPr lang="es-CO" sz="4000" i="1">
                                        <a:effectLst/>
                                        <a:latin typeface="Cambria Math"/>
                                        <a:ea typeface="Century Gothic"/>
                                        <a:cs typeface="Times New Roman"/>
                                      </a:rPr>
                                    </m:ctrlPr>
                                  </m:sSupPr>
                                  <m:e>
                                    <m:r>
                                      <a:rPr lang="es-MX" sz="4000" i="1">
                                        <a:effectLst/>
                                        <a:latin typeface="Cambria Math"/>
                                        <a:ea typeface="Century Gothic"/>
                                        <a:cs typeface="Times New Roman"/>
                                      </a:rPr>
                                      <m:t>𝜎</m:t>
                                    </m:r>
                                  </m:e>
                                  <m:sup>
                                    <m:r>
                                      <a:rPr lang="es-MX" sz="4000" i="1">
                                        <a:effectLst/>
                                        <a:latin typeface="Cambria Math"/>
                                        <a:ea typeface="Century Gothic"/>
                                        <a:cs typeface="Times New Roman"/>
                                      </a:rPr>
                                      <m:t>2</m:t>
                                    </m:r>
                                  </m:sup>
                                </m:sSup>
                              </m:oMath>
                            </m:oMathPara>
                          </a14:m>
                          <a:endParaRPr lang="es-CO" sz="5400" dirty="0">
                            <a:effectLst/>
                            <a:latin typeface="Arial" pitchFamily="34" charset="0"/>
                            <a:ea typeface="Century Gothic"/>
                            <a:cs typeface="Arial" pitchFamily="34"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p>
                                  <m:sSupPr>
                                    <m:ctrlPr>
                                      <a:rPr lang="es-CO" sz="4000" i="1">
                                        <a:effectLst/>
                                        <a:latin typeface="Cambria Math"/>
                                        <a:ea typeface="Century Gothic"/>
                                        <a:cs typeface="Times New Roman"/>
                                      </a:rPr>
                                    </m:ctrlPr>
                                  </m:sSupPr>
                                  <m:e>
                                    <m:r>
                                      <a:rPr lang="es-MX" sz="4000" i="1">
                                        <a:effectLst/>
                                        <a:latin typeface="Cambria Math"/>
                                        <a:ea typeface="Century Gothic"/>
                                        <a:cs typeface="Times New Roman"/>
                                      </a:rPr>
                                      <m:t>𝑠</m:t>
                                    </m:r>
                                  </m:e>
                                  <m:sup>
                                    <m:r>
                                      <a:rPr lang="es-MX" sz="4000" i="1">
                                        <a:effectLst/>
                                        <a:latin typeface="Cambria Math"/>
                                        <a:ea typeface="Century Gothic"/>
                                        <a:cs typeface="Times New Roman"/>
                                      </a:rPr>
                                      <m:t>2</m:t>
                                    </m:r>
                                  </m:sup>
                                </m:sSup>
                              </m:oMath>
                            </m:oMathPara>
                          </a14:m>
                          <a:endParaRPr lang="es-CO" sz="5400" dirty="0">
                            <a:effectLst/>
                            <a:latin typeface="Arial" pitchFamily="34" charset="0"/>
                            <a:ea typeface="Century Gothic"/>
                            <a:cs typeface="Arial" pitchFamily="34" charset="0"/>
                          </a:endParaRPr>
                        </a:p>
                      </a:txBody>
                      <a:tcPr marL="68580" marR="68580" marT="0" marB="0"/>
                    </a:tc>
                  </a:tr>
                  <a:tr h="468215">
                    <a:tc>
                      <a:txBody>
                        <a:bodyPr/>
                        <a:lstStyle/>
                        <a:p>
                          <a:pPr algn="ctr">
                            <a:spcAft>
                              <a:spcPts val="0"/>
                            </a:spcAft>
                          </a:pPr>
                          <a:r>
                            <a:rPr lang="es-MX" sz="2000" b="1" dirty="0">
                              <a:effectLst/>
                              <a:latin typeface="Arial" pitchFamily="34" charset="0"/>
                              <a:ea typeface="Century Gothic"/>
                              <a:cs typeface="Arial" pitchFamily="34" charset="0"/>
                            </a:rPr>
                            <a:t>Desviación Típica</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σ</a:t>
                          </a:r>
                          <a:endParaRPr lang="es-CO" sz="5400"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S</a:t>
                          </a:r>
                          <a:endParaRPr lang="es-CO" sz="5400" dirty="0">
                            <a:effectLst/>
                            <a:latin typeface="Arial" pitchFamily="34" charset="0"/>
                            <a:ea typeface="Century Gothic"/>
                            <a:cs typeface="Arial" pitchFamily="34" charset="0"/>
                          </a:endParaRPr>
                        </a:p>
                      </a:txBody>
                      <a:tcPr marL="68580" marR="68580" marT="0" marB="0"/>
                    </a:tc>
                  </a:tr>
                  <a:tr h="468215">
                    <a:tc>
                      <a:txBody>
                        <a:bodyPr/>
                        <a:lstStyle/>
                        <a:p>
                          <a:pPr algn="ctr">
                            <a:spcAft>
                              <a:spcPts val="0"/>
                            </a:spcAft>
                          </a:pPr>
                          <a:r>
                            <a:rPr lang="es-MX" sz="2000" b="1" dirty="0">
                              <a:effectLst/>
                              <a:latin typeface="Arial" pitchFamily="34" charset="0"/>
                              <a:ea typeface="Century Gothic"/>
                              <a:cs typeface="Arial" pitchFamily="34" charset="0"/>
                            </a:rPr>
                            <a:t>Tamaño</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N</a:t>
                          </a:r>
                          <a:endParaRPr lang="es-CO" sz="5400"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n</a:t>
                          </a:r>
                          <a:endParaRPr lang="es-CO" sz="5400" dirty="0">
                            <a:effectLst/>
                            <a:latin typeface="Arial" pitchFamily="34" charset="0"/>
                            <a:ea typeface="Century Gothic"/>
                            <a:cs typeface="Arial" pitchFamily="34" charset="0"/>
                          </a:endParaRPr>
                        </a:p>
                      </a:txBody>
                      <a:tcPr marL="68580" marR="68580" marT="0" marB="0"/>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164904991"/>
                  </p:ext>
                </p:extLst>
              </p:nvPr>
            </p:nvGraphicFramePr>
            <p:xfrm>
              <a:off x="1115616" y="3717032"/>
              <a:ext cx="5616624" cy="2869795"/>
            </p:xfrm>
            <a:graphic>
              <a:graphicData uri="http://schemas.openxmlformats.org/drawingml/2006/table">
                <a:tbl>
                  <a:tblPr firstRow="1" bandRow="1">
                    <a:tableStyleId>{284E427A-3D55-4303-BF80-6455036E1DE7}</a:tableStyleId>
                  </a:tblPr>
                  <a:tblGrid>
                    <a:gridCol w="1872208"/>
                    <a:gridCol w="1872208"/>
                    <a:gridCol w="1872208"/>
                  </a:tblGrid>
                  <a:tr h="431395">
                    <a:tc>
                      <a:txBody>
                        <a:bodyPr/>
                        <a:lstStyle/>
                        <a:p>
                          <a:pPr algn="r">
                            <a:spcAft>
                              <a:spcPts val="0"/>
                            </a:spcAft>
                          </a:pPr>
                          <a:r>
                            <a:rPr lang="es-MX" sz="2000" dirty="0">
                              <a:effectLst/>
                              <a:latin typeface="Arial" pitchFamily="34" charset="0"/>
                              <a:ea typeface="Century Gothic"/>
                              <a:cs typeface="Arial" pitchFamily="34" charset="0"/>
                            </a:rPr>
                            <a:t>MEDIDAS</a:t>
                          </a:r>
                          <a:endParaRPr lang="es-CO" sz="3200" dirty="0">
                            <a:effectLst/>
                            <a:latin typeface="Arial" pitchFamily="34" charset="0"/>
                            <a:ea typeface="Century Gothic"/>
                            <a:cs typeface="Arial" pitchFamily="34" charset="0"/>
                          </a:endParaRPr>
                        </a:p>
                      </a:txBody>
                      <a:tcPr marL="68580" marR="68580" marT="0" marB="0"/>
                    </a:tc>
                    <a:tc>
                      <a:txBody>
                        <a:bodyPr/>
                        <a:lstStyle/>
                        <a:p>
                          <a:pPr algn="r">
                            <a:spcAft>
                              <a:spcPts val="0"/>
                            </a:spcAft>
                          </a:pPr>
                          <a:r>
                            <a:rPr lang="es-MX" sz="2000" dirty="0" smtClean="0">
                              <a:effectLst/>
                              <a:latin typeface="Arial" pitchFamily="34" charset="0"/>
                              <a:ea typeface="Century Gothic"/>
                              <a:cs typeface="Arial" pitchFamily="34" charset="0"/>
                            </a:rPr>
                            <a:t>POBLACIÓN</a:t>
                          </a:r>
                          <a:endParaRPr lang="es-CO" sz="3200" dirty="0">
                            <a:effectLst/>
                            <a:latin typeface="Arial" pitchFamily="34" charset="0"/>
                            <a:ea typeface="Century Gothic"/>
                            <a:cs typeface="Arial" pitchFamily="34" charset="0"/>
                          </a:endParaRPr>
                        </a:p>
                      </a:txBody>
                      <a:tcPr marL="68580" marR="68580" marT="0" marB="0"/>
                    </a:tc>
                    <a:tc>
                      <a:txBody>
                        <a:bodyPr/>
                        <a:lstStyle/>
                        <a:p>
                          <a:pPr algn="r">
                            <a:spcAft>
                              <a:spcPts val="0"/>
                            </a:spcAft>
                          </a:pPr>
                          <a:r>
                            <a:rPr lang="es-MX" sz="2000" dirty="0">
                              <a:effectLst/>
                              <a:latin typeface="Arial" pitchFamily="34" charset="0"/>
                              <a:ea typeface="Century Gothic"/>
                              <a:cs typeface="Arial" pitchFamily="34" charset="0"/>
                            </a:rPr>
                            <a:t>MUESTRA</a:t>
                          </a:r>
                          <a:endParaRPr lang="es-CO" sz="3200" dirty="0">
                            <a:effectLst/>
                            <a:latin typeface="Arial" pitchFamily="34" charset="0"/>
                            <a:ea typeface="Century Gothic"/>
                            <a:cs typeface="Arial" pitchFamily="34" charset="0"/>
                          </a:endParaRPr>
                        </a:p>
                      </a:txBody>
                      <a:tcPr marL="68580" marR="68580" marT="0" marB="0"/>
                    </a:tc>
                  </a:tr>
                  <a:tr h="609600">
                    <a:tc>
                      <a:txBody>
                        <a:bodyPr/>
                        <a:lstStyle/>
                        <a:p>
                          <a:pPr algn="ctr">
                            <a:spcAft>
                              <a:spcPts val="0"/>
                            </a:spcAft>
                          </a:pPr>
                          <a:r>
                            <a:rPr lang="es-MX" sz="2000" b="1" dirty="0">
                              <a:effectLst/>
                              <a:latin typeface="Arial" pitchFamily="34" charset="0"/>
                              <a:ea typeface="Century Gothic"/>
                              <a:cs typeface="Arial" pitchFamily="34" charset="0"/>
                            </a:rPr>
                            <a:t>Medida aritmética </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Times New Roman"/>
                              <a:ea typeface="Century Gothic"/>
                              <a:cs typeface="Times New Roman"/>
                            </a:rPr>
                            <a:t>µ</a:t>
                          </a:r>
                          <a:endParaRPr lang="es-CO" sz="5400" dirty="0">
                            <a:effectLst/>
                            <a:latin typeface="Century Gothic"/>
                            <a:ea typeface="Century Gothic"/>
                            <a:cs typeface="Times New Roman"/>
                          </a:endParaRPr>
                        </a:p>
                      </a:txBody>
                      <a:tcPr marL="68580" marR="68580" marT="0" marB="0"/>
                    </a:tc>
                    <a:tc>
                      <a:txBody>
                        <a:bodyPr/>
                        <a:lstStyle/>
                        <a:p>
                          <a:pPr algn="ctr">
                            <a:spcAft>
                              <a:spcPts val="0"/>
                            </a:spcAft>
                          </a:pPr>
                          <a:r>
                            <a:rPr lang="es-MX" sz="4000" dirty="0">
                              <a:effectLst/>
                              <a:latin typeface="Times New Roman"/>
                              <a:ea typeface="Century Gothic"/>
                              <a:cs typeface="Times New Roman"/>
                            </a:rPr>
                            <a:t>x</a:t>
                          </a:r>
                          <a:endParaRPr lang="es-CO" sz="5400" dirty="0">
                            <a:effectLst/>
                            <a:latin typeface="Century Gothic"/>
                            <a:ea typeface="Century Gothic"/>
                            <a:cs typeface="Times New Roman"/>
                          </a:endParaRPr>
                        </a:p>
                      </a:txBody>
                      <a:tcPr marL="68580" marR="68580" marT="0" marB="0"/>
                    </a:tc>
                  </a:tr>
                  <a:tr h="609600">
                    <a:tc>
                      <a:txBody>
                        <a:bodyPr/>
                        <a:lstStyle/>
                        <a:p>
                          <a:pPr algn="ctr">
                            <a:spcAft>
                              <a:spcPts val="0"/>
                            </a:spcAft>
                          </a:pPr>
                          <a:r>
                            <a:rPr lang="es-MX" sz="2000" b="1" dirty="0">
                              <a:effectLst/>
                              <a:latin typeface="Arial" pitchFamily="34" charset="0"/>
                              <a:ea typeface="Century Gothic"/>
                              <a:cs typeface="Arial" pitchFamily="34" charset="0"/>
                            </a:rPr>
                            <a:t>Varianza </a:t>
                          </a:r>
                          <a:endParaRPr lang="es-CO" sz="3200" b="1" dirty="0">
                            <a:effectLst/>
                            <a:latin typeface="Arial" pitchFamily="34" charset="0"/>
                            <a:ea typeface="Century Gothic"/>
                            <a:cs typeface="Arial" pitchFamily="34" charset="0"/>
                          </a:endParaRPr>
                        </a:p>
                      </a:txBody>
                      <a:tcPr marL="68580" marR="68580" marT="0" marB="0"/>
                    </a:tc>
                    <a:tc>
                      <a:txBody>
                        <a:bodyPr/>
                        <a:lstStyle/>
                        <a:p>
                          <a:endParaRPr lang="es-CO"/>
                        </a:p>
                      </a:txBody>
                      <a:tcPr marL="68580" marR="68580" marT="0" marB="0">
                        <a:blipFill rotWithShape="1">
                          <a:blip r:embed="rId2"/>
                          <a:stretch>
                            <a:fillRect l="-100000" t="-183000" r="-100326" b="-250000"/>
                          </a:stretch>
                        </a:blipFill>
                      </a:tcPr>
                    </a:tc>
                    <a:tc>
                      <a:txBody>
                        <a:bodyPr/>
                        <a:lstStyle/>
                        <a:p>
                          <a:endParaRPr lang="es-CO"/>
                        </a:p>
                      </a:txBody>
                      <a:tcPr marL="68580" marR="68580" marT="0" marB="0">
                        <a:blipFill rotWithShape="1">
                          <a:blip r:embed="rId2"/>
                          <a:stretch>
                            <a:fillRect l="-200000" t="-183000" r="-326" b="-250000"/>
                          </a:stretch>
                        </a:blipFill>
                      </a:tcPr>
                    </a:tc>
                  </a:tr>
                  <a:tr h="609600">
                    <a:tc>
                      <a:txBody>
                        <a:bodyPr/>
                        <a:lstStyle/>
                        <a:p>
                          <a:pPr algn="ctr">
                            <a:spcAft>
                              <a:spcPts val="0"/>
                            </a:spcAft>
                          </a:pPr>
                          <a:r>
                            <a:rPr lang="es-MX" sz="2000" b="1" dirty="0">
                              <a:effectLst/>
                              <a:latin typeface="Arial" pitchFamily="34" charset="0"/>
                              <a:ea typeface="Century Gothic"/>
                              <a:cs typeface="Arial" pitchFamily="34" charset="0"/>
                            </a:rPr>
                            <a:t>Desviación Típica</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σ</a:t>
                          </a:r>
                          <a:endParaRPr lang="es-CO" sz="5400"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S</a:t>
                          </a:r>
                          <a:endParaRPr lang="es-CO" sz="5400" dirty="0">
                            <a:effectLst/>
                            <a:latin typeface="Arial" pitchFamily="34" charset="0"/>
                            <a:ea typeface="Century Gothic"/>
                            <a:cs typeface="Arial" pitchFamily="34" charset="0"/>
                          </a:endParaRPr>
                        </a:p>
                      </a:txBody>
                      <a:tcPr marL="68580" marR="68580" marT="0" marB="0"/>
                    </a:tc>
                  </a:tr>
                  <a:tr h="609600">
                    <a:tc>
                      <a:txBody>
                        <a:bodyPr/>
                        <a:lstStyle/>
                        <a:p>
                          <a:pPr algn="ctr">
                            <a:spcAft>
                              <a:spcPts val="0"/>
                            </a:spcAft>
                          </a:pPr>
                          <a:r>
                            <a:rPr lang="es-MX" sz="2000" b="1" dirty="0">
                              <a:effectLst/>
                              <a:latin typeface="Arial" pitchFamily="34" charset="0"/>
                              <a:ea typeface="Century Gothic"/>
                              <a:cs typeface="Arial" pitchFamily="34" charset="0"/>
                            </a:rPr>
                            <a:t>Tamaño</a:t>
                          </a:r>
                          <a:endParaRPr lang="es-CO" sz="3200" b="1"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N</a:t>
                          </a:r>
                          <a:endParaRPr lang="es-CO" sz="5400" dirty="0">
                            <a:effectLst/>
                            <a:latin typeface="Arial" pitchFamily="34" charset="0"/>
                            <a:ea typeface="Century Gothic"/>
                            <a:cs typeface="Arial" pitchFamily="34" charset="0"/>
                          </a:endParaRPr>
                        </a:p>
                      </a:txBody>
                      <a:tcPr marL="68580" marR="68580" marT="0" marB="0"/>
                    </a:tc>
                    <a:tc>
                      <a:txBody>
                        <a:bodyPr/>
                        <a:lstStyle/>
                        <a:p>
                          <a:pPr algn="ctr">
                            <a:spcAft>
                              <a:spcPts val="0"/>
                            </a:spcAft>
                          </a:pPr>
                          <a:r>
                            <a:rPr lang="es-MX" sz="4000" dirty="0">
                              <a:effectLst/>
                              <a:latin typeface="Arial" pitchFamily="34" charset="0"/>
                              <a:ea typeface="Century Gothic"/>
                              <a:cs typeface="Arial" pitchFamily="34" charset="0"/>
                            </a:rPr>
                            <a:t>n</a:t>
                          </a:r>
                          <a:endParaRPr lang="es-CO" sz="5400" dirty="0">
                            <a:effectLst/>
                            <a:latin typeface="Arial" pitchFamily="34" charset="0"/>
                            <a:ea typeface="Century Gothic"/>
                            <a:cs typeface="Arial" pitchFamily="34" charset="0"/>
                          </a:endParaRPr>
                        </a:p>
                      </a:txBody>
                      <a:tcPr marL="68580" marR="68580" marT="0" marB="0"/>
                    </a:tc>
                  </a:tr>
                </a:tbl>
              </a:graphicData>
            </a:graphic>
          </p:graphicFrame>
        </mc:Fallback>
      </mc:AlternateContent>
      <p:cxnSp>
        <p:nvCxnSpPr>
          <p:cNvPr id="11" name="10 Conector recto"/>
          <p:cNvCxnSpPr/>
          <p:nvPr/>
        </p:nvCxnSpPr>
        <p:spPr>
          <a:xfrm>
            <a:off x="4716016" y="458112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920" y="548680"/>
            <a:ext cx="4105576"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2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975360" y="332656"/>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CO" dirty="0">
              <a:latin typeface="Cooper Black" pitchFamily="18" charset="0"/>
            </a:endParaRPr>
          </a:p>
        </p:txBody>
      </p:sp>
      <p:sp>
        <p:nvSpPr>
          <p:cNvPr id="2" name="1 CuadroTexto"/>
          <p:cNvSpPr txBox="1"/>
          <p:nvPr/>
        </p:nvSpPr>
        <p:spPr>
          <a:xfrm>
            <a:off x="1115616" y="476672"/>
            <a:ext cx="7380684" cy="461665"/>
          </a:xfrm>
          <a:prstGeom prst="rect">
            <a:avLst/>
          </a:prstGeom>
          <a:noFill/>
        </p:spPr>
        <p:txBody>
          <a:bodyPr wrap="square" rtlCol="0">
            <a:spAutoFit/>
          </a:bodyPr>
          <a:lstStyle/>
          <a:p>
            <a:pPr algn="ctr"/>
            <a:r>
              <a:rPr lang="es-CO" sz="2400" dirty="0" smtClean="0">
                <a:latin typeface="Cooper Black" pitchFamily="18" charset="0"/>
              </a:rPr>
              <a:t>TAMAÑO DE LA MUESTRA</a:t>
            </a:r>
            <a:endParaRPr lang="es-CO" sz="2400" dirty="0">
              <a:latin typeface="Cooper Black" pitchFamily="18" charset="0"/>
            </a:endParaRPr>
          </a:p>
        </p:txBody>
      </p:sp>
      <p:sp>
        <p:nvSpPr>
          <p:cNvPr id="4" name="3 Marcador de contenido"/>
          <p:cNvSpPr>
            <a:spLocks noGrp="1"/>
          </p:cNvSpPr>
          <p:nvPr>
            <p:ph idx="1"/>
          </p:nvPr>
        </p:nvSpPr>
        <p:spPr>
          <a:xfrm>
            <a:off x="467544" y="4694830"/>
            <a:ext cx="6336704" cy="1398466"/>
          </a:xfrm>
        </p:spPr>
        <p:txBody>
          <a:bodyPr>
            <a:normAutofit/>
          </a:bodyPr>
          <a:lstStyle/>
          <a:p>
            <a:pPr algn="just"/>
            <a:r>
              <a:rPr lang="es-CO" sz="2400" dirty="0" smtClean="0">
                <a:latin typeface="Arial" pitchFamily="34" charset="0"/>
                <a:cs typeface="Arial" pitchFamily="34" charset="0"/>
              </a:rPr>
              <a:t>Para determinar el tamaño de  la muestra, es necesario identificar  algunos componentes o elementos técnicos.</a:t>
            </a:r>
            <a:endParaRPr lang="es-CO" sz="24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3457">
            <a:off x="4338873" y="1518406"/>
            <a:ext cx="4009634" cy="30573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2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4 Marcador de contenido"/>
              <p:cNvGraphicFramePr>
                <a:graphicFrameLocks noGrp="1"/>
              </p:cNvGraphicFramePr>
              <p:nvPr>
                <p:ph idx="1"/>
                <p:extLst>
                  <p:ext uri="{D42A27DB-BD31-4B8C-83A1-F6EECF244321}">
                    <p14:modId xmlns:p14="http://schemas.microsoft.com/office/powerpoint/2010/main" val="3450800551"/>
                  </p:ext>
                </p:extLst>
              </p:nvPr>
            </p:nvGraphicFramePr>
            <p:xfrm>
              <a:off x="971600" y="1268760"/>
              <a:ext cx="7848871"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4 Marcador de contenido"/>
              <p:cNvGraphicFramePr>
                <a:graphicFrameLocks noGrp="1"/>
              </p:cNvGraphicFramePr>
              <p:nvPr>
                <p:ph idx="1"/>
                <p:extLst>
                  <p:ext uri="{D42A27DB-BD31-4B8C-83A1-F6EECF244321}">
                    <p14:modId xmlns:p14="http://schemas.microsoft.com/office/powerpoint/2010/main" val="3450800551"/>
                  </p:ext>
                </p:extLst>
              </p:nvPr>
            </p:nvGraphicFramePr>
            <p:xfrm>
              <a:off x="971600" y="1268760"/>
              <a:ext cx="7848871"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3 CuadroTexto"/>
          <p:cNvSpPr txBox="1"/>
          <p:nvPr/>
        </p:nvSpPr>
        <p:spPr>
          <a:xfrm>
            <a:off x="989744" y="466444"/>
            <a:ext cx="7380684" cy="461665"/>
          </a:xfrm>
          <a:prstGeom prst="rect">
            <a:avLst/>
          </a:prstGeom>
          <a:noFill/>
        </p:spPr>
        <p:txBody>
          <a:bodyPr wrap="square" rtlCol="0">
            <a:spAutoFit/>
          </a:bodyPr>
          <a:lstStyle/>
          <a:p>
            <a:pPr algn="ctr"/>
            <a:r>
              <a:rPr lang="es-CO" sz="2400" dirty="0" smtClean="0">
                <a:latin typeface="Cooper Black" pitchFamily="18" charset="0"/>
              </a:rPr>
              <a:t>TAMAÑO DE LA MUESTRA</a:t>
            </a:r>
            <a:endParaRPr lang="es-CO" sz="2400" dirty="0">
              <a:latin typeface="Cooper Black" pitchFamily="18" charset="0"/>
            </a:endParaRPr>
          </a:p>
        </p:txBody>
      </p:sp>
      <p:sp>
        <p:nvSpPr>
          <p:cNvPr id="10" name="9 CuadroTexto"/>
          <p:cNvSpPr txBox="1"/>
          <p:nvPr/>
        </p:nvSpPr>
        <p:spPr>
          <a:xfrm>
            <a:off x="971600" y="5323636"/>
            <a:ext cx="7992888" cy="1015663"/>
          </a:xfrm>
          <a:prstGeom prst="rect">
            <a:avLst/>
          </a:prstGeom>
          <a:solidFill>
            <a:srgbClr val="00FF00"/>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s-CO" sz="2000" b="1" dirty="0" smtClean="0">
                <a:solidFill>
                  <a:schemeClr val="tx1"/>
                </a:solidFill>
              </a:rPr>
              <a:t>	RECURSOS HUMANOS, FINANCIEROS Y TIEMPO: </a:t>
            </a:r>
            <a:r>
              <a:rPr lang="es-CO" sz="2000" dirty="0" smtClean="0">
                <a:solidFill>
                  <a:schemeClr val="tx1"/>
                </a:solidFill>
              </a:rPr>
              <a:t>No entran en 	la determinación técnica del tamaño de la muestra pero es 	importante en el tamaño de las investigaciones.</a:t>
            </a:r>
          </a:p>
        </p:txBody>
      </p:sp>
      <p:sp>
        <p:nvSpPr>
          <p:cNvPr id="6" name="5 Elipse"/>
          <p:cNvSpPr/>
          <p:nvPr/>
        </p:nvSpPr>
        <p:spPr>
          <a:xfrm>
            <a:off x="-36512" y="5169165"/>
            <a:ext cx="1284171" cy="1284171"/>
          </a:xfrm>
          <a:prstGeom prst="ellipse">
            <a:avLst/>
          </a:prstGeom>
        </p:spPr>
        <p:style>
          <a:lnRef idx="2">
            <a:schemeClr val="accent2">
              <a:hueOff val="5241764"/>
              <a:satOff val="-994"/>
              <a:lumOff val="-500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169166"/>
            <a:ext cx="1284171" cy="1284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748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332656"/>
            <a:ext cx="7380684" cy="523220"/>
          </a:xfrm>
          <a:prstGeom prst="rect">
            <a:avLst/>
          </a:prstGeom>
          <a:noFill/>
        </p:spPr>
        <p:txBody>
          <a:bodyPr wrap="square" rtlCol="0">
            <a:spAutoFit/>
          </a:bodyPr>
          <a:lstStyle/>
          <a:p>
            <a:pPr algn="ctr"/>
            <a:r>
              <a:rPr lang="es-CO" sz="2800" dirty="0" smtClean="0">
                <a:latin typeface="Cooper Black" pitchFamily="18" charset="0"/>
              </a:rPr>
              <a:t>TAMAÑO DE LA MUESTRA</a:t>
            </a:r>
            <a:endParaRPr lang="es-CO" sz="2800" dirty="0">
              <a:latin typeface="Cooper Black" pitchFamily="18" charset="0"/>
            </a:endParaRPr>
          </a:p>
        </p:txBody>
      </p:sp>
      <mc:AlternateContent xmlns:mc="http://schemas.openxmlformats.org/markup-compatibility/2006" xmlns:a14="http://schemas.microsoft.com/office/drawing/2010/main">
        <mc:Choice Requires="a14">
          <p:graphicFrame>
            <p:nvGraphicFramePr>
              <p:cNvPr id="7" name="6 Marcador de contenido"/>
              <p:cNvGraphicFramePr>
                <a:graphicFrameLocks noGrp="1"/>
              </p:cNvGraphicFramePr>
              <p:nvPr>
                <p:ph idx="1"/>
                <p:extLst>
                  <p:ext uri="{D42A27DB-BD31-4B8C-83A1-F6EECF244321}">
                    <p14:modId xmlns:p14="http://schemas.microsoft.com/office/powerpoint/2010/main" val="3504375174"/>
                  </p:ext>
                </p:extLst>
              </p:nvPr>
            </p:nvGraphicFramePr>
            <p:xfrm>
              <a:off x="323528" y="1100628"/>
              <a:ext cx="8568952" cy="5757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6 Marcador de contenido"/>
              <p:cNvGraphicFramePr>
                <a:graphicFrameLocks noGrp="1"/>
              </p:cNvGraphicFramePr>
              <p:nvPr>
                <p:ph idx="1"/>
                <p:extLst>
                  <p:ext uri="{D42A27DB-BD31-4B8C-83A1-F6EECF244321}">
                    <p14:modId xmlns:p14="http://schemas.microsoft.com/office/powerpoint/2010/main" val="3504375174"/>
                  </p:ext>
                </p:extLst>
              </p:nvPr>
            </p:nvGraphicFramePr>
            <p:xfrm>
              <a:off x="323528" y="1100628"/>
              <a:ext cx="8568952" cy="5757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8" name="7 CuadroTexto"/>
          <p:cNvSpPr txBox="1"/>
          <p:nvPr/>
        </p:nvSpPr>
        <p:spPr>
          <a:xfrm>
            <a:off x="323528" y="3504490"/>
            <a:ext cx="2592288" cy="1292662"/>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CALCULO DE n  EN LAS </a:t>
            </a:r>
            <a:r>
              <a:rPr lang="es-CO" b="1" dirty="0">
                <a:solidFill>
                  <a:schemeClr val="bg1"/>
                </a:solidFill>
                <a:latin typeface="Arial" pitchFamily="34" charset="0"/>
                <a:cs typeface="Arial" pitchFamily="34" charset="0"/>
              </a:rPr>
              <a:t>P</a:t>
            </a:r>
            <a:r>
              <a:rPr lang="es-CO" b="1" dirty="0" smtClean="0">
                <a:solidFill>
                  <a:schemeClr val="bg1"/>
                </a:solidFill>
                <a:latin typeface="Arial" pitchFamily="34" charset="0"/>
                <a:cs typeface="Arial" pitchFamily="34" charset="0"/>
              </a:rPr>
              <a:t>OBLACIONES INFINITAS</a:t>
            </a:r>
          </a:p>
          <a:p>
            <a:endParaRPr lang="es-CO" sz="2400" b="1" dirty="0" smtClean="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9 CuadroTexto"/>
              <p:cNvSpPr txBox="1"/>
              <p:nvPr/>
            </p:nvSpPr>
            <p:spPr>
              <a:xfrm>
                <a:off x="2843808" y="1700808"/>
                <a:ext cx="4248472" cy="1019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O" sz="2400" b="1" i="1" smtClean="0">
                          <a:latin typeface="Cambria Math"/>
                        </a:rPr>
                        <m:t>𝒁</m:t>
                      </m:r>
                      <m:r>
                        <a:rPr lang="es-CO" sz="2400" b="1" i="1" smtClean="0">
                          <a:latin typeface="Cambria Math"/>
                        </a:rPr>
                        <m:t>=</m:t>
                      </m:r>
                      <m:f>
                        <m:fPr>
                          <m:ctrlPr>
                            <a:rPr lang="es-CO" sz="2400" b="1" i="1" smtClean="0">
                              <a:latin typeface="Cambria Math"/>
                            </a:rPr>
                          </m:ctrlPr>
                        </m:fPr>
                        <m:num>
                          <m:acc>
                            <m:accPr>
                              <m:chr m:val="̅"/>
                              <m:ctrlPr>
                                <a:rPr lang="es-CO" sz="2400" b="1" i="1" smtClean="0">
                                  <a:latin typeface="Cambria Math"/>
                                </a:rPr>
                              </m:ctrlPr>
                            </m:accPr>
                            <m:e>
                              <m:r>
                                <a:rPr lang="es-CO" sz="2400" b="1" i="1" smtClean="0">
                                  <a:latin typeface="Cambria Math"/>
                                </a:rPr>
                                <m:t>𝒙</m:t>
                              </m:r>
                            </m:e>
                          </m:acc>
                          <m:r>
                            <a:rPr lang="es-CO" sz="2400" b="1" i="1" smtClean="0">
                              <a:latin typeface="Cambria Math"/>
                            </a:rPr>
                            <m:t>− </m:t>
                          </m:r>
                          <m:r>
                            <a:rPr lang="es-CO" sz="2400" b="1" i="1" smtClean="0">
                              <a:latin typeface="Cambria Math"/>
                              <a:ea typeface="Cambria Math"/>
                            </a:rPr>
                            <m:t>𝝁</m:t>
                          </m:r>
                        </m:num>
                        <m:den>
                          <m:f>
                            <m:fPr>
                              <m:type m:val="skw"/>
                              <m:ctrlPr>
                                <a:rPr lang="es-CO" sz="2400" b="1" i="1" smtClean="0">
                                  <a:latin typeface="Cambria Math"/>
                                </a:rPr>
                              </m:ctrlPr>
                            </m:fPr>
                            <m:num>
                              <m:r>
                                <a:rPr lang="es-CO" sz="2400" b="1" i="1" smtClean="0">
                                  <a:latin typeface="Cambria Math"/>
                                  <a:ea typeface="Cambria Math"/>
                                </a:rPr>
                                <m:t>𝝈</m:t>
                              </m:r>
                            </m:num>
                            <m:den>
                              <m:rad>
                                <m:radPr>
                                  <m:degHide m:val="on"/>
                                  <m:ctrlPr>
                                    <a:rPr lang="es-CO" sz="2400" b="1" i="1" smtClean="0">
                                      <a:latin typeface="Cambria Math"/>
                                    </a:rPr>
                                  </m:ctrlPr>
                                </m:radPr>
                                <m:deg/>
                                <m:e>
                                  <m:r>
                                    <a:rPr lang="es-CO" sz="2400" b="1" i="1" smtClean="0">
                                      <a:latin typeface="Cambria Math"/>
                                    </a:rPr>
                                    <m:t>𝒏</m:t>
                                  </m:r>
                                </m:e>
                              </m:rad>
                            </m:den>
                          </m:f>
                        </m:den>
                      </m:f>
                      <m:r>
                        <a:rPr lang="es-CO" sz="2400" b="1" i="1" smtClean="0">
                          <a:latin typeface="Cambria Math"/>
                        </a:rPr>
                        <m:t>    </m:t>
                      </m:r>
                      <m:r>
                        <a:rPr lang="es-CO" sz="2400" b="1" dirty="0">
                          <a:latin typeface="Cambria Math"/>
                          <a:ea typeface="Cambria Math"/>
                        </a:rPr>
                        <m:t>→</m:t>
                      </m:r>
                      <m:r>
                        <a:rPr lang="es-CO" sz="2400" b="1" i="0" dirty="0" smtClean="0">
                          <a:latin typeface="Cambria Math"/>
                          <a:ea typeface="Cambria Math"/>
                        </a:rPr>
                        <m:t>   </m:t>
                      </m:r>
                      <m:r>
                        <a:rPr lang="es-CO" sz="2400" b="1" i="0" dirty="0" smtClean="0">
                          <a:latin typeface="Cambria Math"/>
                          <a:ea typeface="Cambria Math"/>
                        </a:rPr>
                        <m:t>𝐄</m:t>
                      </m:r>
                      <m:r>
                        <a:rPr lang="es-CO" sz="2400" b="1" i="0" dirty="0" smtClean="0">
                          <a:latin typeface="Cambria Math"/>
                          <a:ea typeface="Cambria Math"/>
                        </a:rPr>
                        <m:t>= </m:t>
                      </m:r>
                      <m:acc>
                        <m:accPr>
                          <m:chr m:val="̅"/>
                          <m:ctrlPr>
                            <a:rPr lang="es-CO" sz="2400" b="1" i="1" dirty="0" smtClean="0">
                              <a:latin typeface="Cambria Math"/>
                              <a:ea typeface="Cambria Math"/>
                            </a:rPr>
                          </m:ctrlPr>
                        </m:accPr>
                        <m:e>
                          <m:r>
                            <a:rPr lang="es-CO" sz="2400" b="1" i="1" dirty="0" smtClean="0">
                              <a:latin typeface="Cambria Math"/>
                              <a:ea typeface="Cambria Math"/>
                            </a:rPr>
                            <m:t>𝒙</m:t>
                          </m:r>
                        </m:e>
                      </m:acc>
                      <m:r>
                        <a:rPr lang="es-CO" sz="2400" b="1" i="1" smtClean="0">
                          <a:latin typeface="Cambria Math"/>
                        </a:rPr>
                        <m:t> − </m:t>
                      </m:r>
                      <m:r>
                        <a:rPr lang="es-CO" sz="2400" b="1" i="1" smtClean="0">
                          <a:latin typeface="Cambria Math"/>
                          <a:ea typeface="Cambria Math"/>
                        </a:rPr>
                        <m:t>𝝁</m:t>
                      </m:r>
                    </m:oMath>
                  </m:oMathPara>
                </a14:m>
                <a:endParaRPr lang="es-CO" sz="2400" b="1"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2843808" y="1700808"/>
                <a:ext cx="4248472" cy="1019895"/>
              </a:xfrm>
              <a:prstGeom prst="rect">
                <a:avLst/>
              </a:prstGeom>
              <a:blipFill rotWithShape="1">
                <a:blip r:embed="rId11"/>
                <a:stretch>
                  <a:fillRect/>
                </a:stretch>
              </a:blipFill>
            </p:spPr>
            <p:txBody>
              <a:bodyPr/>
              <a:lstStyle/>
              <a:p>
                <a:r>
                  <a:rPr lang="es-CO">
                    <a:noFill/>
                  </a:rPr>
                  <a:t> </a:t>
                </a:r>
              </a:p>
            </p:txBody>
          </p:sp>
        </mc:Fallback>
      </mc:AlternateContent>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6296" y="1650157"/>
            <a:ext cx="1524336" cy="114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2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5 Marcador de contenido"/>
              <p:cNvGraphicFramePr>
                <a:graphicFrameLocks noGrp="1"/>
              </p:cNvGraphicFramePr>
              <p:nvPr>
                <p:ph idx="1"/>
                <p:extLst>
                  <p:ext uri="{D42A27DB-BD31-4B8C-83A1-F6EECF244321}">
                    <p14:modId xmlns:p14="http://schemas.microsoft.com/office/powerpoint/2010/main" val="1113419822"/>
                  </p:ext>
                </p:extLst>
              </p:nvPr>
            </p:nvGraphicFramePr>
            <p:xfrm>
              <a:off x="251520" y="1100628"/>
              <a:ext cx="8784976" cy="5208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5 Marcador de contenido"/>
              <p:cNvGraphicFramePr>
                <a:graphicFrameLocks noGrp="1"/>
              </p:cNvGraphicFramePr>
              <p:nvPr>
                <p:ph idx="1"/>
                <p:extLst>
                  <p:ext uri="{D42A27DB-BD31-4B8C-83A1-F6EECF244321}">
                    <p14:modId xmlns:p14="http://schemas.microsoft.com/office/powerpoint/2010/main" xmlns="" xmlns:a14="http://schemas.microsoft.com/office/drawing/2010/main" val="1113419822"/>
                  </p:ext>
                </p:extLst>
              </p:nvPr>
            </p:nvGraphicFramePr>
            <p:xfrm>
              <a:off x="251520" y="1100628"/>
              <a:ext cx="8784976" cy="520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3 Título"/>
          <p:cNvSpPr txBox="1">
            <a:spLocks noGrp="1"/>
          </p:cNvSpPr>
          <p:nvPr>
            <p:ph type="title"/>
          </p:nvPr>
        </p:nvSpPr>
        <p:spPr>
          <a:xfrm>
            <a:off x="822960" y="378470"/>
            <a:ext cx="7520940" cy="523220"/>
          </a:xfrm>
          <a:prstGeom prst="rect">
            <a:avLst/>
          </a:prstGeom>
          <a:noFill/>
        </p:spPr>
        <p:txBody>
          <a:bodyPr wrap="square" rtlCol="0">
            <a:spAutoFit/>
          </a:bodyPr>
          <a:lstStyle/>
          <a:p>
            <a:pPr algn="ctr"/>
            <a:r>
              <a:rPr lang="es-CO" sz="2800" dirty="0" smtClean="0">
                <a:solidFill>
                  <a:schemeClr val="tx1"/>
                </a:solidFill>
                <a:latin typeface="Cooper Black" pitchFamily="18" charset="0"/>
              </a:rPr>
              <a:t>TAMAÑO DE LA MUESTRA </a:t>
            </a:r>
            <a:endParaRPr lang="es-CO" sz="2800" dirty="0">
              <a:solidFill>
                <a:schemeClr val="tx1"/>
              </a:solidFill>
              <a:latin typeface="Cooper Black" pitchFamily="18" charset="0"/>
            </a:endParaRPr>
          </a:p>
        </p:txBody>
      </p:sp>
      <p:sp>
        <p:nvSpPr>
          <p:cNvPr id="7" name="6 CuadroTexto"/>
          <p:cNvSpPr txBox="1"/>
          <p:nvPr/>
        </p:nvSpPr>
        <p:spPr>
          <a:xfrm>
            <a:off x="251520" y="3861048"/>
            <a:ext cx="4104456" cy="923330"/>
          </a:xfrm>
          <a:prstGeom prst="rect">
            <a:avLst/>
          </a:prstGeom>
          <a:noFill/>
        </p:spPr>
        <p:txBody>
          <a:bodyPr wrap="square" rtlCol="0">
            <a:spAutoFit/>
          </a:bodyPr>
          <a:lstStyle/>
          <a:p>
            <a:pPr lvl="0"/>
            <a:r>
              <a:rPr lang="es-CO" dirty="0"/>
              <a:t>Las anteriores formulas con algunas modificaciones pueden ser utilizadas cuando se calculan proporciones</a:t>
            </a:r>
            <a:r>
              <a:rPr lang="es-CO" dirty="0" smtClean="0"/>
              <a:t>.</a:t>
            </a:r>
            <a:endParaRPr lang="es-CO" dirty="0"/>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7525" y="2564905"/>
            <a:ext cx="2376963" cy="18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12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050127"/>
            <a:ext cx="2110002" cy="1617668"/>
          </a:xfrm>
          <a:prstGeom prst="rect">
            <a:avLst/>
          </a:prstGeom>
        </p:spPr>
      </p:pic>
      <p:sp>
        <p:nvSpPr>
          <p:cNvPr id="4" name="3 Título"/>
          <p:cNvSpPr txBox="1">
            <a:spLocks noGrp="1"/>
          </p:cNvSpPr>
          <p:nvPr>
            <p:ph type="title"/>
          </p:nvPr>
        </p:nvSpPr>
        <p:spPr>
          <a:xfrm>
            <a:off x="457200" y="703082"/>
            <a:ext cx="8229600" cy="523220"/>
          </a:xfrm>
          <a:prstGeom prst="rect">
            <a:avLst/>
          </a:prstGeom>
          <a:noFill/>
        </p:spPr>
        <p:txBody>
          <a:bodyPr wrap="square" rtlCol="0">
            <a:spAutoFit/>
          </a:bodyPr>
          <a:lstStyle/>
          <a:p>
            <a:pPr algn="ctr"/>
            <a:r>
              <a:rPr lang="es-CO" sz="2800" dirty="0" smtClean="0">
                <a:solidFill>
                  <a:schemeClr val="tx1"/>
                </a:solidFill>
                <a:latin typeface="Cooper Black" pitchFamily="18" charset="0"/>
              </a:rPr>
              <a:t>TAMAÑO DE LA MUESTRA </a:t>
            </a:r>
            <a:endParaRPr lang="es-CO" sz="2800" dirty="0">
              <a:solidFill>
                <a:schemeClr val="tx1"/>
              </a:solidFill>
              <a:latin typeface="Cooper Black" pitchFamily="18" charset="0"/>
            </a:endParaRPr>
          </a:p>
        </p:txBody>
      </p:sp>
      <mc:AlternateContent xmlns:mc="http://schemas.openxmlformats.org/markup-compatibility/2006" xmlns:a14="http://schemas.microsoft.com/office/drawing/2010/main">
        <mc:Choice Requires="a14">
          <p:sp>
            <p:nvSpPr>
              <p:cNvPr id="5" name="4 Marcador de contenido"/>
              <p:cNvSpPr>
                <a:spLocks noGrp="1"/>
              </p:cNvSpPr>
              <p:nvPr>
                <p:ph sz="quarter" idx="13"/>
              </p:nvPr>
            </p:nvSpPr>
            <p:spPr>
              <a:xfrm>
                <a:off x="539552" y="2420888"/>
                <a:ext cx="4104456" cy="3712464"/>
              </a:xfrm>
            </p:spPr>
            <p:txBody>
              <a:bodyPr>
                <a:normAutofit fontScale="92500"/>
              </a:bodyPr>
              <a:lstStyle/>
              <a:p>
                <a:pPr algn="ctr"/>
                <a:r>
                  <a:rPr lang="es-CO" dirty="0" smtClean="0"/>
                  <a:t>TAMAÑO CON </a:t>
                </a:r>
                <a:r>
                  <a:rPr lang="es-CO" dirty="0"/>
                  <a:t>C</a:t>
                </a:r>
                <a:r>
                  <a:rPr lang="es-CO" dirty="0" smtClean="0"/>
                  <a:t>ORRECCIÓN:</a:t>
                </a:r>
              </a:p>
              <a:p>
                <a:pPr algn="ctr"/>
                <a:endParaRPr lang="es-CO" dirty="0" smtClean="0"/>
              </a:p>
              <a:p>
                <a:r>
                  <a:rPr lang="es-CO" b="0" dirty="0" smtClean="0"/>
                  <a:t>(n)= tamaño de la muestra</a:t>
                </a:r>
              </a:p>
              <a:p>
                <a14:m>
                  <m:oMath xmlns:m="http://schemas.openxmlformats.org/officeDocument/2006/math">
                    <m:d>
                      <m:dPr>
                        <m:ctrlPr>
                          <a:rPr lang="es-CO" b="0" i="1" smtClean="0">
                            <a:latin typeface="Cambria Math"/>
                          </a:rPr>
                        </m:ctrlPr>
                      </m:dPr>
                      <m:e>
                        <m:sSub>
                          <m:sSubPr>
                            <m:ctrlPr>
                              <a:rPr lang="es-CO" b="0" i="1" smtClean="0">
                                <a:latin typeface="Cambria Math"/>
                              </a:rPr>
                            </m:ctrlPr>
                          </m:sSubPr>
                          <m:e>
                            <m:r>
                              <a:rPr lang="es-CO" b="0" i="1" smtClean="0">
                                <a:latin typeface="Cambria Math"/>
                              </a:rPr>
                              <m:t>𝑛</m:t>
                            </m:r>
                          </m:e>
                          <m:sub>
                            <m:r>
                              <a:rPr lang="es-CO" b="0" i="1" smtClean="0">
                                <a:latin typeface="Cambria Math"/>
                              </a:rPr>
                              <m:t>0</m:t>
                            </m:r>
                          </m:sub>
                        </m:sSub>
                      </m:e>
                    </m:d>
                  </m:oMath>
                </a14:m>
                <a:r>
                  <a:rPr lang="es-CO" b="0" dirty="0" smtClean="0"/>
                  <a:t>, aporximación</a:t>
                </a:r>
              </a:p>
              <a:p>
                <a14:m>
                  <m:oMath xmlns:m="http://schemas.openxmlformats.org/officeDocument/2006/math">
                    <m:d>
                      <m:dPr>
                        <m:ctrlPr>
                          <a:rPr lang="es-CO" b="0" i="1">
                            <a:latin typeface="Cambria Math"/>
                          </a:rPr>
                        </m:ctrlPr>
                      </m:dPr>
                      <m:e>
                        <m:sSub>
                          <m:sSubPr>
                            <m:ctrlPr>
                              <a:rPr lang="es-CO" b="0" i="1">
                                <a:latin typeface="Cambria Math"/>
                              </a:rPr>
                            </m:ctrlPr>
                          </m:sSubPr>
                          <m:e>
                            <m:r>
                              <a:rPr lang="es-CO" b="0" i="1">
                                <a:latin typeface="Cambria Math"/>
                              </a:rPr>
                              <m:t>𝑛</m:t>
                            </m:r>
                          </m:e>
                          <m:sub>
                            <m:r>
                              <a:rPr lang="es-CO" b="0" i="1" smtClean="0">
                                <a:latin typeface="Cambria Math"/>
                              </a:rPr>
                              <m:t>𝑝</m:t>
                            </m:r>
                          </m:sub>
                        </m:sSub>
                      </m:e>
                    </m:d>
                    <m:r>
                      <a:rPr lang="es-CO" b="0" i="0" smtClean="0">
                        <a:latin typeface="Cambria Math"/>
                      </a:rPr>
                      <m:t>=</m:t>
                    </m:r>
                  </m:oMath>
                </a14:m>
                <a:r>
                  <a:rPr lang="es-CO" b="0" dirty="0" smtClean="0"/>
                  <a:t> piloto</a:t>
                </a:r>
              </a:p>
              <a:p>
                <a:r>
                  <a:rPr lang="es-CO" b="0" dirty="0" smtClean="0"/>
                  <a:t>	(s)= desviación típica estimada</a:t>
                </a:r>
              </a:p>
              <a:p>
                <a:r>
                  <a:rPr lang="es-CO" b="0" dirty="0" smtClean="0"/>
                  <a:t>	(</a:t>
                </a:r>
                <a14:m>
                  <m:oMath xmlns:m="http://schemas.openxmlformats.org/officeDocument/2006/math">
                    <m:r>
                      <a:rPr lang="es-CO" b="0" i="1" smtClean="0">
                        <a:latin typeface="Cambria Math"/>
                        <a:ea typeface="Cambria Math"/>
                      </a:rPr>
                      <m:t>𝜎</m:t>
                    </m:r>
                    <m:r>
                      <a:rPr lang="es-CO" b="0" i="1" smtClean="0">
                        <a:latin typeface="Cambria Math"/>
                        <a:ea typeface="Cambria Math"/>
                      </a:rPr>
                      <m:t>)</m:t>
                    </m:r>
                  </m:oMath>
                </a14:m>
                <a:r>
                  <a:rPr lang="es-CO" b="0" dirty="0" smtClean="0"/>
                  <a:t>= desviación poblacional.</a:t>
                </a:r>
              </a:p>
              <a:p>
                <a:endParaRPr lang="es-CO" dirty="0" smtClean="0"/>
              </a:p>
              <a:p>
                <a:endParaRPr lang="es-CO" dirty="0"/>
              </a:p>
            </p:txBody>
          </p:sp>
        </mc:Choice>
        <mc:Fallback xmlns="">
          <p:sp>
            <p:nvSpPr>
              <p:cNvPr id="5" name="4 Marcador de contenido"/>
              <p:cNvSpPr>
                <a:spLocks noGrp="1" noRot="1" noChangeAspect="1" noMove="1" noResize="1" noEditPoints="1" noAdjustHandles="1" noChangeArrowheads="1" noChangeShapeType="1" noTextEdit="1"/>
              </p:cNvSpPr>
              <p:nvPr>
                <p:ph sz="quarter" idx="13"/>
              </p:nvPr>
            </p:nvSpPr>
            <p:spPr>
              <a:xfrm>
                <a:off x="539552" y="2420888"/>
                <a:ext cx="4104456" cy="3712464"/>
              </a:xfrm>
              <a:blipFill rotWithShape="1">
                <a:blip r:embed="rId3"/>
                <a:stretch>
                  <a:fillRect l="-2080" t="-1642"/>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Marcador de contenido"/>
              <p:cNvSpPr>
                <a:spLocks noGrp="1"/>
              </p:cNvSpPr>
              <p:nvPr>
                <p:ph sz="quarter" idx="14"/>
              </p:nvPr>
            </p:nvSpPr>
            <p:spPr>
              <a:xfrm>
                <a:off x="4716016" y="2646399"/>
                <a:ext cx="4192464" cy="2403728"/>
              </a:xfrm>
            </p:spPr>
            <p:txBody>
              <a:bodyPr>
                <a:normAutofit/>
              </a:bodyPr>
              <a:lstStyle/>
              <a:p>
                <a14:m>
                  <m:oMath xmlns:m="http://schemas.openxmlformats.org/officeDocument/2006/math">
                    <m:r>
                      <a:rPr lang="es-CO" b="1" i="1" smtClean="0">
                        <a:latin typeface="Cambria Math"/>
                      </a:rPr>
                      <m:t>𝒏</m:t>
                    </m:r>
                    <m:r>
                      <a:rPr lang="es-CO" b="1" i="1" smtClean="0">
                        <a:latin typeface="Cambria Math"/>
                      </a:rPr>
                      <m:t>=</m:t>
                    </m:r>
                    <m:sSub>
                      <m:sSubPr>
                        <m:ctrlPr>
                          <a:rPr lang="es-CO" b="1" i="1" smtClean="0">
                            <a:latin typeface="Cambria Math"/>
                          </a:rPr>
                        </m:ctrlPr>
                      </m:sSubPr>
                      <m:e>
                        <m:r>
                          <a:rPr lang="es-CO" b="1" i="1" smtClean="0">
                            <a:latin typeface="Cambria Math"/>
                          </a:rPr>
                          <m:t>𝒏</m:t>
                        </m:r>
                      </m:e>
                      <m:sub>
                        <m:r>
                          <a:rPr lang="es-CO" b="1" i="1" smtClean="0">
                            <a:latin typeface="Cambria Math"/>
                          </a:rPr>
                          <m:t>𝟎</m:t>
                        </m:r>
                      </m:sub>
                    </m:sSub>
                    <m:r>
                      <a:rPr lang="es-CO" b="1" i="1" smtClean="0">
                        <a:latin typeface="Cambria Math"/>
                      </a:rPr>
                      <m:t>=</m:t>
                    </m:r>
                    <m:d>
                      <m:dPr>
                        <m:begChr m:val="["/>
                        <m:endChr m:val="]"/>
                        <m:ctrlPr>
                          <a:rPr lang="es-CO" b="1" i="1" smtClean="0">
                            <a:latin typeface="Cambria Math"/>
                          </a:rPr>
                        </m:ctrlPr>
                      </m:dPr>
                      <m:e>
                        <m:f>
                          <m:fPr>
                            <m:ctrlPr>
                              <a:rPr lang="es-CO" b="1" i="1" smtClean="0">
                                <a:latin typeface="Cambria Math"/>
                              </a:rPr>
                            </m:ctrlPr>
                          </m:fPr>
                          <m:num>
                            <m:sSup>
                              <m:sSupPr>
                                <m:ctrlPr>
                                  <a:rPr lang="es-CO" b="1" i="1" smtClean="0">
                                    <a:latin typeface="Cambria Math"/>
                                  </a:rPr>
                                </m:ctrlPr>
                              </m:sSupPr>
                              <m:e>
                                <m:r>
                                  <a:rPr lang="es-CO" b="1" i="1" smtClean="0">
                                    <a:latin typeface="Cambria Math"/>
                                  </a:rPr>
                                  <m:t>𝒁</m:t>
                                </m:r>
                              </m:e>
                              <m:sup>
                                <m:r>
                                  <a:rPr lang="es-CO" b="1" i="1" smtClean="0">
                                    <a:latin typeface="Cambria Math"/>
                                  </a:rPr>
                                  <m:t>𝟐</m:t>
                                </m:r>
                              </m:sup>
                            </m:sSup>
                            <m:r>
                              <a:rPr lang="es-CO" b="1" i="1" smtClean="0">
                                <a:latin typeface="Cambria Math"/>
                              </a:rPr>
                              <m:t> </m:t>
                            </m:r>
                            <m:sSup>
                              <m:sSupPr>
                                <m:ctrlPr>
                                  <a:rPr lang="es-CO" b="1" i="1" smtClean="0">
                                    <a:latin typeface="Cambria Math"/>
                                  </a:rPr>
                                </m:ctrlPr>
                              </m:sSupPr>
                              <m:e>
                                <m:r>
                                  <a:rPr lang="es-CO" b="1" i="1" smtClean="0">
                                    <a:latin typeface="Cambria Math"/>
                                  </a:rPr>
                                  <m:t>𝑺</m:t>
                                </m:r>
                              </m:e>
                              <m:sup>
                                <m:r>
                                  <a:rPr lang="es-CO" b="1" i="1" smtClean="0">
                                    <a:latin typeface="Cambria Math"/>
                                  </a:rPr>
                                  <m:t>𝟐</m:t>
                                </m:r>
                              </m:sup>
                            </m:sSup>
                          </m:num>
                          <m:den>
                            <m:sSup>
                              <m:sSupPr>
                                <m:ctrlPr>
                                  <a:rPr lang="es-CO" b="1" i="1" smtClean="0">
                                    <a:latin typeface="Cambria Math"/>
                                  </a:rPr>
                                </m:ctrlPr>
                              </m:sSupPr>
                              <m:e>
                                <m:r>
                                  <a:rPr lang="es-CO" b="1" i="1" smtClean="0">
                                    <a:latin typeface="Cambria Math"/>
                                  </a:rPr>
                                  <m:t>𝑬</m:t>
                                </m:r>
                              </m:e>
                              <m:sup>
                                <m:r>
                                  <a:rPr lang="es-CO" b="1" i="1" smtClean="0">
                                    <a:latin typeface="Cambria Math"/>
                                  </a:rPr>
                                  <m:t>𝟐</m:t>
                                </m:r>
                              </m:sup>
                            </m:sSup>
                          </m:den>
                        </m:f>
                      </m:e>
                    </m:d>
                    <m:r>
                      <a:rPr lang="es-CO" b="1" i="1" smtClean="0">
                        <a:latin typeface="Cambria Math"/>
                      </a:rPr>
                      <m:t>𝑬</m:t>
                    </m:r>
                    <m:r>
                      <a:rPr lang="es-CO" b="1" i="1" smtClean="0">
                        <a:latin typeface="Cambria Math"/>
                      </a:rPr>
                      <m:t>+</m:t>
                    </m:r>
                    <m:d>
                      <m:dPr>
                        <m:begChr m:val="["/>
                        <m:endChr m:val="]"/>
                        <m:ctrlPr>
                          <a:rPr lang="es-CO" b="1" i="1" smtClean="0">
                            <a:latin typeface="Cambria Math"/>
                          </a:rPr>
                        </m:ctrlPr>
                      </m:dPr>
                      <m:e>
                        <m:f>
                          <m:fPr>
                            <m:ctrlPr>
                              <a:rPr lang="es-CO" b="1" i="1" smtClean="0">
                                <a:latin typeface="Cambria Math"/>
                              </a:rPr>
                            </m:ctrlPr>
                          </m:fPr>
                          <m:num>
                            <m:r>
                              <a:rPr lang="es-CO" b="1" i="1" smtClean="0">
                                <a:latin typeface="Cambria Math"/>
                              </a:rPr>
                              <m:t>𝟐</m:t>
                            </m:r>
                          </m:num>
                          <m:den>
                            <m:sSub>
                              <m:sSubPr>
                                <m:ctrlPr>
                                  <a:rPr lang="es-CO" b="1" i="1" smtClean="0">
                                    <a:latin typeface="Cambria Math"/>
                                  </a:rPr>
                                </m:ctrlPr>
                              </m:sSubPr>
                              <m:e>
                                <m:r>
                                  <a:rPr lang="es-CO" b="1" i="1" smtClean="0">
                                    <a:latin typeface="Cambria Math"/>
                                  </a:rPr>
                                  <m:t>𝒏</m:t>
                                </m:r>
                              </m:e>
                              <m:sub>
                                <m:r>
                                  <a:rPr lang="es-CO" b="1" i="1" smtClean="0">
                                    <a:latin typeface="Cambria Math"/>
                                  </a:rPr>
                                  <m:t>𝒑</m:t>
                                </m:r>
                              </m:sub>
                            </m:sSub>
                          </m:den>
                        </m:f>
                      </m:e>
                    </m:d>
                  </m:oMath>
                </a14:m>
                <a:endParaRPr lang="es-CO" dirty="0" smtClean="0"/>
              </a:p>
              <a:p>
                <a:endParaRPr lang="es-CO" dirty="0"/>
              </a:p>
              <a:p>
                <a14:m>
                  <m:oMath xmlns:m="http://schemas.openxmlformats.org/officeDocument/2006/math">
                    <m:r>
                      <a:rPr lang="es-CO" b="1" i="1" smtClean="0">
                        <a:latin typeface="Cambria Math"/>
                      </a:rPr>
                      <m:t>𝒏</m:t>
                    </m:r>
                    <m:r>
                      <a:rPr lang="es-CO" b="1" i="1" smtClean="0">
                        <a:latin typeface="Cambria Math"/>
                      </a:rPr>
                      <m:t>=</m:t>
                    </m:r>
                    <m:f>
                      <m:fPr>
                        <m:ctrlPr>
                          <a:rPr lang="es-CO" b="1" i="1" smtClean="0">
                            <a:latin typeface="Cambria Math"/>
                          </a:rPr>
                        </m:ctrlPr>
                      </m:fPr>
                      <m:num>
                        <m:sSub>
                          <m:sSubPr>
                            <m:ctrlPr>
                              <a:rPr lang="es-CO" b="1" i="1" smtClean="0">
                                <a:latin typeface="Cambria Math"/>
                              </a:rPr>
                            </m:ctrlPr>
                          </m:sSubPr>
                          <m:e>
                            <m:r>
                              <a:rPr lang="es-CO" b="1" i="1" smtClean="0">
                                <a:latin typeface="Cambria Math"/>
                              </a:rPr>
                              <m:t>𝒏</m:t>
                            </m:r>
                          </m:e>
                          <m:sub>
                            <m:r>
                              <a:rPr lang="es-CO" b="1" i="1" smtClean="0">
                                <a:latin typeface="Cambria Math"/>
                              </a:rPr>
                              <m:t>𝟎</m:t>
                            </m:r>
                          </m:sub>
                        </m:sSub>
                      </m:num>
                      <m:den>
                        <m:r>
                          <a:rPr lang="es-CO" b="1" i="1" smtClean="0">
                            <a:latin typeface="Cambria Math"/>
                          </a:rPr>
                          <m:t>𝟏</m:t>
                        </m:r>
                        <m:r>
                          <a:rPr lang="es-CO" b="1" i="1" smtClean="0">
                            <a:latin typeface="Cambria Math"/>
                          </a:rPr>
                          <m:t>+</m:t>
                        </m:r>
                        <m:f>
                          <m:fPr>
                            <m:ctrlPr>
                              <a:rPr lang="es-CO" b="1" i="1" smtClean="0">
                                <a:latin typeface="Cambria Math"/>
                              </a:rPr>
                            </m:ctrlPr>
                          </m:fPr>
                          <m:num>
                            <m:sSub>
                              <m:sSubPr>
                                <m:ctrlPr>
                                  <a:rPr lang="es-CO" b="1" i="1" smtClean="0">
                                    <a:latin typeface="Cambria Math"/>
                                  </a:rPr>
                                </m:ctrlPr>
                              </m:sSubPr>
                              <m:e>
                                <m:r>
                                  <a:rPr lang="es-CO" b="1" i="1" smtClean="0">
                                    <a:latin typeface="Cambria Math"/>
                                  </a:rPr>
                                  <m:t>𝒏</m:t>
                                </m:r>
                              </m:e>
                              <m:sub>
                                <m:r>
                                  <a:rPr lang="es-CO" b="1" i="1" smtClean="0">
                                    <a:latin typeface="Cambria Math"/>
                                  </a:rPr>
                                  <m:t>𝟎</m:t>
                                </m:r>
                              </m:sub>
                            </m:sSub>
                          </m:num>
                          <m:den>
                            <m:r>
                              <a:rPr lang="es-CO" b="1" i="1" smtClean="0">
                                <a:latin typeface="Cambria Math"/>
                              </a:rPr>
                              <m:t>𝑵</m:t>
                            </m:r>
                          </m:den>
                        </m:f>
                      </m:den>
                    </m:f>
                  </m:oMath>
                </a14:m>
                <a:endParaRPr lang="es-CO" dirty="0" smtClean="0"/>
              </a:p>
              <a:p>
                <a:endParaRPr lang="es-CO" dirty="0"/>
              </a:p>
            </p:txBody>
          </p:sp>
        </mc:Choice>
        <mc:Fallback xmlns="">
          <p:sp>
            <p:nvSpPr>
              <p:cNvPr id="6" name="5 Marcador de contenido"/>
              <p:cNvSpPr>
                <a:spLocks noGrp="1" noRot="1" noChangeAspect="1" noMove="1" noResize="1" noEditPoints="1" noAdjustHandles="1" noChangeArrowheads="1" noChangeShapeType="1" noTextEdit="1"/>
              </p:cNvSpPr>
              <p:nvPr>
                <p:ph sz="quarter" idx="14"/>
              </p:nvPr>
            </p:nvSpPr>
            <p:spPr>
              <a:xfrm>
                <a:off x="4716016" y="2646399"/>
                <a:ext cx="4192464" cy="2403728"/>
              </a:xfrm>
              <a:blipFill rotWithShape="1">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40295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223" y="5517232"/>
            <a:ext cx="1647875" cy="1008112"/>
          </a:xfrm>
          <a:prstGeom prst="rect">
            <a:avLst/>
          </a:prstGeom>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77500" lnSpcReduction="20000"/>
              </a:bodyPr>
              <a:lstStyle/>
              <a:p>
                <a:pPr algn="just"/>
                <a:r>
                  <a:rPr lang="es-CO" b="0" dirty="0" smtClean="0">
                    <a:latin typeface="Arial" pitchFamily="34" charset="0"/>
                    <a:cs typeface="Arial" pitchFamily="34" charset="0"/>
                  </a:rPr>
                  <a:t>El mantenimiento de cuentas puede resultar demasiado costos, si el promedio de compra por cuenta, baja de cierto nivel.  El gerente de un gran almacén por departamentos desea estimar el promedio de lo comprado mensualmente por los clientes que usa las cuentas de crédito, con un error de $2.500, y una probabilidad aproximada, de 0,95.  ¿cuántas cuentas deberá seleccionar, si sabe que la desviación estándar es de $30.000, la cuál fue obtenida de los balances mensuales de las cuentas de crédito?.</a:t>
                </a:r>
              </a:p>
              <a:p>
                <a:pPr algn="just"/>
                <a:r>
                  <a:rPr lang="es-CO" b="0" dirty="0" smtClean="0">
                    <a:latin typeface="Arial" pitchFamily="34" charset="0"/>
                    <a:cs typeface="Arial" pitchFamily="34" charset="0"/>
                  </a:rPr>
                  <a:t>Solución:</a:t>
                </a:r>
              </a:p>
              <a:p>
                <a:pPr algn="just"/>
                <a:endParaRPr lang="es-CO" b="0" dirty="0" smtClean="0">
                  <a:latin typeface="Arial" pitchFamily="34" charset="0"/>
                  <a:cs typeface="Arial" pitchFamily="34" charset="0"/>
                </a:endParaRPr>
              </a:p>
              <a:p>
                <a:pPr algn="just"/>
                <a:r>
                  <a:rPr lang="es-CO" sz="2000" dirty="0" smtClean="0"/>
                  <a:t>n=(</a:t>
                </a:r>
                <a14:m>
                  <m:oMath xmlns:m="http://schemas.openxmlformats.org/officeDocument/2006/math">
                    <m:f>
                      <m:fPr>
                        <m:ctrlPr>
                          <a:rPr lang="es-CO" sz="2000" i="1" smtClean="0">
                            <a:latin typeface="Cambria Math"/>
                          </a:rPr>
                        </m:ctrlPr>
                      </m:fPr>
                      <m:num>
                        <m:r>
                          <a:rPr lang="es-CO" sz="2000" b="1" i="1" smtClean="0">
                            <a:latin typeface="Cambria Math"/>
                          </a:rPr>
                          <m:t>𝒁</m:t>
                        </m:r>
                        <m:r>
                          <a:rPr lang="es-CO" sz="2000" b="1" i="1" smtClean="0">
                            <a:latin typeface="Cambria Math"/>
                          </a:rPr>
                          <m:t> </m:t>
                        </m:r>
                        <m:r>
                          <a:rPr lang="es-CO" sz="2000" b="1" i="1" smtClean="0">
                            <a:latin typeface="Cambria Math"/>
                            <a:ea typeface="Cambria Math"/>
                          </a:rPr>
                          <m:t>𝝈</m:t>
                        </m:r>
                      </m:num>
                      <m:den>
                        <m:r>
                          <a:rPr lang="es-CO" sz="2000" b="1" i="1" smtClean="0">
                            <a:latin typeface="Cambria Math"/>
                          </a:rPr>
                          <m:t>𝑬</m:t>
                        </m:r>
                      </m:den>
                    </m:f>
                    <m:sSup>
                      <m:sSupPr>
                        <m:ctrlPr>
                          <a:rPr lang="es-CO" sz="2000" i="1" smtClean="0">
                            <a:latin typeface="Cambria Math"/>
                          </a:rPr>
                        </m:ctrlPr>
                      </m:sSupPr>
                      <m:e>
                        <m:r>
                          <a:rPr lang="es-CO" sz="2000" i="1" smtClean="0">
                            <a:latin typeface="Cambria Math"/>
                          </a:rPr>
                          <m:t>)</m:t>
                        </m:r>
                      </m:e>
                      <m:sup>
                        <m:r>
                          <a:rPr lang="es-CO" sz="2000" b="1" i="1" smtClean="0">
                            <a:latin typeface="Cambria Math"/>
                          </a:rPr>
                          <m:t>𝟐</m:t>
                        </m:r>
                      </m:sup>
                    </m:sSup>
                  </m:oMath>
                </a14:m>
                <a:r>
                  <a:rPr lang="es-CO" sz="2000" dirty="0" smtClean="0"/>
                  <a:t>=</a:t>
                </a:r>
                <a14:m>
                  <m:oMath xmlns:m="http://schemas.openxmlformats.org/officeDocument/2006/math">
                    <m:f>
                      <m:fPr>
                        <m:ctrlPr>
                          <a:rPr lang="es-CO" sz="2000" i="1" dirty="0" smtClean="0">
                            <a:latin typeface="Cambria Math"/>
                          </a:rPr>
                        </m:ctrlPr>
                      </m:fPr>
                      <m:num>
                        <m:sSup>
                          <m:sSupPr>
                            <m:ctrlPr>
                              <a:rPr lang="es-CO" sz="2000" i="1" dirty="0" smtClean="0">
                                <a:latin typeface="Cambria Math"/>
                              </a:rPr>
                            </m:ctrlPr>
                          </m:sSupPr>
                          <m:e>
                            <m:r>
                              <a:rPr lang="es-CO" sz="2000" b="1" i="1" dirty="0" smtClean="0">
                                <a:latin typeface="Cambria Math"/>
                              </a:rPr>
                              <m:t>𝟏</m:t>
                            </m:r>
                            <m:r>
                              <a:rPr lang="es-CO" sz="2000" b="1" i="1" dirty="0" smtClean="0">
                                <a:latin typeface="Cambria Math"/>
                              </a:rPr>
                              <m:t>,</m:t>
                            </m:r>
                            <m:r>
                              <a:rPr lang="es-CO" sz="2000" b="1" i="1" dirty="0" smtClean="0">
                                <a:latin typeface="Cambria Math"/>
                              </a:rPr>
                              <m:t>𝟗𝟔</m:t>
                            </m:r>
                          </m:e>
                          <m:sup>
                            <m:r>
                              <a:rPr lang="es-CO" sz="2000" b="1" i="1" dirty="0" smtClean="0">
                                <a:latin typeface="Cambria Math"/>
                              </a:rPr>
                              <m:t>𝟐</m:t>
                            </m:r>
                          </m:sup>
                        </m:sSup>
                        <m:r>
                          <a:rPr lang="es-CO" sz="2000" i="1" dirty="0" smtClean="0">
                            <a:latin typeface="Cambria Math"/>
                          </a:rPr>
                          <m:t>(</m:t>
                        </m:r>
                        <m:r>
                          <a:rPr lang="es-CO" sz="2000" b="1" i="1" dirty="0" smtClean="0">
                            <a:latin typeface="Cambria Math"/>
                          </a:rPr>
                          <m:t>𝟑𝟎</m:t>
                        </m:r>
                        <m:r>
                          <a:rPr lang="es-CO" sz="2000" b="1" i="1" dirty="0" smtClean="0">
                            <a:latin typeface="Cambria Math"/>
                          </a:rPr>
                          <m:t>.</m:t>
                        </m:r>
                        <m:r>
                          <a:rPr lang="es-CO" sz="2000" b="1" i="1" dirty="0" smtClean="0">
                            <a:latin typeface="Cambria Math"/>
                          </a:rPr>
                          <m:t>𝟎𝟎𝟎</m:t>
                        </m:r>
                        <m:sSup>
                          <m:sSupPr>
                            <m:ctrlPr>
                              <a:rPr lang="es-CO" sz="2000" i="1" dirty="0" smtClean="0">
                                <a:latin typeface="Cambria Math"/>
                              </a:rPr>
                            </m:ctrlPr>
                          </m:sSupPr>
                          <m:e>
                            <m:r>
                              <a:rPr lang="es-CO" sz="2000" i="1" dirty="0" smtClean="0">
                                <a:latin typeface="Cambria Math"/>
                              </a:rPr>
                              <m:t>)</m:t>
                            </m:r>
                          </m:e>
                          <m:sup>
                            <m:r>
                              <a:rPr lang="es-CO" sz="2000" b="1" i="1" dirty="0" smtClean="0">
                                <a:latin typeface="Cambria Math"/>
                              </a:rPr>
                              <m:t>𝟐</m:t>
                            </m:r>
                          </m:sup>
                        </m:sSup>
                      </m:num>
                      <m:den>
                        <m:sSup>
                          <m:sSupPr>
                            <m:ctrlPr>
                              <a:rPr lang="es-CO" sz="2000" i="1" dirty="0" smtClean="0">
                                <a:latin typeface="Cambria Math"/>
                              </a:rPr>
                            </m:ctrlPr>
                          </m:sSupPr>
                          <m:e>
                            <m:r>
                              <a:rPr lang="es-CO" sz="2000" b="1" i="1" dirty="0" smtClean="0">
                                <a:latin typeface="Cambria Math"/>
                              </a:rPr>
                              <m:t>𝟐</m:t>
                            </m:r>
                            <m:r>
                              <a:rPr lang="es-CO" sz="2000" b="1" i="1" dirty="0" smtClean="0">
                                <a:latin typeface="Cambria Math"/>
                              </a:rPr>
                              <m:t>.</m:t>
                            </m:r>
                            <m:r>
                              <a:rPr lang="es-CO" sz="2000" b="1" i="1" dirty="0" smtClean="0">
                                <a:latin typeface="Cambria Math"/>
                              </a:rPr>
                              <m:t>𝟓𝟎𝟎</m:t>
                            </m:r>
                          </m:e>
                          <m:sup>
                            <m:r>
                              <a:rPr lang="es-CO" sz="2000" b="1" i="1" dirty="0" smtClean="0">
                                <a:latin typeface="Cambria Math"/>
                              </a:rPr>
                              <m:t>𝟐</m:t>
                            </m:r>
                          </m:sup>
                        </m:sSup>
                      </m:den>
                    </m:f>
                  </m:oMath>
                </a14:m>
                <a:r>
                  <a:rPr lang="es-CO" sz="2000" dirty="0" smtClean="0"/>
                  <a:t>=</a:t>
                </a:r>
                <a14:m>
                  <m:oMath xmlns:m="http://schemas.openxmlformats.org/officeDocument/2006/math">
                    <m:r>
                      <a:rPr lang="es-CO" sz="2000" b="1" i="1" dirty="0" smtClean="0">
                        <a:latin typeface="Cambria Math"/>
                      </a:rPr>
                      <m:t>𝟓𝟓𝟑</m:t>
                    </m:r>
                    <m:r>
                      <a:rPr lang="es-CO" sz="2000" b="1" i="1" dirty="0" smtClean="0">
                        <a:latin typeface="Cambria Math"/>
                      </a:rPr>
                      <m:t>,</m:t>
                    </m:r>
                    <m:r>
                      <a:rPr lang="es-CO" sz="2000" b="1" i="1" dirty="0" smtClean="0">
                        <a:latin typeface="Cambria Math"/>
                      </a:rPr>
                      <m:t>𝟏𝟗</m:t>
                    </m:r>
                    <m:r>
                      <a:rPr lang="es-CO" sz="2000" b="1" i="1" dirty="0" smtClean="0">
                        <a:latin typeface="Cambria Math"/>
                      </a:rPr>
                      <m:t>=</m:t>
                    </m:r>
                    <m:r>
                      <a:rPr lang="es-CO" sz="2000" b="1" i="1" dirty="0" smtClean="0">
                        <a:latin typeface="Cambria Math"/>
                      </a:rPr>
                      <m:t>𝟓𝟓𝟒</m:t>
                    </m:r>
                  </m:oMath>
                </a14:m>
                <a:endParaRPr lang="es-CO" sz="2000" b="1" dirty="0" smtClean="0"/>
              </a:p>
              <a:p>
                <a:pPr algn="just"/>
                <a14:m>
                  <m:oMath xmlns:m="http://schemas.openxmlformats.org/officeDocument/2006/math">
                    <m:r>
                      <a:rPr lang="es-CO" sz="2000" b="1" i="1" smtClean="0">
                        <a:latin typeface="Cambria Math"/>
                      </a:rPr>
                      <m:t>𝒏</m:t>
                    </m:r>
                    <m:r>
                      <a:rPr lang="es-CO" sz="2000" b="1" i="1" smtClean="0">
                        <a:latin typeface="Cambria Math"/>
                      </a:rPr>
                      <m:t>=</m:t>
                    </m:r>
                    <m:r>
                      <a:rPr lang="es-CO" sz="2000" b="1" i="1" smtClean="0">
                        <a:latin typeface="Cambria Math"/>
                      </a:rPr>
                      <m:t>𝟓𝟓𝟒</m:t>
                    </m:r>
                    <m:r>
                      <a:rPr lang="es-CO" sz="2000" b="1" i="1" smtClean="0">
                        <a:latin typeface="Cambria Math"/>
                      </a:rPr>
                      <m:t> </m:t>
                    </m:r>
                    <m:r>
                      <a:rPr lang="es-CO" sz="2000" b="1" i="1" smtClean="0">
                        <a:latin typeface="Cambria Math"/>
                      </a:rPr>
                      <m:t>𝒄𝒖𝒆𝒏𝒕𝒂𝒔</m:t>
                    </m:r>
                  </m:oMath>
                </a14:m>
                <a:endParaRPr lang="es-CO" sz="2000" b="1" dirty="0" smtClean="0"/>
              </a:p>
              <a:p>
                <a:pPr algn="just"/>
                <a:endParaRPr lang="es-CO" sz="2000" b="1" dirty="0" smtClean="0"/>
              </a:p>
              <a:p>
                <a:pPr algn="just"/>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t="-1533" r="-324"/>
                </a:stretch>
              </a:blipFill>
            </p:spPr>
            <p:txBody>
              <a:bodyPr/>
              <a:lstStyle/>
              <a:p>
                <a:r>
                  <a:rPr lang="es-CO">
                    <a:noFill/>
                  </a:rPr>
                  <a:t> </a:t>
                </a:r>
              </a:p>
            </p:txBody>
          </p:sp>
        </mc:Fallback>
      </mc:AlternateContent>
      <p:sp>
        <p:nvSpPr>
          <p:cNvPr id="2" name="1 Título"/>
          <p:cNvSpPr>
            <a:spLocks noGrp="1"/>
          </p:cNvSpPr>
          <p:nvPr>
            <p:ph type="title"/>
          </p:nvPr>
        </p:nvSpPr>
        <p:spPr/>
        <p:txBody>
          <a:bodyPr/>
          <a:lstStyle/>
          <a:p>
            <a:r>
              <a:rPr lang="es-CO" sz="2400" dirty="0" smtClean="0">
                <a:latin typeface="Cooper Black" pitchFamily="18" charset="0"/>
              </a:rPr>
              <a:t>Ejemplo:</a:t>
            </a:r>
            <a:endParaRPr lang="es-CO" sz="2400" dirty="0">
              <a:latin typeface="Cooper Black" pitchFamily="18"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987" y="908720"/>
            <a:ext cx="2028394" cy="1440160"/>
          </a:xfrm>
          <a:prstGeom prst="rect">
            <a:avLst/>
          </a:prstGeom>
          <a:ln>
            <a:noFill/>
          </a:ln>
          <a:effectLst>
            <a:softEdge rad="112500"/>
          </a:effectLst>
        </p:spPr>
      </p:pic>
    </p:spTree>
    <p:extLst>
      <p:ext uri="{BB962C8B-B14F-4D97-AF65-F5344CB8AC3E}">
        <p14:creationId xmlns:p14="http://schemas.microsoft.com/office/powerpoint/2010/main" val="35375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12976"/>
            <a:ext cx="3811665" cy="228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923928" y="5013176"/>
            <a:ext cx="4968552" cy="1477328"/>
          </a:xfrm>
          <a:prstGeom prst="rect">
            <a:avLst/>
          </a:prstGeom>
          <a:noFill/>
        </p:spPr>
        <p:txBody>
          <a:bodyPr wrap="square" rtlCol="0">
            <a:spAutoFit/>
          </a:bodyPr>
          <a:lstStyle/>
          <a:p>
            <a:pPr algn="just"/>
            <a:r>
              <a:rPr lang="es-CO" b="1" dirty="0" smtClean="0"/>
              <a:t>BLANCA MAHECHA HERNÁNDEZ </a:t>
            </a:r>
          </a:p>
          <a:p>
            <a:pPr algn="just"/>
            <a:r>
              <a:rPr lang="es-CO" b="1" dirty="0" smtClean="0"/>
              <a:t>YURY MARCELA MORENO GÓMEZ</a:t>
            </a:r>
          </a:p>
          <a:p>
            <a:pPr algn="just"/>
            <a:r>
              <a:rPr lang="es-CO" b="1" dirty="0" smtClean="0"/>
              <a:t>ISAURA VALENCIA ROLDAN</a:t>
            </a:r>
          </a:p>
          <a:p>
            <a:pPr algn="just"/>
            <a:r>
              <a:rPr lang="es-CO" b="1" dirty="0" smtClean="0"/>
              <a:t>MONICA VIVIANA AVILES VARGAS</a:t>
            </a:r>
          </a:p>
          <a:p>
            <a:pPr algn="just"/>
            <a:r>
              <a:rPr lang="es-CO" b="1" dirty="0" smtClean="0"/>
              <a:t>LEIDY MARTÍNEZ QUIROGA</a:t>
            </a:r>
            <a:endParaRPr lang="es-CO" b="1" dirty="0"/>
          </a:p>
        </p:txBody>
      </p:sp>
    </p:spTree>
    <p:extLst>
      <p:ext uri="{BB962C8B-B14F-4D97-AF65-F5344CB8AC3E}">
        <p14:creationId xmlns:p14="http://schemas.microsoft.com/office/powerpoint/2010/main" val="168270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anim calcmode="lin" valueType="num">
                                      <p:cBhvr>
                                        <p:cTn id="8" dur="2000" fill="hold"/>
                                        <p:tgtEl>
                                          <p:spTgt spid="8196"/>
                                        </p:tgtEl>
                                        <p:attrNameLst>
                                          <p:attrName>ppt_w</p:attrName>
                                        </p:attrNameLst>
                                      </p:cBhvr>
                                      <p:tavLst>
                                        <p:tav tm="0" fmla="#ppt_w*sin(2.5*pi*$)">
                                          <p:val>
                                            <p:fltVal val="0"/>
                                          </p:val>
                                        </p:tav>
                                        <p:tav tm="100000">
                                          <p:val>
                                            <p:fltVal val="1"/>
                                          </p:val>
                                        </p:tav>
                                      </p:tavLst>
                                    </p:anim>
                                    <p:anim calcmode="lin" valueType="num">
                                      <p:cBhvr>
                                        <p:cTn id="9" dur="20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55046085"/>
              </p:ext>
            </p:extLst>
          </p:nvPr>
        </p:nvGraphicFramePr>
        <p:xfrm>
          <a:off x="827584" y="908720"/>
          <a:ext cx="76374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r"/>
            <a:r>
              <a:rPr lang="es-CO" dirty="0" smtClean="0">
                <a:latin typeface="Cooper Black" pitchFamily="18" charset="0"/>
              </a:rPr>
              <a:t>conceptos</a:t>
            </a:r>
            <a:endParaRPr lang="es-CO" dirty="0">
              <a:latin typeface="Cooper Black" pitchFamily="18" charset="0"/>
            </a:endParaRPr>
          </a:p>
        </p:txBody>
      </p:sp>
    </p:spTree>
    <p:extLst>
      <p:ext uri="{BB962C8B-B14F-4D97-AF65-F5344CB8AC3E}">
        <p14:creationId xmlns:p14="http://schemas.microsoft.com/office/powerpoint/2010/main" val="34736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33132985"/>
              </p:ext>
            </p:extLst>
          </p:nvPr>
        </p:nvGraphicFramePr>
        <p:xfrm>
          <a:off x="467544" y="1844824"/>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r"/>
            <a:r>
              <a:rPr lang="es-CO" dirty="0" smtClean="0">
                <a:latin typeface="Cooper Black" pitchFamily="18" charset="0"/>
              </a:rPr>
              <a:t>conceptos</a:t>
            </a:r>
            <a:endParaRPr lang="es-CO" dirty="0">
              <a:latin typeface="Cooper Black" pitchFamily="18" charset="0"/>
            </a:endParaRPr>
          </a:p>
        </p:txBody>
      </p:sp>
    </p:spTree>
    <p:extLst>
      <p:ext uri="{BB962C8B-B14F-4D97-AF65-F5344CB8AC3E}">
        <p14:creationId xmlns:p14="http://schemas.microsoft.com/office/powerpoint/2010/main" val="13954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676649201"/>
              </p:ext>
            </p:extLst>
          </p:nvPr>
        </p:nvGraphicFramePr>
        <p:xfrm>
          <a:off x="323528" y="1700808"/>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r"/>
            <a:r>
              <a:rPr lang="es-CO" dirty="0" smtClean="0">
                <a:latin typeface="Cooper Black" pitchFamily="18" charset="0"/>
              </a:rPr>
              <a:t>conceptos</a:t>
            </a:r>
            <a:endParaRPr lang="es-CO" dirty="0">
              <a:latin typeface="Cooper Black" pitchFamily="18" charset="0"/>
            </a:endParaRPr>
          </a:p>
        </p:txBody>
      </p:sp>
    </p:spTree>
    <p:extLst>
      <p:ext uri="{BB962C8B-B14F-4D97-AF65-F5344CB8AC3E}">
        <p14:creationId xmlns:p14="http://schemas.microsoft.com/office/powerpoint/2010/main" val="42647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29501684"/>
              </p:ext>
            </p:extLst>
          </p:nvPr>
        </p:nvGraphicFramePr>
        <p:xfrm>
          <a:off x="2699792" y="2492896"/>
          <a:ext cx="61206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11560" y="260648"/>
            <a:ext cx="8229600" cy="1252728"/>
          </a:xfrm>
        </p:spPr>
        <p:txBody>
          <a:bodyPr/>
          <a:lstStyle/>
          <a:p>
            <a:pPr algn="r"/>
            <a:r>
              <a:rPr lang="es-CO" dirty="0" smtClean="0">
                <a:latin typeface="Cooper Black" pitchFamily="18" charset="0"/>
              </a:rPr>
              <a:t>conceptos</a:t>
            </a:r>
            <a:endParaRPr lang="es-CO" dirty="0">
              <a:latin typeface="Cooper Black" pitchFamily="18" charset="0"/>
            </a:endParaRPr>
          </a:p>
        </p:txBody>
      </p:sp>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3068960"/>
            <a:ext cx="2631061" cy="2736304"/>
          </a:xfrm>
          <a:prstGeom prst="rect">
            <a:avLst/>
          </a:prstGeom>
          <a:ln>
            <a:noFill/>
          </a:ln>
          <a:effectLst>
            <a:softEdge rad="112500"/>
          </a:effectLst>
        </p:spPr>
      </p:pic>
    </p:spTree>
    <p:extLst>
      <p:ext uri="{BB962C8B-B14F-4D97-AF65-F5344CB8AC3E}">
        <p14:creationId xmlns:p14="http://schemas.microsoft.com/office/powerpoint/2010/main" val="273361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44982113"/>
              </p:ext>
            </p:extLst>
          </p:nvPr>
        </p:nvGraphicFramePr>
        <p:xfrm>
          <a:off x="0" y="2564904"/>
          <a:ext cx="590465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r"/>
            <a:r>
              <a:rPr lang="es-CO" dirty="0" smtClean="0">
                <a:latin typeface="Cooper Black" pitchFamily="18" charset="0"/>
              </a:rPr>
              <a:t>CONCEPTOS</a:t>
            </a:r>
            <a:endParaRPr lang="es-CO" dirty="0">
              <a:latin typeface="Cooper Black" pitchFamily="18" charset="0"/>
            </a:endParaRPr>
          </a:p>
        </p:txBody>
      </p:sp>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4005064"/>
            <a:ext cx="2988927"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1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randombar(horizont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862048874"/>
              </p:ext>
            </p:extLst>
          </p:nvPr>
        </p:nvGraphicFramePr>
        <p:xfrm>
          <a:off x="971600" y="1916832"/>
          <a:ext cx="756084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pPr algn="ctr"/>
            <a:r>
              <a:rPr lang="es-CO" dirty="0" smtClean="0">
                <a:latin typeface="Cooper Black" pitchFamily="18" charset="0"/>
              </a:rPr>
              <a:t>TIPOS DE DISTRIBUCIÓN</a:t>
            </a:r>
            <a:endParaRPr lang="es-CO" dirty="0">
              <a:latin typeface="Cooper Black" pitchFamily="18" charset="0"/>
            </a:endParaRPr>
          </a:p>
        </p:txBody>
      </p:sp>
    </p:spTree>
    <p:extLst>
      <p:ext uri="{BB962C8B-B14F-4D97-AF65-F5344CB8AC3E}">
        <p14:creationId xmlns:p14="http://schemas.microsoft.com/office/powerpoint/2010/main" val="53915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1329</TotalTime>
  <Words>2549</Words>
  <Application>Microsoft Office PowerPoint</Application>
  <PresentationFormat>Presentación en pantalla (4:3)</PresentationFormat>
  <Paragraphs>278</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Forma de onda</vt:lpstr>
      <vt:lpstr>DISTRIBUCIONES MUESTRALES</vt:lpstr>
      <vt:lpstr>DISTRIBUCIONES MUESTRALES</vt:lpstr>
      <vt:lpstr>Distribución de medias muéstrales</vt:lpstr>
      <vt:lpstr>conceptos</vt:lpstr>
      <vt:lpstr>conceptos</vt:lpstr>
      <vt:lpstr>conceptos</vt:lpstr>
      <vt:lpstr>conceptos</vt:lpstr>
      <vt:lpstr>CONCEPTOS</vt:lpstr>
      <vt:lpstr>TIPOS DE DISTRIBUCIÓN</vt:lpstr>
      <vt:lpstr> DISTRIBUCIÓN DE MEDIAS MUESTRALES. </vt:lpstr>
      <vt:lpstr> DISTRIBUCIÓN DE MEDIAS MUESTRALES. </vt:lpstr>
      <vt:lpstr>DISTRIBUCIÓN DE MEDIAS MUESTRALES.</vt:lpstr>
      <vt:lpstr>DISTRIBUCIÓN DE MEDIAS MUESTRALES.</vt:lpstr>
      <vt:lpstr>Ejemplo:</vt:lpstr>
      <vt:lpstr>DISTRIBUCIÓN MUESTRAL DE UNA PROPORCIÓN</vt:lpstr>
      <vt:lpstr>DISTRIBUCIÓN MUESTRAL DE UNA PROPORCIÓN</vt:lpstr>
      <vt:lpstr>EJEMPLO:</vt:lpstr>
      <vt:lpstr>CON CORRECCIÓN</vt:lpstr>
      <vt:lpstr>DISTRIBUCIÓN MUESTRAL DE UNA PROPORCIÓN</vt:lpstr>
      <vt:lpstr>DISTRIBUCIÓN MUESTRAL DE UNA PROPORCIÓN</vt:lpstr>
      <vt:lpstr>Presentación de PowerPoint</vt:lpstr>
      <vt:lpstr>Presentación de PowerPoint</vt:lpstr>
      <vt:lpstr>EJEMPLO </vt:lpstr>
      <vt:lpstr>Presentación de PowerPoint</vt:lpstr>
      <vt:lpstr>Presentación de PowerPoint</vt:lpstr>
      <vt:lpstr>Presentación de PowerPoint</vt:lpstr>
      <vt:lpstr>Presentación de PowerPoint</vt:lpstr>
      <vt:lpstr>Presentación de PowerPoint</vt:lpstr>
      <vt:lpstr>Ejemplo:</vt:lpstr>
      <vt:lpstr>Presentación de PowerPoint</vt:lpstr>
      <vt:lpstr>Presentación de PowerPoint</vt:lpstr>
      <vt:lpstr>Presentación de PowerPoint</vt:lpstr>
      <vt:lpstr>TAMAÑO DE LA MUESTRA </vt:lpstr>
      <vt:lpstr>TAMAÑO DE LA MUESTRA </vt:lpstr>
      <vt:lpstr>Ejemplo: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DISTRIBUCIONES MUESTRALES</dc:title>
  <dc:creator>VAIO-</dc:creator>
  <cp:lastModifiedBy>USUARIO-</cp:lastModifiedBy>
  <cp:revision>158</cp:revision>
  <dcterms:created xsi:type="dcterms:W3CDTF">2013-05-12T19:58:25Z</dcterms:created>
  <dcterms:modified xsi:type="dcterms:W3CDTF">2013-05-26T18:41:25Z</dcterms:modified>
</cp:coreProperties>
</file>